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73"/>
  </p:notesMasterIdLst>
  <p:sldIdLst>
    <p:sldId id="569" r:id="rId3"/>
    <p:sldId id="486" r:id="rId4"/>
    <p:sldId id="608" r:id="rId5"/>
    <p:sldId id="560" r:id="rId6"/>
    <p:sldId id="562" r:id="rId7"/>
    <p:sldId id="361" r:id="rId8"/>
    <p:sldId id="362" r:id="rId9"/>
    <p:sldId id="414" r:id="rId10"/>
    <p:sldId id="363" r:id="rId11"/>
    <p:sldId id="505" r:id="rId12"/>
    <p:sldId id="507" r:id="rId13"/>
    <p:sldId id="581" r:id="rId14"/>
    <p:sldId id="582" r:id="rId15"/>
    <p:sldId id="508" r:id="rId16"/>
    <p:sldId id="509" r:id="rId17"/>
    <p:sldId id="472" r:id="rId18"/>
    <p:sldId id="547" r:id="rId19"/>
    <p:sldId id="498" r:id="rId20"/>
    <p:sldId id="499" r:id="rId21"/>
    <p:sldId id="600" r:id="rId22"/>
    <p:sldId id="595" r:id="rId23"/>
    <p:sldId id="596" r:id="rId24"/>
    <p:sldId id="597" r:id="rId25"/>
    <p:sldId id="598" r:id="rId26"/>
    <p:sldId id="611" r:id="rId27"/>
    <p:sldId id="599" r:id="rId28"/>
    <p:sldId id="520" r:id="rId29"/>
    <p:sldId id="522" r:id="rId30"/>
    <p:sldId id="523" r:id="rId31"/>
    <p:sldId id="591" r:id="rId32"/>
    <p:sldId id="592" r:id="rId33"/>
    <p:sldId id="593" r:id="rId34"/>
    <p:sldId id="594" r:id="rId35"/>
    <p:sldId id="561" r:id="rId36"/>
    <p:sldId id="529" r:id="rId37"/>
    <p:sldId id="606" r:id="rId38"/>
    <p:sldId id="542" r:id="rId39"/>
    <p:sldId id="540" r:id="rId40"/>
    <p:sldId id="541" r:id="rId41"/>
    <p:sldId id="609" r:id="rId42"/>
    <p:sldId id="610" r:id="rId43"/>
    <p:sldId id="543" r:id="rId44"/>
    <p:sldId id="544" r:id="rId45"/>
    <p:sldId id="571" r:id="rId46"/>
    <p:sldId id="388" r:id="rId47"/>
    <p:sldId id="389" r:id="rId48"/>
    <p:sldId id="456" r:id="rId49"/>
    <p:sldId id="457" r:id="rId50"/>
    <p:sldId id="396" r:id="rId51"/>
    <p:sldId id="550" r:id="rId52"/>
    <p:sldId id="545" r:id="rId53"/>
    <p:sldId id="314" r:id="rId54"/>
    <p:sldId id="307" r:id="rId55"/>
    <p:sldId id="322" r:id="rId56"/>
    <p:sldId id="501" r:id="rId57"/>
    <p:sldId id="418" r:id="rId58"/>
    <p:sldId id="413" r:id="rId59"/>
    <p:sldId id="335" r:id="rId60"/>
    <p:sldId id="333" r:id="rId61"/>
    <p:sldId id="357" r:id="rId62"/>
    <p:sldId id="338" r:id="rId63"/>
    <p:sldId id="339" r:id="rId64"/>
    <p:sldId id="340" r:id="rId65"/>
    <p:sldId id="341" r:id="rId66"/>
    <p:sldId id="351" r:id="rId67"/>
    <p:sldId id="419" r:id="rId68"/>
    <p:sldId id="462" r:id="rId69"/>
    <p:sldId id="355" r:id="rId70"/>
    <p:sldId id="559" r:id="rId71"/>
    <p:sldId id="502" r:id="rId72"/>
  </p:sldIdLst>
  <p:sldSz cx="9144000" cy="6858000" type="screen4x3"/>
  <p:notesSz cx="6858000" cy="9144000"/>
  <p:embeddedFontLst>
    <p:embeddedFont>
      <p:font typeface="Tahoma" panose="020B0604030504040204" pitchFamily="34" charset="0"/>
      <p:regular r:id="rId74"/>
      <p:bold r:id="rId75"/>
    </p:embeddedFont>
    <p:embeddedFont>
      <p:font typeface="cmmi10" panose="020B0604020202020204" charset="0"/>
      <p:regular r:id="rId76"/>
    </p:embeddedFon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ＭＳ Ｐゴシック" panose="020B0600070205080204" pitchFamily="34" charset="-128"/>
      <p:regular r:id="rId81"/>
    </p:embeddedFont>
    <p:embeddedFont>
      <p:font typeface="Monotype Corsiva" panose="03010101010201010101" pitchFamily="66" charset="0"/>
      <p:italic r:id="rId82"/>
    </p:embeddedFont>
    <p:embeddedFont>
      <p:font typeface="宋体" panose="02010600030101010101" pitchFamily="2" charset="-122"/>
      <p:regular r:id="rId83"/>
    </p:embeddedFont>
    <p:embeddedFont>
      <p:font typeface="Bookman Old Style" panose="02050604050505020204" pitchFamily="18" charset="0"/>
      <p:regular r:id="rId84"/>
      <p:bold r:id="rId85"/>
      <p:italic r:id="rId86"/>
      <p:boldItalic r:id="rId87"/>
    </p:embeddedFont>
  </p:embeddedFontLst>
  <p:custDataLst>
    <p:tags r:id="rId8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0066FF"/>
    <a:srgbClr val="CCECFF"/>
    <a:srgbClr val="FED8D2"/>
    <a:srgbClr val="00B050"/>
    <a:srgbClr val="DEE307"/>
    <a:srgbClr val="A8B531"/>
    <a:srgbClr val="D8D426"/>
    <a:srgbClr val="EED30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86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font" Target="fonts/font3.fntdata"/><Relationship Id="rId84" Type="http://schemas.openxmlformats.org/officeDocument/2006/relationships/font" Target="fonts/font11.fntdata"/><Relationship Id="rId89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font" Target="fonts/font1.fntdata"/><Relationship Id="rId79" Type="http://schemas.openxmlformats.org/officeDocument/2006/relationships/font" Target="fonts/font6.fntdata"/><Relationship Id="rId87" Type="http://schemas.openxmlformats.org/officeDocument/2006/relationships/font" Target="fonts/font14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font" Target="fonts/font9.fntdata"/><Relationship Id="rId90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4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font" Target="fonts/font7.fntdata"/><Relationship Id="rId85" Type="http://schemas.openxmlformats.org/officeDocument/2006/relationships/font" Target="fonts/font1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2.fntdata"/><Relationship Id="rId83" Type="http://schemas.openxmlformats.org/officeDocument/2006/relationships/font" Target="fonts/font10.fntdata"/><Relationship Id="rId88" Type="http://schemas.openxmlformats.org/officeDocument/2006/relationships/tags" Target="tags/tag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78" Type="http://schemas.openxmlformats.org/officeDocument/2006/relationships/font" Target="fonts/font5.fntdata"/><Relationship Id="rId81" Type="http://schemas.openxmlformats.org/officeDocument/2006/relationships/font" Target="fonts/font8.fntdata"/><Relationship Id="rId86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6A83C4-51AC-4C71-BB4D-D27C3B4914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79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declarative spec tools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E56EC12-E2EA-4685-9D0C-91F33856B6E0}" type="slidenum">
              <a:rPr lang="en-US" altLang="en-US" sz="1200" b="0"/>
              <a:pPr eaLnBrk="1" hangingPunct="1"/>
              <a:t>5</a:t>
            </a:fld>
            <a:endParaRPr lang="en-US" altLang="en-US" sz="1200" b="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emerging area .. dealing with verification ...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A348E4-7AAD-4A31-836E-9A3C999C875D}" type="slidenum">
              <a:rPr lang="en-US" altLang="en-US" sz="1200" b="0"/>
              <a:pPr eaLnBrk="1" hangingPunct="1"/>
              <a:t>11</a:t>
            </a:fld>
            <a:endParaRPr lang="en-US" altLang="en-US" sz="1200" b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A348E4-7AAD-4A31-836E-9A3C999C875D}" type="slidenum">
              <a:rPr lang="en-US" altLang="en-US" sz="1200" b="0"/>
              <a:pPr eaLnBrk="1" hangingPunct="1"/>
              <a:t>12</a:t>
            </a:fld>
            <a:endParaRPr lang="en-US" altLang="en-US" sz="1200" b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A348E4-7AAD-4A31-836E-9A3C999C875D}" type="slidenum">
              <a:rPr lang="en-US" altLang="en-US" sz="1200" b="0"/>
              <a:pPr eaLnBrk="1" hangingPunct="1"/>
              <a:t>13</a:t>
            </a:fld>
            <a:endParaRPr lang="en-US" altLang="en-US" sz="1200" b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3A82EC5-4A79-48F3-BCAE-EAA7D18ECEAE}" type="slidenum">
              <a:rPr lang="en-US" altLang="en-US" sz="1200" b="0"/>
              <a:pPr eaLnBrk="1" hangingPunct="1"/>
              <a:t>14</a:t>
            </a:fld>
            <a:endParaRPr lang="en-US" altLang="en-US" sz="1200" b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Now that we have seen how web services are specified, let us look</a:t>
            </a:r>
          </a:p>
          <a:p>
            <a:r>
              <a:rPr lang="en-US" altLang="en-US" smtClean="0"/>
              <a:t>at verification.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4FBFD7-B9F5-4E24-92D3-147F121EAEE4}" type="slidenum">
              <a:rPr lang="en-US" altLang="en-US" sz="1200" b="0"/>
              <a:pPr eaLnBrk="1" hangingPunct="1"/>
              <a:t>15</a:t>
            </a:fld>
            <a:endParaRPr lang="en-US" altLang="en-US" sz="1200" b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Fix bubbles…</a:t>
            </a:r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5A6D71B-7297-49D2-8DF5-2F7F580A946A}" type="slidenum">
              <a:rPr lang="en-US" altLang="en-US"/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0CE1A32-06A5-4054-9600-EA7B4FD5E2D7}" type="slidenum">
              <a:rPr lang="en-US" altLang="en-US"/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Light bubbles!!!!</a:t>
            </a:r>
          </a:p>
        </p:txBody>
      </p:sp>
      <p:sp>
        <p:nvSpPr>
          <p:cNvPr id="6758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5ED4D79-F082-40D3-8A3E-ED04D6EDBB60}" type="slidenum">
              <a:rPr lang="en-US" altLang="en-US"/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9F25378-547A-46ED-BD6D-5E14AF32BA2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Mention here that we have an implementation. PSPACE is a theoretical upper bound, no indication on practicality.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Mention here that we have an implementation. PSPACE is a theoretical upper bound, no indication on practicality.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FE6460-A080-5745-A022-BDCEC6EF9F5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AD5DA-FEDD-4F38-A2F9-B97ED28BE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6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67158-EFAF-4B56-A4CA-A7FF2EC96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2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617B0-C9DD-4B26-8511-BF58D65BD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14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77474-801C-4F62-BFFE-E63DB41FE1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6F05E-8E7E-4F79-A739-C4E3BEC12C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55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3DFD0-E2B3-4FB3-81C1-47DAA9C30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3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71C96-F3B6-48F8-A5E3-4E610C10B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4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50F53-6BAD-4548-A7B2-9D2B80E08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70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F3107-A343-4C28-9ED8-F0D3246B5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0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DD2FE-A639-4B01-87A5-BB96CBADD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1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B719E-0235-4B0B-B19D-3A820022E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5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F0674-19DA-4878-9772-04F7EA4F73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379EE-7A5B-4029-A2F5-D89C1F0BAF1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04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15F53-A52E-4AAC-B8CE-5116EA4B045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FB8DE-A30C-46C3-A092-B4288359DB7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334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8648C-966F-4259-B014-DBB45835EF7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425E9-EE6E-41CE-9F16-7D6EC026770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8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7F5CB-BD42-49B3-980E-ED1E42489C3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7E326-AB85-4788-98BF-134A9470D9C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380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7F5E6-1C0B-42AB-92C4-471E9D679BC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FC687-ABBD-4922-A105-5DCCBC86501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28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1DA33-E335-4FB4-A0D3-EA1B0081161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15F90-082F-465D-9A46-70379EE6B6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87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85DE1-D5AF-4E63-A1C7-39517E81EEB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D766C-B05C-4931-9748-91A1A9AA4A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07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1C8EA-6159-4444-840A-D24F0E7EB76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FA7-EEF8-4A31-8AC7-16DBCB1379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594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CBC9-1E1A-4C64-A45C-37BB1BE1F72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DA16F-DF57-47A0-96FB-1CE5E951270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21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84ACF-940F-41EF-AAC7-43314CC8F94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95B46-521B-42B5-8529-1A9B00285E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42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C316A-E2FB-46B7-935A-BB5B532E536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CF928-3B86-44EB-B940-5277981FEA2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816ECD1-6587-48DA-A663-E9BC25AB2C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C3359784-8A90-4D0F-B729-F08C7FC8FE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7/2/2015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eaLnBrk="1" hangingPunct="1">
              <a:defRPr/>
            </a:pPr>
            <a:fld id="{5DF43887-C692-46C1-BF01-1F51D4658832}" type="slidenum">
              <a:rPr lang="en-US">
                <a:solidFill>
                  <a:prstClr val="black">
                    <a:tint val="75000"/>
                  </a:prstClr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7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webratio.com/site/content/en/home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view.pdf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8001000" cy="1470025"/>
          </a:xfrm>
        </p:spPr>
        <p:txBody>
          <a:bodyPr/>
          <a:lstStyle/>
          <a:p>
            <a:r>
              <a:rPr lang="en-US" dirty="0" smtClean="0"/>
              <a:t>Analysis of Data-Centric Workflows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</a:rPr>
              <a:t>Victor Vianu</a:t>
            </a: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UC San Diego &amp; INRIA-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</a:rPr>
              <a:t>Saclay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5334000"/>
            <a:ext cx="6887783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Joint work with:   </a:t>
            </a:r>
            <a:r>
              <a:rPr lang="en-US" sz="2000" dirty="0" smtClean="0"/>
              <a:t>S. </a:t>
            </a:r>
            <a:r>
              <a:rPr lang="en-US" sz="2000" dirty="0" err="1" smtClean="0"/>
              <a:t>Abiteboul</a:t>
            </a:r>
            <a:r>
              <a:rPr lang="en-US" sz="2000" dirty="0" smtClean="0"/>
              <a:t>, P. </a:t>
            </a:r>
            <a:r>
              <a:rPr lang="en-US" sz="2000" dirty="0" err="1" smtClean="0"/>
              <a:t>Bourhis</a:t>
            </a:r>
            <a:r>
              <a:rPr lang="en-US" sz="2000" dirty="0" smtClean="0"/>
              <a:t>, E. </a:t>
            </a:r>
            <a:r>
              <a:rPr lang="en-US" sz="2000" dirty="0" err="1" smtClean="0"/>
              <a:t>Damaggio</a:t>
            </a:r>
            <a:r>
              <a:rPr lang="en-US" sz="2000" dirty="0" smtClean="0"/>
              <a:t>,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A. Deutsch, R. Hull, A. </a:t>
            </a:r>
            <a:r>
              <a:rPr lang="en-US" sz="2000" dirty="0" err="1" smtClean="0"/>
              <a:t>Koutsos</a:t>
            </a:r>
            <a:r>
              <a:rPr lang="en-US" sz="2000" dirty="0" smtClean="0"/>
              <a:t>, F. </a:t>
            </a:r>
            <a:r>
              <a:rPr lang="en-US" sz="2000" dirty="0" err="1" smtClean="0"/>
              <a:t>Patrizi</a:t>
            </a:r>
            <a:r>
              <a:rPr lang="en-US" sz="2000" dirty="0" smtClean="0"/>
              <a:t>, L. Sui, D. Zhou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76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Workflows centered around data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dirty="0"/>
              <a:t>Increasingly common: </a:t>
            </a: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400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66CC"/>
                </a:solidFill>
              </a:rPr>
              <a:t>E-commerce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66CC"/>
                </a:solidFill>
              </a:rPr>
              <a:t>Supply </a:t>
            </a:r>
            <a:r>
              <a:rPr lang="en-US" altLang="en-US" sz="2400" dirty="0">
                <a:solidFill>
                  <a:srgbClr val="0066CC"/>
                </a:solidFill>
              </a:rPr>
              <a:t>chain </a:t>
            </a:r>
            <a:r>
              <a:rPr lang="en-US" altLang="en-US" sz="2400" dirty="0" smtClean="0">
                <a:solidFill>
                  <a:srgbClr val="0066CC"/>
                </a:solidFill>
              </a:rPr>
              <a:t>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66CC"/>
                </a:solidFill>
              </a:rPr>
              <a:t>Case </a:t>
            </a:r>
            <a:r>
              <a:rPr lang="en-US" altLang="en-US" sz="2400" dirty="0">
                <a:solidFill>
                  <a:srgbClr val="0066CC"/>
                </a:solidFill>
              </a:rPr>
              <a:t>management in </a:t>
            </a:r>
            <a:r>
              <a:rPr lang="en-US" altLang="en-US" sz="2400" dirty="0" smtClean="0">
                <a:solidFill>
                  <a:srgbClr val="0066CC"/>
                </a:solidFill>
              </a:rPr>
              <a:t>health-care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66CC"/>
                </a:solidFill>
              </a:rPr>
              <a:t>Scientific workflows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>
                <a:solidFill>
                  <a:srgbClr val="0066CC"/>
                </a:solidFill>
              </a:rPr>
              <a:t>Business processes</a:t>
            </a:r>
            <a:endParaRPr lang="en-US" altLang="en-US" sz="2400" dirty="0">
              <a:solidFill>
                <a:srgbClr val="0066CC"/>
              </a:solidFill>
            </a:endParaRPr>
          </a:p>
          <a:p>
            <a:pPr lvl="1" eaLnBrk="1" hangingPunct="1">
              <a:buFont typeface="Arial" charset="0"/>
              <a:buNone/>
            </a:pP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    ….</a:t>
            </a:r>
          </a:p>
          <a:p>
            <a:pPr marL="0" indent="0">
              <a:buNone/>
            </a:pPr>
            <a:r>
              <a:rPr lang="en-US" sz="2800" dirty="0" smtClean="0"/>
              <a:t>Complex logic  </a:t>
            </a:r>
            <a:r>
              <a:rPr lang="en-US" sz="2800" dirty="0" smtClean="0">
                <a:sym typeface="Wingdings" panose="05000000000000000000" pitchFamily="2" charset="2"/>
              </a:rPr>
              <a:t> need for analysis tools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287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</a:t>
            </a:r>
            <a:r>
              <a:rPr lang="en-US" sz="3600" dirty="0" smtClean="0"/>
              <a:t>nalysis tasks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Automatic verification of desirable properties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  </a:t>
            </a:r>
            <a:r>
              <a:rPr lang="en-US" sz="2000" dirty="0" smtClean="0">
                <a:solidFill>
                  <a:srgbClr val="0066CC"/>
                </a:solidFill>
              </a:rPr>
              <a:t>“no product can be shipped before being paid”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“if a product is paid, it is eventually delivered or the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  customer is refunded”</a:t>
            </a:r>
          </a:p>
          <a:p>
            <a:r>
              <a:rPr lang="en-US" sz="2400" dirty="0" smtClean="0"/>
              <a:t>Comparison and customization of workflows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  </a:t>
            </a:r>
            <a:r>
              <a:rPr lang="en-US" sz="2000" dirty="0" smtClean="0">
                <a:solidFill>
                  <a:srgbClr val="0066CC"/>
                </a:solidFill>
              </a:rPr>
              <a:t>“is my workflow equivalent to yours ?”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/>
              <a:t>Runtime analysis </a:t>
            </a:r>
            <a:r>
              <a:rPr lang="en-US" sz="2400" dirty="0"/>
              <a:t>for collaborative workflows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</a:t>
            </a:r>
            <a:r>
              <a:rPr lang="en-US" sz="2000" dirty="0" smtClean="0">
                <a:solidFill>
                  <a:srgbClr val="0066CC"/>
                </a:solidFill>
              </a:rPr>
              <a:t>“what can I infer from my local view of the workflow?”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“what should I do next?”</a:t>
            </a:r>
            <a:endParaRPr lang="en-US" sz="20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5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Facilitated by emergence of high-level specification tools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Examples: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>
                <a:solidFill>
                  <a:srgbClr val="003399"/>
                </a:solidFill>
              </a:rPr>
              <a:t>                           </a:t>
            </a:r>
            <a:r>
              <a:rPr lang="en-US" altLang="en-US" sz="2400" dirty="0" err="1" smtClean="0">
                <a:solidFill>
                  <a:srgbClr val="0066CC"/>
                </a:solidFill>
              </a:rPr>
              <a:t>WebRatio</a:t>
            </a:r>
            <a:r>
              <a:rPr lang="en-US" altLang="en-US" sz="2400" dirty="0" smtClean="0">
                <a:solidFill>
                  <a:srgbClr val="0066CC"/>
                </a:solidFill>
              </a:rPr>
              <a:t> (Milano)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>
                <a:solidFill>
                  <a:srgbClr val="0066CC"/>
                </a:solidFill>
              </a:rPr>
              <a:t>                           Wave (UCSD)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>
                <a:solidFill>
                  <a:srgbClr val="0066CC"/>
                </a:solidFill>
              </a:rPr>
              <a:t>                           Hilda (Cornell)</a:t>
            </a:r>
          </a:p>
          <a:p>
            <a:pPr eaLnBrk="1" hangingPunct="1">
              <a:buNone/>
            </a:pPr>
            <a:r>
              <a:rPr lang="en-US" altLang="en-US" sz="2400" dirty="0" smtClean="0">
                <a:solidFill>
                  <a:srgbClr val="0066CC"/>
                </a:solidFill>
              </a:rPr>
              <a:t>                           Active </a:t>
            </a:r>
            <a:r>
              <a:rPr lang="en-US" altLang="en-US" sz="2400" dirty="0">
                <a:solidFill>
                  <a:srgbClr val="0066CC"/>
                </a:solidFill>
              </a:rPr>
              <a:t>XML (</a:t>
            </a:r>
            <a:r>
              <a:rPr lang="en-US" altLang="en-US" sz="2400" dirty="0" smtClean="0">
                <a:solidFill>
                  <a:srgbClr val="0066CC"/>
                </a:solidFill>
              </a:rPr>
              <a:t>INRIA)</a:t>
            </a:r>
          </a:p>
          <a:p>
            <a:pPr eaLnBrk="1" hangingPunct="1">
              <a:buNone/>
            </a:pPr>
            <a:r>
              <a:rPr lang="en-US" altLang="en-US" sz="2400" dirty="0">
                <a:solidFill>
                  <a:srgbClr val="0066CC"/>
                </a:solidFill>
              </a:rPr>
              <a:t> </a:t>
            </a:r>
            <a:r>
              <a:rPr lang="en-US" altLang="en-US" sz="2400" dirty="0" smtClean="0">
                <a:solidFill>
                  <a:srgbClr val="0066CC"/>
                </a:solidFill>
              </a:rPr>
              <a:t>                          Business artifacts (IBM)</a:t>
            </a:r>
          </a:p>
          <a:p>
            <a:pPr eaLnBrk="1" hangingPunct="1">
              <a:buFont typeface="Arial" charset="0"/>
              <a:buNone/>
            </a:pPr>
            <a:endParaRPr lang="en-US" altLang="en-US" sz="2400" dirty="0" smtClean="0">
              <a:solidFill>
                <a:srgbClr val="003399"/>
              </a:solidFill>
            </a:endParaRPr>
          </a:p>
          <a:p>
            <a:pPr eaLnBrk="1" hangingPunct="1"/>
            <a:r>
              <a:rPr lang="en-US" altLang="en-US" sz="2800" dirty="0" smtClean="0"/>
              <a:t>Ideal targets for logic-based analysis</a:t>
            </a:r>
          </a:p>
        </p:txBody>
      </p:sp>
    </p:spTree>
    <p:extLst>
      <p:ext uri="{BB962C8B-B14F-4D97-AF65-F5344CB8AC3E}">
        <p14:creationId xmlns:p14="http://schemas.microsoft.com/office/powerpoint/2010/main" val="1649356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14600"/>
            <a:ext cx="7772400" cy="2362200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rgbClr val="060000"/>
                </a:solidFill>
              </a:rPr>
              <a:t>promising theory and some implementation</a:t>
            </a:r>
          </a:p>
          <a:p>
            <a:pPr eaLnBrk="1" hangingPunct="1"/>
            <a:r>
              <a:rPr lang="en-US" altLang="en-US" sz="2800" dirty="0" smtClean="0">
                <a:solidFill>
                  <a:srgbClr val="060000"/>
                </a:solidFill>
              </a:rPr>
              <a:t>potential for significant practical impact </a:t>
            </a:r>
          </a:p>
          <a:p>
            <a:pPr eaLnBrk="1" hangingPunct="1"/>
            <a:r>
              <a:rPr lang="en-US" altLang="en-US" sz="2800" dirty="0" smtClean="0">
                <a:solidFill>
                  <a:srgbClr val="060000"/>
                </a:solidFill>
              </a:rPr>
              <a:t>wide open, rich source of research problems</a:t>
            </a:r>
          </a:p>
          <a:p>
            <a:pPr eaLnBrk="1" hangingPunct="1">
              <a:buFontTx/>
              <a:buNone/>
            </a:pPr>
            <a:endParaRPr lang="en-US" altLang="en-US" sz="2800" dirty="0" smtClean="0">
              <a:solidFill>
                <a:srgbClr val="060000"/>
              </a:solidFill>
            </a:endParaRPr>
          </a:p>
          <a:p>
            <a:pPr eaLnBrk="1" hangingPunct="1">
              <a:buFontTx/>
              <a:buNone/>
            </a:pPr>
            <a:endParaRPr lang="en-US" altLang="en-US" dirty="0" smtClean="0">
              <a:solidFill>
                <a:srgbClr val="FF0000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09600" y="685800"/>
            <a:ext cx="8156207" cy="1545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800" b="0" dirty="0"/>
              <a:t>     </a:t>
            </a:r>
            <a:r>
              <a:rPr lang="en-US" altLang="en-US" sz="2800" b="0" dirty="0" smtClean="0"/>
              <a:t>     </a:t>
            </a:r>
            <a:r>
              <a:rPr lang="en-US" altLang="en-US" sz="3200" b="0" dirty="0" smtClean="0"/>
              <a:t>New </a:t>
            </a:r>
            <a:r>
              <a:rPr lang="en-US" altLang="en-US" sz="3200" b="0" dirty="0"/>
              <a:t>area at the intersection of  </a:t>
            </a:r>
          </a:p>
          <a:p>
            <a:pPr eaLnBrk="1" hangingPunct="1">
              <a:spcBef>
                <a:spcPct val="20000"/>
              </a:spcBef>
            </a:pPr>
            <a:r>
              <a:rPr lang="en-US" altLang="en-US" sz="3200" b="0" dirty="0">
                <a:solidFill>
                  <a:srgbClr val="FF0000"/>
                </a:solidFill>
              </a:rPr>
              <a:t>Databases and Computer-Aided Verification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915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sz="2400" dirty="0" smtClean="0"/>
              <a:t>Automatic Verification</a:t>
            </a:r>
          </a:p>
          <a:p>
            <a:pPr marL="0" indent="0">
              <a:buNone/>
            </a:pPr>
            <a:r>
              <a:rPr lang="en-US" sz="2800" dirty="0" smtClean="0"/>
              <a:t>        </a:t>
            </a:r>
            <a:r>
              <a:rPr lang="en-US" sz="1800" dirty="0" smtClean="0">
                <a:solidFill>
                  <a:srgbClr val="0066CC"/>
                </a:solidFill>
              </a:rPr>
              <a:t>PODS 2004, SIGMOD 2005, PODS 2006, JCSS 2007                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66CC"/>
                </a:solidFill>
              </a:rPr>
              <a:t> </a:t>
            </a:r>
            <a:r>
              <a:rPr lang="en-US" sz="1800" dirty="0" smtClean="0">
                <a:solidFill>
                  <a:srgbClr val="0066CC"/>
                </a:solidFill>
              </a:rPr>
              <a:t>               PODS 2008, ICDT 2009, TODS 2009, ICDT 2011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66CC"/>
                </a:solidFill>
              </a:rPr>
              <a:t> </a:t>
            </a:r>
            <a:r>
              <a:rPr lang="en-US" sz="1800" dirty="0" smtClean="0">
                <a:solidFill>
                  <a:srgbClr val="0066CC"/>
                </a:solidFill>
              </a:rPr>
              <a:t>                                 BPM 2011, TODS 2012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A. Deutsch, E. </a:t>
            </a:r>
            <a:r>
              <a:rPr lang="en-US" sz="2000" dirty="0" err="1" smtClean="0">
                <a:solidFill>
                  <a:srgbClr val="FF0000"/>
                </a:solidFill>
              </a:rPr>
              <a:t>Damaggio</a:t>
            </a:r>
            <a:r>
              <a:rPr lang="en-US" sz="2000" dirty="0" smtClean="0">
                <a:solidFill>
                  <a:srgbClr val="FF0000"/>
                </a:solidFill>
              </a:rPr>
              <a:t>, R. Hull, Y. Li,  F. </a:t>
            </a:r>
            <a:r>
              <a:rPr lang="en-US" sz="2000" dirty="0" err="1" smtClean="0">
                <a:solidFill>
                  <a:srgbClr val="FF0000"/>
                </a:solidFill>
              </a:rPr>
              <a:t>Patrizi</a:t>
            </a:r>
            <a:r>
              <a:rPr lang="en-US" sz="2000" dirty="0" smtClean="0">
                <a:solidFill>
                  <a:srgbClr val="FF0000"/>
                </a:solidFill>
              </a:rPr>
              <a:t>, L Sui, D. Zhou</a:t>
            </a:r>
          </a:p>
          <a:p>
            <a:r>
              <a:rPr lang="en-US" sz="2400" dirty="0"/>
              <a:t>Comparison and customization of </a:t>
            </a:r>
            <a:r>
              <a:rPr lang="en-US" sz="2400" dirty="0" smtClean="0"/>
              <a:t>workflows</a:t>
            </a:r>
            <a:endParaRPr lang="en-US" sz="2400" dirty="0"/>
          </a:p>
          <a:p>
            <a:pPr marL="0" indent="0">
              <a:buNone/>
            </a:pPr>
            <a:r>
              <a:rPr lang="en-US" sz="2800" dirty="0" smtClean="0"/>
              <a:t>                  </a:t>
            </a:r>
            <a:r>
              <a:rPr lang="en-US" sz="1800" dirty="0" smtClean="0">
                <a:solidFill>
                  <a:srgbClr val="0066CC"/>
                </a:solidFill>
              </a:rPr>
              <a:t>ICDT 2011, TODS 2012, ICDT 2015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                  </a:t>
            </a:r>
            <a:r>
              <a:rPr lang="en-US" sz="2000" dirty="0" smtClean="0">
                <a:solidFill>
                  <a:srgbClr val="FF0000"/>
                </a:solidFill>
              </a:rPr>
              <a:t>S. </a:t>
            </a:r>
            <a:r>
              <a:rPr lang="en-US" sz="2000" dirty="0" err="1" smtClean="0">
                <a:solidFill>
                  <a:srgbClr val="FF0000"/>
                </a:solidFill>
              </a:rPr>
              <a:t>Abiteboul</a:t>
            </a:r>
            <a:r>
              <a:rPr lang="en-US" sz="2000" dirty="0" smtClean="0">
                <a:solidFill>
                  <a:srgbClr val="FF0000"/>
                </a:solidFill>
              </a:rPr>
              <a:t>, P. </a:t>
            </a:r>
            <a:r>
              <a:rPr lang="en-US" sz="2000" dirty="0" err="1" smtClean="0">
                <a:solidFill>
                  <a:srgbClr val="FF0000"/>
                </a:solidFill>
              </a:rPr>
              <a:t>Bourhis</a:t>
            </a:r>
            <a:r>
              <a:rPr lang="en-US" sz="2000" dirty="0" smtClean="0">
                <a:solidFill>
                  <a:srgbClr val="FF0000"/>
                </a:solidFill>
              </a:rPr>
              <a:t>, A. </a:t>
            </a:r>
            <a:r>
              <a:rPr lang="en-US" sz="2000" dirty="0" err="1" smtClean="0">
                <a:solidFill>
                  <a:srgbClr val="FF0000"/>
                </a:solidFill>
              </a:rPr>
              <a:t>Koutsos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400" dirty="0" smtClean="0"/>
              <a:t>Runtime analysis for collaborative workflows</a:t>
            </a:r>
          </a:p>
          <a:p>
            <a:pPr marL="0" indent="0">
              <a:buNone/>
            </a:pPr>
            <a:r>
              <a:rPr lang="en-US" sz="2800" dirty="0" smtClean="0"/>
              <a:t>                               </a:t>
            </a:r>
            <a:r>
              <a:rPr lang="en-US" sz="1800" dirty="0" smtClean="0">
                <a:solidFill>
                  <a:srgbClr val="0066CC"/>
                </a:solidFill>
              </a:rPr>
              <a:t>PODS 2013      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66CC"/>
                </a:solidFill>
              </a:rPr>
              <a:t> </a:t>
            </a:r>
            <a:r>
              <a:rPr lang="en-US" sz="1800" dirty="0" smtClean="0">
                <a:solidFill>
                  <a:srgbClr val="0066CC"/>
                </a:solidFill>
              </a:rPr>
              <a:t>                                              </a:t>
            </a:r>
            <a:r>
              <a:rPr lang="en-US" sz="2000" dirty="0" smtClean="0">
                <a:solidFill>
                  <a:srgbClr val="FF0000"/>
                </a:solidFill>
              </a:rPr>
              <a:t>S. </a:t>
            </a:r>
            <a:r>
              <a:rPr lang="en-US" sz="2000" dirty="0" err="1" smtClean="0">
                <a:solidFill>
                  <a:srgbClr val="FF0000"/>
                </a:solidFill>
              </a:rPr>
              <a:t>Abiteboul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0066CC"/>
                </a:solidFill>
              </a:rPr>
              <a:t>                   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4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What is a data-centric workflow?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800" dirty="0" smtClean="0">
                <a:solidFill>
                  <a:srgbClr val="FF0000"/>
                </a:solidFill>
              </a:rPr>
              <a:t>                               </a:t>
            </a:r>
            <a:r>
              <a:rPr lang="en-US" altLang="en-US" sz="2800" dirty="0" smtClean="0"/>
              <a:t>Semantics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States </a:t>
            </a:r>
            <a:r>
              <a:rPr lang="en-US" altLang="en-US" sz="2400" dirty="0" smtClean="0"/>
              <a:t>(data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Events </a:t>
            </a:r>
            <a:r>
              <a:rPr lang="en-US" altLang="en-US" sz="2400" dirty="0"/>
              <a:t>(with data)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Transitions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981200" y="4267200"/>
            <a:ext cx="11430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state</a:t>
            </a:r>
          </a:p>
        </p:txBody>
      </p:sp>
      <p:grpSp>
        <p:nvGrpSpPr>
          <p:cNvPr id="34832" name="Group 16"/>
          <p:cNvGrpSpPr>
            <a:grpSpLocks/>
          </p:cNvGrpSpPr>
          <p:nvPr/>
        </p:nvGrpSpPr>
        <p:grpSpPr bwMode="auto">
          <a:xfrm>
            <a:off x="3124200" y="3124200"/>
            <a:ext cx="2667000" cy="2971800"/>
            <a:chOff x="1968" y="1968"/>
            <a:chExt cx="1680" cy="1872"/>
          </a:xfrm>
        </p:grpSpPr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>
              <a:off x="2928" y="3408"/>
              <a:ext cx="72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state</a:t>
              </a:r>
            </a:p>
          </p:txBody>
        </p:sp>
        <p:sp>
          <p:nvSpPr>
            <p:cNvPr id="34824" name="Rectangle 8"/>
            <p:cNvSpPr>
              <a:spLocks noChangeArrowheads="1"/>
            </p:cNvSpPr>
            <p:nvPr/>
          </p:nvSpPr>
          <p:spPr bwMode="auto">
            <a:xfrm>
              <a:off x="2928" y="2688"/>
              <a:ext cx="72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state</a:t>
              </a:r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2928" y="1968"/>
              <a:ext cx="72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state</a:t>
              </a:r>
            </a:p>
          </p:txBody>
        </p:sp>
        <p:cxnSp>
          <p:nvCxnSpPr>
            <p:cNvPr id="34826" name="AutoShape 10"/>
            <p:cNvCxnSpPr>
              <a:cxnSpLocks noChangeShapeType="1"/>
              <a:stCxn id="34821" idx="3"/>
              <a:endCxn id="34825" idx="1"/>
            </p:cNvCxnSpPr>
            <p:nvPr/>
          </p:nvCxnSpPr>
          <p:spPr bwMode="auto">
            <a:xfrm flipV="1">
              <a:off x="1968" y="2184"/>
              <a:ext cx="960" cy="7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27" name="AutoShape 11"/>
            <p:cNvCxnSpPr>
              <a:cxnSpLocks noChangeShapeType="1"/>
              <a:stCxn id="34821" idx="3"/>
              <a:endCxn id="34824" idx="1"/>
            </p:cNvCxnSpPr>
            <p:nvPr/>
          </p:nvCxnSpPr>
          <p:spPr bwMode="auto">
            <a:xfrm>
              <a:off x="1968" y="2904"/>
              <a:ext cx="9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28" name="AutoShape 12"/>
            <p:cNvCxnSpPr>
              <a:cxnSpLocks noChangeShapeType="1"/>
              <a:stCxn id="34821" idx="3"/>
              <a:endCxn id="34823" idx="1"/>
            </p:cNvCxnSpPr>
            <p:nvPr/>
          </p:nvCxnSpPr>
          <p:spPr bwMode="auto">
            <a:xfrm>
              <a:off x="1968" y="2904"/>
              <a:ext cx="960" cy="7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2102" y="2231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event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2208" y="2688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event</a:t>
              </a:r>
            </a:p>
          </p:txBody>
        </p:sp>
        <p:sp>
          <p:nvSpPr>
            <p:cNvPr id="34831" name="Text Box 15"/>
            <p:cNvSpPr txBox="1">
              <a:spLocks noChangeArrowheads="1"/>
            </p:cNvSpPr>
            <p:nvPr/>
          </p:nvSpPr>
          <p:spPr bwMode="auto">
            <a:xfrm>
              <a:off x="2160" y="3408"/>
              <a:ext cx="4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9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r>
              <a:rPr lang="en-US" altLang="en-US" sz="3200" dirty="0" smtClean="0"/>
              <a:t>Infinite-state </a:t>
            </a:r>
            <a:r>
              <a:rPr lang="en-US" altLang="en-US" sz="3200" dirty="0"/>
              <a:t>transition system</a:t>
            </a:r>
          </a:p>
        </p:txBody>
      </p:sp>
      <p:sp>
        <p:nvSpPr>
          <p:cNvPr id="59420" name="Rectangle 28"/>
          <p:cNvSpPr>
            <a:spLocks noChangeArrowheads="1"/>
          </p:cNvSpPr>
          <p:nvPr/>
        </p:nvSpPr>
        <p:spPr bwMode="auto">
          <a:xfrm>
            <a:off x="1752600" y="35814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1" name="Rectangle 29"/>
          <p:cNvSpPr>
            <a:spLocks noChangeArrowheads="1"/>
          </p:cNvSpPr>
          <p:nvPr/>
        </p:nvSpPr>
        <p:spPr bwMode="auto">
          <a:xfrm>
            <a:off x="3352800" y="44958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2" name="Rectangle 30"/>
          <p:cNvSpPr>
            <a:spLocks noChangeArrowheads="1"/>
          </p:cNvSpPr>
          <p:nvPr/>
        </p:nvSpPr>
        <p:spPr bwMode="auto">
          <a:xfrm>
            <a:off x="3429000" y="34290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3" name="Rectangle 31"/>
          <p:cNvSpPr>
            <a:spLocks noChangeArrowheads="1"/>
          </p:cNvSpPr>
          <p:nvPr/>
        </p:nvSpPr>
        <p:spPr bwMode="auto">
          <a:xfrm>
            <a:off x="2286000" y="25908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4" name="Rectangle 32"/>
          <p:cNvSpPr>
            <a:spLocks noChangeArrowheads="1"/>
          </p:cNvSpPr>
          <p:nvPr/>
        </p:nvSpPr>
        <p:spPr bwMode="auto">
          <a:xfrm>
            <a:off x="4800600" y="37338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5" name="Rectangle 33"/>
          <p:cNvSpPr>
            <a:spLocks noChangeArrowheads="1"/>
          </p:cNvSpPr>
          <p:nvPr/>
        </p:nvSpPr>
        <p:spPr bwMode="auto">
          <a:xfrm>
            <a:off x="4038600" y="24384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6" name="Rectangle 34"/>
          <p:cNvSpPr>
            <a:spLocks noChangeArrowheads="1"/>
          </p:cNvSpPr>
          <p:nvPr/>
        </p:nvSpPr>
        <p:spPr bwMode="auto">
          <a:xfrm>
            <a:off x="5867400" y="25146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7" name="Rectangle 35"/>
          <p:cNvSpPr>
            <a:spLocks noChangeArrowheads="1"/>
          </p:cNvSpPr>
          <p:nvPr/>
        </p:nvSpPr>
        <p:spPr bwMode="auto">
          <a:xfrm>
            <a:off x="6172200" y="41148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28" name="Line 36"/>
          <p:cNvSpPr>
            <a:spLocks noChangeShapeType="1"/>
          </p:cNvSpPr>
          <p:nvPr/>
        </p:nvSpPr>
        <p:spPr bwMode="auto">
          <a:xfrm>
            <a:off x="1371600" y="38100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9430" name="AutoShape 38"/>
          <p:cNvCxnSpPr>
            <a:cxnSpLocks noChangeShapeType="1"/>
            <a:stCxn id="59420" idx="0"/>
            <a:endCxn id="59423" idx="2"/>
          </p:cNvCxnSpPr>
          <p:nvPr/>
        </p:nvCxnSpPr>
        <p:spPr bwMode="auto">
          <a:xfrm flipV="1">
            <a:off x="2019300" y="3082925"/>
            <a:ext cx="533400" cy="498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1" name="AutoShape 39"/>
          <p:cNvCxnSpPr>
            <a:cxnSpLocks noChangeShapeType="1"/>
            <a:stCxn id="59423" idx="3"/>
            <a:endCxn id="59422" idx="1"/>
          </p:cNvCxnSpPr>
          <p:nvPr/>
        </p:nvCxnSpPr>
        <p:spPr bwMode="auto">
          <a:xfrm>
            <a:off x="2819400" y="2836863"/>
            <a:ext cx="6096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2" name="AutoShape 40"/>
          <p:cNvCxnSpPr>
            <a:cxnSpLocks noChangeShapeType="1"/>
            <a:stCxn id="59420" idx="2"/>
            <a:endCxn id="59421" idx="1"/>
          </p:cNvCxnSpPr>
          <p:nvPr/>
        </p:nvCxnSpPr>
        <p:spPr bwMode="auto">
          <a:xfrm>
            <a:off x="2019300" y="4073525"/>
            <a:ext cx="1333500" cy="668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3" name="AutoShape 41"/>
          <p:cNvCxnSpPr>
            <a:cxnSpLocks noChangeShapeType="1"/>
            <a:stCxn id="59422" idx="0"/>
            <a:endCxn id="59425" idx="2"/>
          </p:cNvCxnSpPr>
          <p:nvPr/>
        </p:nvCxnSpPr>
        <p:spPr bwMode="auto">
          <a:xfrm flipV="1">
            <a:off x="3695700" y="2930525"/>
            <a:ext cx="609600" cy="498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4" name="AutoShape 42"/>
          <p:cNvCxnSpPr>
            <a:cxnSpLocks noChangeShapeType="1"/>
            <a:stCxn id="59422" idx="3"/>
            <a:endCxn id="59424" idx="1"/>
          </p:cNvCxnSpPr>
          <p:nvPr/>
        </p:nvCxnSpPr>
        <p:spPr bwMode="auto">
          <a:xfrm>
            <a:off x="3962400" y="3675063"/>
            <a:ext cx="8382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5" name="AutoShape 43"/>
          <p:cNvCxnSpPr>
            <a:cxnSpLocks noChangeShapeType="1"/>
            <a:stCxn id="59421" idx="3"/>
            <a:endCxn id="59424" idx="1"/>
          </p:cNvCxnSpPr>
          <p:nvPr/>
        </p:nvCxnSpPr>
        <p:spPr bwMode="auto">
          <a:xfrm flipV="1">
            <a:off x="3886200" y="3979863"/>
            <a:ext cx="91440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6" name="AutoShape 44"/>
          <p:cNvCxnSpPr>
            <a:cxnSpLocks noChangeShapeType="1"/>
            <a:stCxn id="59425" idx="1"/>
            <a:endCxn id="59423" idx="3"/>
          </p:cNvCxnSpPr>
          <p:nvPr/>
        </p:nvCxnSpPr>
        <p:spPr bwMode="auto">
          <a:xfrm flipH="1">
            <a:off x="2819400" y="2684463"/>
            <a:ext cx="1219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7" name="AutoShape 45"/>
          <p:cNvCxnSpPr>
            <a:cxnSpLocks noChangeShapeType="1"/>
            <a:stCxn id="59425" idx="3"/>
            <a:endCxn id="59426" idx="1"/>
          </p:cNvCxnSpPr>
          <p:nvPr/>
        </p:nvCxnSpPr>
        <p:spPr bwMode="auto">
          <a:xfrm>
            <a:off x="4572000" y="2684463"/>
            <a:ext cx="12954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8" name="AutoShape 46"/>
          <p:cNvCxnSpPr>
            <a:cxnSpLocks noChangeShapeType="1"/>
            <a:stCxn id="59426" idx="2"/>
            <a:endCxn id="59424" idx="0"/>
          </p:cNvCxnSpPr>
          <p:nvPr/>
        </p:nvCxnSpPr>
        <p:spPr bwMode="auto">
          <a:xfrm flipH="1">
            <a:off x="5067300" y="3006725"/>
            <a:ext cx="1066800" cy="727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439" name="AutoShape 47"/>
          <p:cNvCxnSpPr>
            <a:cxnSpLocks noChangeShapeType="1"/>
            <a:stCxn id="59424" idx="3"/>
            <a:endCxn id="59427" idx="1"/>
          </p:cNvCxnSpPr>
          <p:nvPr/>
        </p:nvCxnSpPr>
        <p:spPr bwMode="auto">
          <a:xfrm>
            <a:off x="5334000" y="3979863"/>
            <a:ext cx="838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440" name="Line 48"/>
          <p:cNvSpPr>
            <a:spLocks noChangeShapeType="1"/>
          </p:cNvSpPr>
          <p:nvPr/>
        </p:nvSpPr>
        <p:spPr bwMode="auto">
          <a:xfrm>
            <a:off x="6400800" y="274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41" name="Line 49"/>
          <p:cNvSpPr>
            <a:spLocks noChangeShapeType="1"/>
          </p:cNvSpPr>
          <p:nvPr/>
        </p:nvSpPr>
        <p:spPr bwMode="auto">
          <a:xfrm flipV="1">
            <a:off x="6705600" y="3810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42" name="Line 50"/>
          <p:cNvSpPr>
            <a:spLocks noChangeShapeType="1"/>
          </p:cNvSpPr>
          <p:nvPr/>
        </p:nvSpPr>
        <p:spPr bwMode="auto">
          <a:xfrm>
            <a:off x="6705600" y="4343400"/>
            <a:ext cx="762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43" name="Line 51"/>
          <p:cNvSpPr>
            <a:spLocks noChangeShapeType="1"/>
          </p:cNvSpPr>
          <p:nvPr/>
        </p:nvSpPr>
        <p:spPr bwMode="auto">
          <a:xfrm>
            <a:off x="5029200" y="41910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44" name="Text Box 52"/>
          <p:cNvSpPr txBox="1">
            <a:spLocks noChangeArrowheads="1"/>
          </p:cNvSpPr>
          <p:nvPr/>
        </p:nvSpPr>
        <p:spPr bwMode="auto">
          <a:xfrm>
            <a:off x="7451725" y="2736850"/>
            <a:ext cx="749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0"/>
              <a:t>....</a:t>
            </a:r>
          </a:p>
        </p:txBody>
      </p:sp>
      <p:sp>
        <p:nvSpPr>
          <p:cNvPr id="59445" name="Line 53"/>
          <p:cNvSpPr>
            <a:spLocks noChangeShapeType="1"/>
          </p:cNvSpPr>
          <p:nvPr/>
        </p:nvSpPr>
        <p:spPr bwMode="auto">
          <a:xfrm>
            <a:off x="1905000" y="28194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46" name="Rectangle 54"/>
          <p:cNvSpPr>
            <a:spLocks noChangeArrowheads="1"/>
          </p:cNvSpPr>
          <p:nvPr/>
        </p:nvSpPr>
        <p:spPr bwMode="auto">
          <a:xfrm>
            <a:off x="1828800" y="4800600"/>
            <a:ext cx="533400" cy="492125"/>
          </a:xfrm>
          <a:prstGeom prst="rect">
            <a:avLst/>
          </a:prstGeom>
          <a:solidFill>
            <a:schemeClr val="accent1">
              <a:alpha val="3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defTabSz="9667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9447" name="Line 55"/>
          <p:cNvSpPr>
            <a:spLocks noChangeShapeType="1"/>
          </p:cNvSpPr>
          <p:nvPr/>
        </p:nvSpPr>
        <p:spPr bwMode="auto">
          <a:xfrm>
            <a:off x="1447800" y="50292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9448" name="AutoShape 56"/>
          <p:cNvCxnSpPr>
            <a:cxnSpLocks noChangeShapeType="1"/>
            <a:stCxn id="59446" idx="0"/>
            <a:endCxn id="59422" idx="2"/>
          </p:cNvCxnSpPr>
          <p:nvPr/>
        </p:nvCxnSpPr>
        <p:spPr bwMode="auto">
          <a:xfrm flipV="1">
            <a:off x="2095500" y="3921125"/>
            <a:ext cx="1600200" cy="879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449" name="Line 57"/>
          <p:cNvSpPr>
            <a:spLocks noChangeShapeType="1"/>
          </p:cNvSpPr>
          <p:nvPr/>
        </p:nvSpPr>
        <p:spPr bwMode="auto">
          <a:xfrm>
            <a:off x="2362200" y="5105400"/>
            <a:ext cx="1295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50" name="Line 58"/>
          <p:cNvSpPr>
            <a:spLocks noChangeShapeType="1"/>
          </p:cNvSpPr>
          <p:nvPr/>
        </p:nvSpPr>
        <p:spPr bwMode="auto">
          <a:xfrm flipV="1">
            <a:off x="2819400" y="2209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9265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Specifications of data-centric workflows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 smtClean="0"/>
              <a:t>Two examples:</a:t>
            </a:r>
          </a:p>
          <a:p>
            <a:r>
              <a:rPr lang="en-US" altLang="en-US" sz="2800" dirty="0" smtClean="0"/>
              <a:t>Interactive Web applications (à la </a:t>
            </a:r>
            <a:r>
              <a:rPr lang="en-US" altLang="en-US" sz="2800" dirty="0" err="1" smtClean="0"/>
              <a:t>WebRatio</a:t>
            </a:r>
            <a:r>
              <a:rPr lang="en-US" altLang="en-US" sz="2800" dirty="0" smtClean="0"/>
              <a:t>)</a:t>
            </a:r>
          </a:p>
          <a:p>
            <a:pPr marL="0" indent="0">
              <a:buNone/>
            </a:pPr>
            <a:r>
              <a:rPr lang="en-US" altLang="en-US" sz="2800" dirty="0"/>
              <a:t> </a:t>
            </a:r>
            <a:r>
              <a:rPr lang="en-US" altLang="en-US" sz="2800" dirty="0" smtClean="0"/>
              <a:t>   </a:t>
            </a:r>
            <a:r>
              <a:rPr lang="en-US" altLang="en-US" sz="2400" dirty="0" smtClean="0">
                <a:solidFill>
                  <a:srgbClr val="FF0000"/>
                </a:solidFill>
              </a:rPr>
              <a:t>data</a:t>
            </a:r>
            <a:r>
              <a:rPr lang="en-US" altLang="en-US" sz="2800" dirty="0" smtClean="0"/>
              <a:t>: </a:t>
            </a:r>
            <a:r>
              <a:rPr lang="en-US" altLang="en-US" sz="2400" dirty="0" smtClean="0">
                <a:solidFill>
                  <a:srgbClr val="0066CC"/>
                </a:solidFill>
              </a:rPr>
              <a:t>web pages, internal state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0066CC"/>
                </a:solidFill>
              </a:rPr>
              <a:t> </a:t>
            </a:r>
            <a:r>
              <a:rPr lang="en-US" altLang="en-US" sz="2400" dirty="0" smtClean="0">
                <a:solidFill>
                  <a:srgbClr val="0066CC"/>
                </a:solidFill>
              </a:rPr>
              <a:t>    </a:t>
            </a:r>
            <a:r>
              <a:rPr lang="en-US" altLang="en-US" sz="2400" dirty="0" smtClean="0">
                <a:solidFill>
                  <a:srgbClr val="FF0000"/>
                </a:solidFill>
              </a:rPr>
              <a:t>events:  </a:t>
            </a:r>
            <a:r>
              <a:rPr lang="en-US" altLang="en-US" sz="2400" dirty="0" smtClean="0">
                <a:solidFill>
                  <a:srgbClr val="0066CC"/>
                </a:solidFill>
              </a:rPr>
              <a:t>user input</a:t>
            </a:r>
            <a:endParaRPr lang="en-US" altLang="en-US" sz="2400" dirty="0">
              <a:solidFill>
                <a:srgbClr val="0066CC"/>
              </a:solidFill>
            </a:endParaRPr>
          </a:p>
          <a:p>
            <a:r>
              <a:rPr lang="en-US" altLang="en-US" sz="2800" dirty="0" smtClean="0"/>
              <a:t>Business </a:t>
            </a:r>
            <a:r>
              <a:rPr lang="en-US" altLang="en-US" sz="2800" dirty="0"/>
              <a:t>Artifacts </a:t>
            </a:r>
            <a:r>
              <a:rPr lang="en-US" altLang="en-US" sz="2800" dirty="0" smtClean="0"/>
              <a:t>(IBM Watson)</a:t>
            </a:r>
          </a:p>
          <a:p>
            <a:pPr marL="0" indent="0">
              <a:buNone/>
            </a:pPr>
            <a:r>
              <a:rPr lang="en-US" altLang="en-US" sz="2800" dirty="0"/>
              <a:t> </a:t>
            </a:r>
            <a:r>
              <a:rPr lang="en-US" altLang="en-US" sz="2800" dirty="0" smtClean="0"/>
              <a:t>   </a:t>
            </a:r>
            <a:r>
              <a:rPr lang="en-US" altLang="en-US" sz="2400" dirty="0" smtClean="0">
                <a:solidFill>
                  <a:srgbClr val="FF0000"/>
                </a:solidFill>
              </a:rPr>
              <a:t>data</a:t>
            </a:r>
            <a:r>
              <a:rPr lang="en-US" altLang="en-US" sz="2800" dirty="0" smtClean="0"/>
              <a:t>: </a:t>
            </a:r>
            <a:r>
              <a:rPr lang="en-US" altLang="en-US" sz="2400" dirty="0" smtClean="0">
                <a:solidFill>
                  <a:srgbClr val="0066CC"/>
                </a:solidFill>
              </a:rPr>
              <a:t>relational database, evolving “artifact”  </a:t>
            </a:r>
          </a:p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</a:rPr>
              <a:t>    events: </a:t>
            </a:r>
            <a:r>
              <a:rPr lang="en-US" altLang="en-US" sz="2400" dirty="0" smtClean="0">
                <a:solidFill>
                  <a:srgbClr val="0066CC"/>
                </a:solidFill>
              </a:rPr>
              <a:t>services with pre/post conditions</a:t>
            </a:r>
            <a:endParaRPr lang="en-US" altLang="en-US" sz="2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7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96012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55" name="Group 3"/>
          <p:cNvGrpSpPr>
            <a:grpSpLocks/>
          </p:cNvGrpSpPr>
          <p:nvPr/>
        </p:nvGrpSpPr>
        <p:grpSpPr bwMode="auto">
          <a:xfrm>
            <a:off x="5715000" y="3733800"/>
            <a:ext cx="2286000" cy="1828800"/>
            <a:chOff x="3600" y="2400"/>
            <a:chExt cx="1056" cy="1536"/>
          </a:xfrm>
        </p:grpSpPr>
        <p:sp>
          <p:nvSpPr>
            <p:cNvPr id="10250" name="AutoShape 4"/>
            <p:cNvSpPr>
              <a:spLocks noChangeArrowheads="1"/>
            </p:cNvSpPr>
            <p:nvPr/>
          </p:nvSpPr>
          <p:spPr bwMode="auto">
            <a:xfrm>
              <a:off x="3600" y="2400"/>
              <a:ext cx="1056" cy="1536"/>
            </a:xfrm>
            <a:prstGeom prst="wedgeRectCallout">
              <a:avLst>
                <a:gd name="adj1" fmla="val 36671"/>
                <a:gd name="adj2" fmla="val -51885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zh-CN" altLang="en-US" b="0">
                <a:latin typeface="Tahoma" pitchFamily="34" charset="0"/>
                <a:ea typeface="宋体" pitchFamily="2" charset="-122"/>
              </a:endParaRPr>
            </a:p>
          </p:txBody>
        </p:sp>
        <p:sp>
          <p:nvSpPr>
            <p:cNvPr id="10251" name="Text Box 5"/>
            <p:cNvSpPr txBox="1">
              <a:spLocks noChangeArrowheads="1"/>
            </p:cNvSpPr>
            <p:nvPr/>
          </p:nvSpPr>
          <p:spPr bwMode="auto">
            <a:xfrm>
              <a:off x="3648" y="2496"/>
              <a:ext cx="1008" cy="1318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0" dirty="0" smtClean="0">
                  <a:latin typeface="Tahoma" pitchFamily="34" charset="0"/>
                  <a:ea typeface="宋体" pitchFamily="2" charset="-122"/>
                </a:rPr>
                <a:t>Trigger </a:t>
              </a:r>
              <a:r>
                <a:rPr lang="en-US" altLang="zh-CN" b="0" dirty="0">
                  <a:latin typeface="Tahoma" pitchFamily="34" charset="0"/>
                  <a:ea typeface="宋体" pitchFamily="2" charset="-122"/>
                </a:rPr>
                <a:t>state update and transition to new page</a:t>
              </a:r>
            </a:p>
          </p:txBody>
        </p:sp>
      </p:grpSp>
      <p:grpSp>
        <p:nvGrpSpPr>
          <p:cNvPr id="49164" name="Group 12"/>
          <p:cNvGrpSpPr>
            <a:grpSpLocks/>
          </p:cNvGrpSpPr>
          <p:nvPr/>
        </p:nvGrpSpPr>
        <p:grpSpPr bwMode="auto">
          <a:xfrm>
            <a:off x="5043488" y="1058863"/>
            <a:ext cx="1281112" cy="617537"/>
            <a:chOff x="3177" y="667"/>
            <a:chExt cx="807" cy="389"/>
          </a:xfrm>
        </p:grpSpPr>
        <p:sp>
          <p:nvSpPr>
            <p:cNvPr id="10248" name="AutoShape 7"/>
            <p:cNvSpPr>
              <a:spLocks noChangeArrowheads="1"/>
            </p:cNvSpPr>
            <p:nvPr/>
          </p:nvSpPr>
          <p:spPr bwMode="auto">
            <a:xfrm>
              <a:off x="3177" y="667"/>
              <a:ext cx="807" cy="389"/>
            </a:xfrm>
            <a:prstGeom prst="wedgeRectCallout">
              <a:avLst>
                <a:gd name="adj1" fmla="val 165986"/>
                <a:gd name="adj2" fmla="val 135861"/>
              </a:avLst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zh-CN" altLang="en-US" b="0">
                <a:latin typeface="Tahoma" pitchFamily="34" charset="0"/>
                <a:ea typeface="宋体" pitchFamily="2" charset="-122"/>
              </a:endParaRPr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3264" y="768"/>
              <a:ext cx="633" cy="288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0" dirty="0">
                  <a:latin typeface="Tahoma" pitchFamily="34" charset="0"/>
                  <a:ea typeface="宋体" pitchFamily="2" charset="-122"/>
                </a:rPr>
                <a:t>Input</a:t>
              </a:r>
            </a:p>
          </p:txBody>
        </p:sp>
      </p:grpSp>
      <p:sp>
        <p:nvSpPr>
          <p:cNvPr id="49161" name="AutoShape 9"/>
          <p:cNvSpPr>
            <a:spLocks noChangeArrowheads="1"/>
          </p:cNvSpPr>
          <p:nvPr/>
        </p:nvSpPr>
        <p:spPr bwMode="auto">
          <a:xfrm>
            <a:off x="2819400" y="1066800"/>
            <a:ext cx="1320800" cy="417513"/>
          </a:xfrm>
          <a:prstGeom prst="wedgeRectCallout">
            <a:avLst>
              <a:gd name="adj1" fmla="val -174037"/>
              <a:gd name="adj2" fmla="val 149620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zh-CN" b="0" dirty="0">
                <a:latin typeface="Tahoma" pitchFamily="34" charset="0"/>
                <a:ea typeface="宋体" pitchFamily="2" charset="-122"/>
              </a:rPr>
              <a:t>Input</a:t>
            </a:r>
          </a:p>
        </p:txBody>
      </p:sp>
      <p:sp>
        <p:nvSpPr>
          <p:cNvPr id="49162" name="AutoShape 10"/>
          <p:cNvSpPr>
            <a:spLocks noChangeArrowheads="1"/>
          </p:cNvSpPr>
          <p:nvPr/>
        </p:nvSpPr>
        <p:spPr bwMode="auto">
          <a:xfrm>
            <a:off x="3200400" y="2286000"/>
            <a:ext cx="1246188" cy="457200"/>
          </a:xfrm>
          <a:prstGeom prst="wedgeRectCallout">
            <a:avLst>
              <a:gd name="adj1" fmla="val -210130"/>
              <a:gd name="adj2" fmla="val -63542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zh-CN" b="0" dirty="0">
                <a:latin typeface="Tahoma" pitchFamily="34" charset="0"/>
                <a:ea typeface="宋体" pitchFamily="2" charset="-122"/>
              </a:rPr>
              <a:t>Input</a:t>
            </a:r>
          </a:p>
        </p:txBody>
      </p:sp>
      <p:sp>
        <p:nvSpPr>
          <p:cNvPr id="49163" name="AutoShape 11"/>
          <p:cNvSpPr>
            <a:spLocks noChangeArrowheads="1"/>
          </p:cNvSpPr>
          <p:nvPr/>
        </p:nvSpPr>
        <p:spPr bwMode="auto">
          <a:xfrm>
            <a:off x="3124200" y="5334000"/>
            <a:ext cx="1246188" cy="457200"/>
          </a:xfrm>
          <a:prstGeom prst="wedgeRectCallout">
            <a:avLst>
              <a:gd name="adj1" fmla="val -179171"/>
              <a:gd name="adj2" fmla="val -59375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zh-CN" b="0" dirty="0">
                <a:latin typeface="Tahoma" pitchFamily="34" charset="0"/>
                <a:ea typeface="宋体" pitchFamily="2" charset="-122"/>
              </a:rPr>
              <a:t>Input</a:t>
            </a:r>
          </a:p>
        </p:txBody>
      </p:sp>
    </p:spTree>
    <p:extLst>
      <p:ext uri="{BB962C8B-B14F-4D97-AF65-F5344CB8AC3E}">
        <p14:creationId xmlns:p14="http://schemas.microsoft.com/office/powerpoint/2010/main" val="8810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 animBg="1"/>
      <p:bldP spid="49162" grpId="0" animBg="1"/>
      <p:bldP spid="491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 sz="1800" b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0" y="344488"/>
            <a:ext cx="2628900" cy="965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  </a:t>
            </a:r>
          </a:p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390900" y="4206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90900" y="6238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070225" y="912813"/>
            <a:ext cx="620713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login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989388" y="887413"/>
            <a:ext cx="7794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cancel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727325" y="44450"/>
            <a:ext cx="1706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Home Page(HP)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191000" y="202565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desktop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2439988" y="1981200"/>
            <a:ext cx="73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laptop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438400" y="1828800"/>
            <a:ext cx="2667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3505200" y="3048000"/>
            <a:ext cx="18288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3717925" y="3059113"/>
            <a:ext cx="628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304800" y="3048000"/>
            <a:ext cx="19812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403225" y="3059113"/>
            <a:ext cx="9763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  <a:p>
            <a:r>
              <a:rPr lang="en-US" altLang="en-US" sz="1400" b="0"/>
              <a:t>SCREEN:</a:t>
            </a: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447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1447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1447800" y="35814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4495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4495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979488" y="3886200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4008438" y="3844925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457200" y="4876800"/>
            <a:ext cx="18288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457200" y="48768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Matching products</a:t>
            </a: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685800" y="5410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85800" y="5562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685800" y="5715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685800" y="58674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685800" y="6019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19400" y="5303838"/>
            <a:ext cx="1447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2819400" y="5272088"/>
            <a:ext cx="80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Details</a:t>
            </a:r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4800600" y="5181600"/>
            <a:ext cx="1447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4800600" y="5257800"/>
            <a:ext cx="1335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Confirmation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3657600" y="5532438"/>
            <a:ext cx="5207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buy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5507038" y="5597525"/>
            <a:ext cx="5889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print</a:t>
            </a:r>
          </a:p>
        </p:txBody>
      </p:sp>
      <p:cxnSp>
        <p:nvCxnSpPr>
          <p:cNvPr id="12325" name="AutoShape 37"/>
          <p:cNvCxnSpPr>
            <a:cxnSpLocks noChangeShapeType="1"/>
            <a:stCxn id="12295" idx="2"/>
            <a:endCxn id="12300" idx="0"/>
          </p:cNvCxnSpPr>
          <p:nvPr/>
        </p:nvCxnSpPr>
        <p:spPr bwMode="auto">
          <a:xfrm rot="16200000" flipH="1">
            <a:off x="3298825" y="1341438"/>
            <a:ext cx="555625" cy="390525"/>
          </a:xfrm>
          <a:prstGeom prst="bentConnector3">
            <a:avLst>
              <a:gd name="adj1" fmla="val 5114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6" name="AutoShape 38"/>
          <p:cNvCxnSpPr>
            <a:cxnSpLocks noChangeShapeType="1"/>
            <a:stCxn id="12296" idx="2"/>
            <a:endCxn id="12300" idx="0"/>
          </p:cNvCxnSpPr>
          <p:nvPr/>
        </p:nvCxnSpPr>
        <p:spPr bwMode="auto">
          <a:xfrm rot="5400000">
            <a:off x="3785394" y="1219994"/>
            <a:ext cx="581025" cy="608013"/>
          </a:xfrm>
          <a:prstGeom prst="bentConnector3">
            <a:avLst>
              <a:gd name="adj1" fmla="val 5109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7" name="AutoShape 39"/>
          <p:cNvCxnSpPr>
            <a:cxnSpLocks noChangeShapeType="1"/>
            <a:stCxn id="12300" idx="1"/>
            <a:endCxn id="12304" idx="0"/>
          </p:cNvCxnSpPr>
          <p:nvPr/>
        </p:nvCxnSpPr>
        <p:spPr bwMode="auto">
          <a:xfrm rot="10800000" flipV="1">
            <a:off x="892175" y="2209800"/>
            <a:ext cx="1531938" cy="8493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8" name="AutoShape 40"/>
          <p:cNvCxnSpPr>
            <a:cxnSpLocks noChangeShapeType="1"/>
            <a:stCxn id="12300" idx="3"/>
            <a:endCxn id="12301" idx="3"/>
          </p:cNvCxnSpPr>
          <p:nvPr/>
        </p:nvCxnSpPr>
        <p:spPr bwMode="auto">
          <a:xfrm>
            <a:off x="5119688" y="2209800"/>
            <a:ext cx="228600" cy="1447800"/>
          </a:xfrm>
          <a:prstGeom prst="bentConnector3">
            <a:avLst>
              <a:gd name="adj1" fmla="val 193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9" name="AutoShape 41"/>
          <p:cNvCxnSpPr>
            <a:cxnSpLocks noChangeShapeType="1"/>
            <a:stCxn id="12311" idx="2"/>
            <a:endCxn id="12313" idx="0"/>
          </p:cNvCxnSpPr>
          <p:nvPr/>
        </p:nvCxnSpPr>
        <p:spPr bwMode="auto">
          <a:xfrm rot="5400000">
            <a:off x="2549526" y="3021012"/>
            <a:ext cx="685800" cy="30257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0" name="AutoShape 42"/>
          <p:cNvCxnSpPr>
            <a:cxnSpLocks noChangeShapeType="1"/>
            <a:stCxn id="12310" idx="2"/>
            <a:endCxn id="12313" idx="0"/>
          </p:cNvCxnSpPr>
          <p:nvPr/>
        </p:nvCxnSpPr>
        <p:spPr bwMode="auto">
          <a:xfrm rot="16200000" flipH="1">
            <a:off x="1055688" y="4552950"/>
            <a:ext cx="644525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1" name="AutoShape 43"/>
          <p:cNvCxnSpPr>
            <a:cxnSpLocks noChangeShapeType="1"/>
            <a:stCxn id="12319" idx="3"/>
            <a:endCxn id="12321" idx="1"/>
          </p:cNvCxnSpPr>
          <p:nvPr/>
        </p:nvCxnSpPr>
        <p:spPr bwMode="auto">
          <a:xfrm flipV="1">
            <a:off x="42814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2" name="AutoShape 44"/>
          <p:cNvCxnSpPr>
            <a:cxnSpLocks noChangeShapeType="1"/>
            <a:stCxn id="12312" idx="3"/>
            <a:endCxn id="12319" idx="1"/>
          </p:cNvCxnSpPr>
          <p:nvPr/>
        </p:nvCxnSpPr>
        <p:spPr bwMode="auto">
          <a:xfrm>
            <a:off x="23002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2668588" y="1524000"/>
            <a:ext cx="2205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Customer   Page(CP)</a:t>
            </a:r>
          </a:p>
        </p:txBody>
      </p:sp>
      <p:cxnSp>
        <p:nvCxnSpPr>
          <p:cNvPr id="12334" name="AutoShape 46"/>
          <p:cNvCxnSpPr>
            <a:cxnSpLocks noChangeShapeType="1"/>
            <a:stCxn id="12296" idx="3"/>
            <a:endCxn id="12292" idx="3"/>
          </p:cNvCxnSpPr>
          <p:nvPr/>
        </p:nvCxnSpPr>
        <p:spPr bwMode="auto">
          <a:xfrm flipV="1">
            <a:off x="4768850" y="827088"/>
            <a:ext cx="160338" cy="233362"/>
          </a:xfrm>
          <a:prstGeom prst="bentConnector3">
            <a:avLst>
              <a:gd name="adj1" fmla="val 23366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76200" y="2667000"/>
            <a:ext cx="2181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Laptop Search (LSP)</a:t>
            </a:r>
          </a:p>
        </p:txBody>
      </p: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3533775" y="2667000"/>
            <a:ext cx="2327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Desktop Search (DSP)</a:t>
            </a:r>
          </a:p>
        </p:txBody>
      </p:sp>
      <p:sp>
        <p:nvSpPr>
          <p:cNvPr id="12337" name="Text Box 49"/>
          <p:cNvSpPr txBox="1">
            <a:spLocks noChangeArrowheads="1"/>
          </p:cNvSpPr>
          <p:nvPr/>
        </p:nvSpPr>
        <p:spPr bwMode="auto">
          <a:xfrm>
            <a:off x="381000" y="6292850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Product Index (PIP)</a:t>
            </a:r>
          </a:p>
        </p:txBody>
      </p: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2781300" y="5895975"/>
            <a:ext cx="1619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Product Detail </a:t>
            </a:r>
          </a:p>
          <a:p>
            <a:pPr algn="ctr"/>
            <a:r>
              <a:rPr lang="en-US" altLang="en-US" sz="1600"/>
              <a:t>(PDP)</a:t>
            </a:r>
          </a:p>
        </p:txBody>
      </p: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4686300" y="5972175"/>
            <a:ext cx="1506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Confirmation </a:t>
            </a:r>
          </a:p>
          <a:p>
            <a:pPr algn="ctr"/>
            <a:r>
              <a:rPr lang="en-US" altLang="en-US" sz="1600"/>
              <a:t>(CoP)</a:t>
            </a:r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457200" y="990600"/>
            <a:ext cx="12192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960438" y="1482725"/>
            <a:ext cx="6223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back</a:t>
            </a:r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517525" y="9509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b="0"/>
              <a:t>Message</a:t>
            </a:r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304800" y="304800"/>
            <a:ext cx="1639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Message Page </a:t>
            </a:r>
          </a:p>
          <a:p>
            <a:pPr algn="ctr"/>
            <a:r>
              <a:rPr lang="en-US" altLang="en-US" sz="1600"/>
              <a:t>(MP)</a:t>
            </a:r>
          </a:p>
        </p:txBody>
      </p:sp>
      <p:cxnSp>
        <p:nvCxnSpPr>
          <p:cNvPr id="12344" name="AutoShape 56"/>
          <p:cNvCxnSpPr>
            <a:cxnSpLocks noChangeShapeType="1"/>
            <a:stCxn id="12341" idx="3"/>
            <a:endCxn id="12292" idx="1"/>
          </p:cNvCxnSpPr>
          <p:nvPr/>
        </p:nvCxnSpPr>
        <p:spPr bwMode="auto">
          <a:xfrm flipV="1">
            <a:off x="1582738" y="827088"/>
            <a:ext cx="688975" cy="828675"/>
          </a:xfrm>
          <a:prstGeom prst="bentConnector3">
            <a:avLst>
              <a:gd name="adj1" fmla="val 50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45" name="AutoShape 57"/>
          <p:cNvCxnSpPr>
            <a:cxnSpLocks noChangeShapeType="1"/>
            <a:stCxn id="12295" idx="1"/>
            <a:endCxn id="12340" idx="3"/>
          </p:cNvCxnSpPr>
          <p:nvPr/>
        </p:nvCxnSpPr>
        <p:spPr bwMode="auto">
          <a:xfrm rot="10800000" flipV="1">
            <a:off x="1690688" y="1085850"/>
            <a:ext cx="1379537" cy="361950"/>
          </a:xfrm>
          <a:prstGeom prst="bentConnector3">
            <a:avLst>
              <a:gd name="adj1" fmla="val 505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0238" name="Group 62"/>
          <p:cNvGrpSpPr>
            <a:grpSpLocks/>
          </p:cNvGrpSpPr>
          <p:nvPr/>
        </p:nvGrpSpPr>
        <p:grpSpPr bwMode="auto">
          <a:xfrm>
            <a:off x="5738813" y="990600"/>
            <a:ext cx="3657600" cy="2667000"/>
            <a:chOff x="3696" y="1008"/>
            <a:chExt cx="1920" cy="2425"/>
          </a:xfrm>
        </p:grpSpPr>
        <p:sp>
          <p:nvSpPr>
            <p:cNvPr id="12357" name="Line 63"/>
            <p:cNvSpPr>
              <a:spLocks noChangeShapeType="1"/>
            </p:cNvSpPr>
            <p:nvPr/>
          </p:nvSpPr>
          <p:spPr bwMode="auto">
            <a:xfrm>
              <a:off x="3696" y="1008"/>
              <a:ext cx="960" cy="148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12358" name="Picture 64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59" name="Picture 65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0" name="Picture 66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1" name="Picture 67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62" name="Text Box 68"/>
            <p:cNvSpPr txBox="1">
              <a:spLocks noChangeArrowheads="1"/>
            </p:cNvSpPr>
            <p:nvPr/>
          </p:nvSpPr>
          <p:spPr bwMode="auto">
            <a:xfrm>
              <a:off x="4752" y="2399"/>
              <a:ext cx="864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0">
                  <a:latin typeface="Tahoma" pitchFamily="34" charset="0"/>
                  <a:ea typeface="宋体" pitchFamily="2" charset="-122"/>
                </a:rPr>
                <a:t>   </a:t>
              </a:r>
              <a:r>
                <a:rPr lang="en-US" altLang="zh-CN" sz="1600">
                  <a:latin typeface="Tahoma" pitchFamily="34" charset="0"/>
                  <a:ea typeface="宋体" pitchFamily="2" charset="-122"/>
                </a:rPr>
                <a:t>DB</a:t>
              </a:r>
            </a:p>
          </p:txBody>
        </p:sp>
      </p:grpSp>
      <p:sp>
        <p:nvSpPr>
          <p:cNvPr id="50250" name="Line 74"/>
          <p:cNvSpPr>
            <a:spLocks noChangeShapeType="1"/>
          </p:cNvSpPr>
          <p:nvPr/>
        </p:nvSpPr>
        <p:spPr bwMode="auto">
          <a:xfrm flipH="1">
            <a:off x="2362200" y="3886200"/>
            <a:ext cx="457200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251" name="Line 75"/>
          <p:cNvSpPr>
            <a:spLocks noChangeShapeType="1"/>
          </p:cNvSpPr>
          <p:nvPr/>
        </p:nvSpPr>
        <p:spPr bwMode="auto">
          <a:xfrm flipV="1">
            <a:off x="5334000" y="3505200"/>
            <a:ext cx="15240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51" name="Text Box 76"/>
          <p:cNvSpPr txBox="1">
            <a:spLocks noChangeArrowheads="1"/>
          </p:cNvSpPr>
          <p:nvPr/>
        </p:nvSpPr>
        <p:spPr bwMode="auto">
          <a:xfrm>
            <a:off x="2286000" y="304800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NAME:</a:t>
            </a:r>
          </a:p>
          <a:p>
            <a:r>
              <a:rPr lang="en-US" altLang="en-US" sz="1400" b="0"/>
              <a:t>PASSWD:</a:t>
            </a:r>
          </a:p>
        </p:txBody>
      </p:sp>
      <p:sp>
        <p:nvSpPr>
          <p:cNvPr id="50253" name="Text Box 77"/>
          <p:cNvSpPr txBox="1">
            <a:spLocks noChangeArrowheads="1"/>
          </p:cNvSpPr>
          <p:nvPr/>
        </p:nvSpPr>
        <p:spPr bwMode="auto">
          <a:xfrm>
            <a:off x="6135688" y="663175"/>
            <a:ext cx="2590800" cy="138499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0" dirty="0" err="1" smtClean="0">
                <a:latin typeface="Tahoma" pitchFamily="34" charset="0"/>
                <a:ea typeface="宋体" pitchFamily="2" charset="-122"/>
              </a:rPr>
              <a:t>WebRatio</a:t>
            </a: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high-level specification tool</a:t>
            </a:r>
            <a:endParaRPr lang="en-US" altLang="zh-CN" b="0" dirty="0">
              <a:latin typeface="Tahoma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34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 sz="1800" b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0" y="344488"/>
            <a:ext cx="2628900" cy="965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  </a:t>
            </a:r>
          </a:p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390900" y="4206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90900" y="6238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070225" y="912813"/>
            <a:ext cx="620713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login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989388" y="887413"/>
            <a:ext cx="7794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cancel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727325" y="44450"/>
            <a:ext cx="1706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Home Page(HP)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191000" y="202565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desktop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2439988" y="1981200"/>
            <a:ext cx="73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laptop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438400" y="1828800"/>
            <a:ext cx="2667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3505200" y="3048000"/>
            <a:ext cx="1828800" cy="1219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3717925" y="3059113"/>
            <a:ext cx="628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304800" y="3048000"/>
            <a:ext cx="19812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403225" y="3059113"/>
            <a:ext cx="9763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  <a:p>
            <a:r>
              <a:rPr lang="en-US" altLang="en-US" sz="1400" b="0"/>
              <a:t>SCREEN:</a:t>
            </a: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447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1447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1447800" y="35814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4495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4495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979488" y="3886200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4008438" y="3844925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457200" y="4876800"/>
            <a:ext cx="18288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457200" y="48768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Matching products</a:t>
            </a: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685800" y="5410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85800" y="5562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685800" y="5715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685800" y="58674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685800" y="6019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19400" y="5303838"/>
            <a:ext cx="1447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2819400" y="5272088"/>
            <a:ext cx="80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Details</a:t>
            </a:r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4800600" y="5181600"/>
            <a:ext cx="1447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4800600" y="5257800"/>
            <a:ext cx="1335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Confirmation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3657600" y="5532438"/>
            <a:ext cx="5207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buy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5507038" y="5597525"/>
            <a:ext cx="5889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print</a:t>
            </a:r>
          </a:p>
        </p:txBody>
      </p:sp>
      <p:cxnSp>
        <p:nvCxnSpPr>
          <p:cNvPr id="12325" name="AutoShape 37"/>
          <p:cNvCxnSpPr>
            <a:cxnSpLocks noChangeShapeType="1"/>
            <a:stCxn id="12295" idx="2"/>
            <a:endCxn id="12300" idx="0"/>
          </p:cNvCxnSpPr>
          <p:nvPr/>
        </p:nvCxnSpPr>
        <p:spPr bwMode="auto">
          <a:xfrm rot="16200000" flipH="1">
            <a:off x="3298825" y="1341438"/>
            <a:ext cx="555625" cy="390525"/>
          </a:xfrm>
          <a:prstGeom prst="bentConnector3">
            <a:avLst>
              <a:gd name="adj1" fmla="val 5114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6" name="AutoShape 38"/>
          <p:cNvCxnSpPr>
            <a:cxnSpLocks noChangeShapeType="1"/>
            <a:stCxn id="12296" idx="2"/>
            <a:endCxn id="12300" idx="0"/>
          </p:cNvCxnSpPr>
          <p:nvPr/>
        </p:nvCxnSpPr>
        <p:spPr bwMode="auto">
          <a:xfrm rot="5400000">
            <a:off x="3785394" y="1219994"/>
            <a:ext cx="581025" cy="608013"/>
          </a:xfrm>
          <a:prstGeom prst="bentConnector3">
            <a:avLst>
              <a:gd name="adj1" fmla="val 5109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7" name="AutoShape 39"/>
          <p:cNvCxnSpPr>
            <a:cxnSpLocks noChangeShapeType="1"/>
            <a:stCxn id="12300" idx="1"/>
            <a:endCxn id="12304" idx="0"/>
          </p:cNvCxnSpPr>
          <p:nvPr/>
        </p:nvCxnSpPr>
        <p:spPr bwMode="auto">
          <a:xfrm rot="10800000" flipV="1">
            <a:off x="892175" y="2209800"/>
            <a:ext cx="1531938" cy="8493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8" name="AutoShape 40"/>
          <p:cNvCxnSpPr>
            <a:cxnSpLocks noChangeShapeType="1"/>
            <a:stCxn id="12300" idx="3"/>
            <a:endCxn id="12301" idx="3"/>
          </p:cNvCxnSpPr>
          <p:nvPr/>
        </p:nvCxnSpPr>
        <p:spPr bwMode="auto">
          <a:xfrm>
            <a:off x="5119688" y="2209800"/>
            <a:ext cx="228600" cy="1447800"/>
          </a:xfrm>
          <a:prstGeom prst="bentConnector3">
            <a:avLst>
              <a:gd name="adj1" fmla="val 193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9" name="AutoShape 41"/>
          <p:cNvCxnSpPr>
            <a:cxnSpLocks noChangeShapeType="1"/>
            <a:stCxn id="12311" idx="2"/>
            <a:endCxn id="12313" idx="0"/>
          </p:cNvCxnSpPr>
          <p:nvPr/>
        </p:nvCxnSpPr>
        <p:spPr bwMode="auto">
          <a:xfrm rot="5400000">
            <a:off x="2549526" y="3021012"/>
            <a:ext cx="685800" cy="30257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0" name="AutoShape 42"/>
          <p:cNvCxnSpPr>
            <a:cxnSpLocks noChangeShapeType="1"/>
            <a:stCxn id="12310" idx="2"/>
            <a:endCxn id="12313" idx="0"/>
          </p:cNvCxnSpPr>
          <p:nvPr/>
        </p:nvCxnSpPr>
        <p:spPr bwMode="auto">
          <a:xfrm rot="16200000" flipH="1">
            <a:off x="1055688" y="4552950"/>
            <a:ext cx="644525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1" name="AutoShape 43"/>
          <p:cNvCxnSpPr>
            <a:cxnSpLocks noChangeShapeType="1"/>
            <a:stCxn id="12319" idx="3"/>
            <a:endCxn id="12321" idx="1"/>
          </p:cNvCxnSpPr>
          <p:nvPr/>
        </p:nvCxnSpPr>
        <p:spPr bwMode="auto">
          <a:xfrm flipV="1">
            <a:off x="42814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2" name="AutoShape 44"/>
          <p:cNvCxnSpPr>
            <a:cxnSpLocks noChangeShapeType="1"/>
            <a:stCxn id="12312" idx="3"/>
            <a:endCxn id="12319" idx="1"/>
          </p:cNvCxnSpPr>
          <p:nvPr/>
        </p:nvCxnSpPr>
        <p:spPr bwMode="auto">
          <a:xfrm>
            <a:off x="23002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2668588" y="1524000"/>
            <a:ext cx="2205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Customer   Page(CP)</a:t>
            </a:r>
          </a:p>
        </p:txBody>
      </p:sp>
      <p:cxnSp>
        <p:nvCxnSpPr>
          <p:cNvPr id="12334" name="AutoShape 46"/>
          <p:cNvCxnSpPr>
            <a:cxnSpLocks noChangeShapeType="1"/>
            <a:stCxn id="12296" idx="3"/>
            <a:endCxn id="12292" idx="3"/>
          </p:cNvCxnSpPr>
          <p:nvPr/>
        </p:nvCxnSpPr>
        <p:spPr bwMode="auto">
          <a:xfrm flipV="1">
            <a:off x="4768850" y="827088"/>
            <a:ext cx="160338" cy="233362"/>
          </a:xfrm>
          <a:prstGeom prst="bentConnector3">
            <a:avLst>
              <a:gd name="adj1" fmla="val 23366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76200" y="2667000"/>
            <a:ext cx="2181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Laptop Search (LSP)</a:t>
            </a:r>
          </a:p>
        </p:txBody>
      </p: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3533775" y="2667000"/>
            <a:ext cx="2327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Desktop Search (DSP)</a:t>
            </a:r>
          </a:p>
        </p:txBody>
      </p:sp>
      <p:sp>
        <p:nvSpPr>
          <p:cNvPr id="12337" name="Text Box 49"/>
          <p:cNvSpPr txBox="1">
            <a:spLocks noChangeArrowheads="1"/>
          </p:cNvSpPr>
          <p:nvPr/>
        </p:nvSpPr>
        <p:spPr bwMode="auto">
          <a:xfrm>
            <a:off x="381000" y="6292850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Product Index (PIP)</a:t>
            </a:r>
          </a:p>
        </p:txBody>
      </p: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2781300" y="5895975"/>
            <a:ext cx="1619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Product Detail </a:t>
            </a:r>
          </a:p>
          <a:p>
            <a:pPr algn="ctr"/>
            <a:r>
              <a:rPr lang="en-US" altLang="en-US" sz="1600"/>
              <a:t>(PDP)</a:t>
            </a:r>
          </a:p>
        </p:txBody>
      </p: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4686300" y="5972175"/>
            <a:ext cx="1506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Confirmation </a:t>
            </a:r>
          </a:p>
          <a:p>
            <a:pPr algn="ctr"/>
            <a:r>
              <a:rPr lang="en-US" altLang="en-US" sz="1600"/>
              <a:t>(CoP)</a:t>
            </a:r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457200" y="990600"/>
            <a:ext cx="12192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960438" y="1482725"/>
            <a:ext cx="6223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back</a:t>
            </a:r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517525" y="9509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b="0"/>
              <a:t>Message</a:t>
            </a:r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304800" y="304800"/>
            <a:ext cx="1639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Message Page </a:t>
            </a:r>
          </a:p>
          <a:p>
            <a:pPr algn="ctr"/>
            <a:r>
              <a:rPr lang="en-US" altLang="en-US" sz="1600"/>
              <a:t>(MP)</a:t>
            </a:r>
          </a:p>
        </p:txBody>
      </p:sp>
      <p:cxnSp>
        <p:nvCxnSpPr>
          <p:cNvPr id="12344" name="AutoShape 56"/>
          <p:cNvCxnSpPr>
            <a:cxnSpLocks noChangeShapeType="1"/>
            <a:stCxn id="12341" idx="3"/>
            <a:endCxn id="12292" idx="1"/>
          </p:cNvCxnSpPr>
          <p:nvPr/>
        </p:nvCxnSpPr>
        <p:spPr bwMode="auto">
          <a:xfrm flipV="1">
            <a:off x="1582738" y="827088"/>
            <a:ext cx="688975" cy="828675"/>
          </a:xfrm>
          <a:prstGeom prst="bentConnector3">
            <a:avLst>
              <a:gd name="adj1" fmla="val 50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45" name="AutoShape 57"/>
          <p:cNvCxnSpPr>
            <a:cxnSpLocks noChangeShapeType="1"/>
            <a:stCxn id="12295" idx="1"/>
            <a:endCxn id="12340" idx="3"/>
          </p:cNvCxnSpPr>
          <p:nvPr/>
        </p:nvCxnSpPr>
        <p:spPr bwMode="auto">
          <a:xfrm rot="10800000" flipV="1">
            <a:off x="1690688" y="1085850"/>
            <a:ext cx="1379537" cy="361950"/>
          </a:xfrm>
          <a:prstGeom prst="bentConnector3">
            <a:avLst>
              <a:gd name="adj1" fmla="val 505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0238" name="Group 62"/>
          <p:cNvGrpSpPr>
            <a:grpSpLocks/>
          </p:cNvGrpSpPr>
          <p:nvPr/>
        </p:nvGrpSpPr>
        <p:grpSpPr bwMode="auto">
          <a:xfrm>
            <a:off x="5738813" y="990600"/>
            <a:ext cx="3657600" cy="2667000"/>
            <a:chOff x="3696" y="1008"/>
            <a:chExt cx="1920" cy="2425"/>
          </a:xfrm>
        </p:grpSpPr>
        <p:sp>
          <p:nvSpPr>
            <p:cNvPr id="12357" name="Line 63"/>
            <p:cNvSpPr>
              <a:spLocks noChangeShapeType="1"/>
            </p:cNvSpPr>
            <p:nvPr/>
          </p:nvSpPr>
          <p:spPr bwMode="auto">
            <a:xfrm>
              <a:off x="3696" y="1008"/>
              <a:ext cx="960" cy="148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12358" name="Picture 64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59" name="Picture 65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0" name="Picture 66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1" name="Picture 67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62" name="Text Box 68"/>
            <p:cNvSpPr txBox="1">
              <a:spLocks noChangeArrowheads="1"/>
            </p:cNvSpPr>
            <p:nvPr/>
          </p:nvSpPr>
          <p:spPr bwMode="auto">
            <a:xfrm>
              <a:off x="4752" y="2399"/>
              <a:ext cx="864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0">
                  <a:latin typeface="Tahoma" pitchFamily="34" charset="0"/>
                  <a:ea typeface="宋体" pitchFamily="2" charset="-122"/>
                </a:rPr>
                <a:t>   </a:t>
              </a:r>
              <a:r>
                <a:rPr lang="en-US" altLang="zh-CN" sz="1600">
                  <a:latin typeface="Tahoma" pitchFamily="34" charset="0"/>
                  <a:ea typeface="宋体" pitchFamily="2" charset="-122"/>
                </a:rPr>
                <a:t>DB</a:t>
              </a:r>
            </a:p>
          </p:txBody>
        </p:sp>
      </p:grpSp>
      <p:sp>
        <p:nvSpPr>
          <p:cNvPr id="50250" name="Line 74"/>
          <p:cNvSpPr>
            <a:spLocks noChangeShapeType="1"/>
          </p:cNvSpPr>
          <p:nvPr/>
        </p:nvSpPr>
        <p:spPr bwMode="auto">
          <a:xfrm flipH="1">
            <a:off x="2362200" y="3886200"/>
            <a:ext cx="457200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251" name="Line 75"/>
          <p:cNvSpPr>
            <a:spLocks noChangeShapeType="1"/>
          </p:cNvSpPr>
          <p:nvPr/>
        </p:nvSpPr>
        <p:spPr bwMode="auto">
          <a:xfrm flipV="1">
            <a:off x="5334000" y="3505200"/>
            <a:ext cx="15240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51" name="Text Box 76"/>
          <p:cNvSpPr txBox="1">
            <a:spLocks noChangeArrowheads="1"/>
          </p:cNvSpPr>
          <p:nvPr/>
        </p:nvSpPr>
        <p:spPr bwMode="auto">
          <a:xfrm>
            <a:off x="2286000" y="304800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NAME:</a:t>
            </a:r>
          </a:p>
          <a:p>
            <a:r>
              <a:rPr lang="en-US" altLang="en-US" sz="1400" b="0"/>
              <a:t>PASSWD:</a:t>
            </a:r>
          </a:p>
        </p:txBody>
      </p:sp>
      <p:sp>
        <p:nvSpPr>
          <p:cNvPr id="50253" name="Text Box 77"/>
          <p:cNvSpPr txBox="1">
            <a:spLocks noChangeArrowheads="1"/>
          </p:cNvSpPr>
          <p:nvPr/>
        </p:nvSpPr>
        <p:spPr bwMode="auto">
          <a:xfrm>
            <a:off x="6135688" y="663175"/>
            <a:ext cx="2590800" cy="138499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0" dirty="0" err="1" smtClean="0">
                <a:latin typeface="Tahoma" pitchFamily="34" charset="0"/>
                <a:ea typeface="宋体" pitchFamily="2" charset="-122"/>
              </a:rPr>
              <a:t>WebRatio</a:t>
            </a: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high-level specification tool</a:t>
            </a:r>
            <a:endParaRPr lang="en-US" altLang="zh-CN" b="0" dirty="0">
              <a:latin typeface="Tahoma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6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 sz="1800" b="0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286000" y="344488"/>
            <a:ext cx="2628900" cy="965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  </a:t>
            </a:r>
          </a:p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390900" y="4206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390900" y="6238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070225" y="912813"/>
            <a:ext cx="620713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login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989388" y="887413"/>
            <a:ext cx="7794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cancel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727325" y="44450"/>
            <a:ext cx="1706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Home Page(HP)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191000" y="202565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desktop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2439988" y="1981200"/>
            <a:ext cx="73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laptop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2438400" y="1828800"/>
            <a:ext cx="2667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3505200" y="3048000"/>
            <a:ext cx="1828800" cy="1219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3717925" y="3059113"/>
            <a:ext cx="628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auto">
          <a:xfrm>
            <a:off x="304800" y="3048000"/>
            <a:ext cx="19812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403225" y="3059113"/>
            <a:ext cx="9763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  <a:p>
            <a:r>
              <a:rPr lang="en-US" altLang="en-US" sz="1400" b="0"/>
              <a:t>SCREEN:</a:t>
            </a:r>
          </a:p>
        </p:txBody>
      </p:sp>
      <p:sp>
        <p:nvSpPr>
          <p:cNvPr id="12305" name="Rectangle 17"/>
          <p:cNvSpPr>
            <a:spLocks noChangeArrowheads="1"/>
          </p:cNvSpPr>
          <p:nvPr/>
        </p:nvSpPr>
        <p:spPr bwMode="auto">
          <a:xfrm>
            <a:off x="1447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1447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7" name="Rectangle 19"/>
          <p:cNvSpPr>
            <a:spLocks noChangeArrowheads="1"/>
          </p:cNvSpPr>
          <p:nvPr/>
        </p:nvSpPr>
        <p:spPr bwMode="auto">
          <a:xfrm>
            <a:off x="1447800" y="35814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4495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09" name="Rectangle 21"/>
          <p:cNvSpPr>
            <a:spLocks noChangeArrowheads="1"/>
          </p:cNvSpPr>
          <p:nvPr/>
        </p:nvSpPr>
        <p:spPr bwMode="auto">
          <a:xfrm>
            <a:off x="4495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979488" y="3886200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4008438" y="3844925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2312" name="Rectangle 24"/>
          <p:cNvSpPr>
            <a:spLocks noChangeArrowheads="1"/>
          </p:cNvSpPr>
          <p:nvPr/>
        </p:nvSpPr>
        <p:spPr bwMode="auto">
          <a:xfrm>
            <a:off x="457200" y="4876800"/>
            <a:ext cx="1828800" cy="1447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457200" y="48768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Matching products</a:t>
            </a:r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685800" y="5410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>
            <a:off x="685800" y="5562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685800" y="5715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>
            <a:off x="685800" y="58674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685800" y="6019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2819400" y="5303838"/>
            <a:ext cx="1447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2819400" y="5272088"/>
            <a:ext cx="80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Details</a:t>
            </a:r>
          </a:p>
        </p:txBody>
      </p:sp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4800600" y="5181600"/>
            <a:ext cx="1447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4800600" y="5257800"/>
            <a:ext cx="1335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Confirmation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3657600" y="5532438"/>
            <a:ext cx="5207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buy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5507038" y="5597525"/>
            <a:ext cx="5889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print</a:t>
            </a:r>
          </a:p>
        </p:txBody>
      </p:sp>
      <p:cxnSp>
        <p:nvCxnSpPr>
          <p:cNvPr id="12325" name="AutoShape 37"/>
          <p:cNvCxnSpPr>
            <a:cxnSpLocks noChangeShapeType="1"/>
            <a:stCxn id="12295" idx="2"/>
            <a:endCxn id="12300" idx="0"/>
          </p:cNvCxnSpPr>
          <p:nvPr/>
        </p:nvCxnSpPr>
        <p:spPr bwMode="auto">
          <a:xfrm rot="16200000" flipH="1">
            <a:off x="3298825" y="1341438"/>
            <a:ext cx="555625" cy="390525"/>
          </a:xfrm>
          <a:prstGeom prst="bentConnector3">
            <a:avLst>
              <a:gd name="adj1" fmla="val 5114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6" name="AutoShape 38"/>
          <p:cNvCxnSpPr>
            <a:cxnSpLocks noChangeShapeType="1"/>
            <a:stCxn id="12296" idx="2"/>
            <a:endCxn id="12300" idx="0"/>
          </p:cNvCxnSpPr>
          <p:nvPr/>
        </p:nvCxnSpPr>
        <p:spPr bwMode="auto">
          <a:xfrm rot="5400000">
            <a:off x="3785394" y="1219994"/>
            <a:ext cx="581025" cy="608013"/>
          </a:xfrm>
          <a:prstGeom prst="bentConnector3">
            <a:avLst>
              <a:gd name="adj1" fmla="val 5109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7" name="AutoShape 39"/>
          <p:cNvCxnSpPr>
            <a:cxnSpLocks noChangeShapeType="1"/>
            <a:stCxn id="12300" idx="1"/>
            <a:endCxn id="12304" idx="0"/>
          </p:cNvCxnSpPr>
          <p:nvPr/>
        </p:nvCxnSpPr>
        <p:spPr bwMode="auto">
          <a:xfrm rot="10800000" flipV="1">
            <a:off x="892175" y="2209800"/>
            <a:ext cx="1531938" cy="8493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8" name="AutoShape 40"/>
          <p:cNvCxnSpPr>
            <a:cxnSpLocks noChangeShapeType="1"/>
            <a:stCxn id="12300" idx="3"/>
            <a:endCxn id="12301" idx="3"/>
          </p:cNvCxnSpPr>
          <p:nvPr/>
        </p:nvCxnSpPr>
        <p:spPr bwMode="auto">
          <a:xfrm>
            <a:off x="5119688" y="2209800"/>
            <a:ext cx="228600" cy="1447800"/>
          </a:xfrm>
          <a:prstGeom prst="bentConnector3">
            <a:avLst>
              <a:gd name="adj1" fmla="val 193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29" name="AutoShape 41"/>
          <p:cNvCxnSpPr>
            <a:cxnSpLocks noChangeShapeType="1"/>
            <a:stCxn id="12311" idx="2"/>
            <a:endCxn id="12313" idx="0"/>
          </p:cNvCxnSpPr>
          <p:nvPr/>
        </p:nvCxnSpPr>
        <p:spPr bwMode="auto">
          <a:xfrm rot="5400000">
            <a:off x="2549526" y="3021012"/>
            <a:ext cx="685800" cy="302577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0" name="AutoShape 42"/>
          <p:cNvCxnSpPr>
            <a:cxnSpLocks noChangeShapeType="1"/>
            <a:stCxn id="12310" idx="2"/>
            <a:endCxn id="12313" idx="0"/>
          </p:cNvCxnSpPr>
          <p:nvPr/>
        </p:nvCxnSpPr>
        <p:spPr bwMode="auto">
          <a:xfrm rot="16200000" flipH="1">
            <a:off x="1055688" y="4552950"/>
            <a:ext cx="644525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1" name="AutoShape 43"/>
          <p:cNvCxnSpPr>
            <a:cxnSpLocks noChangeShapeType="1"/>
            <a:stCxn id="12319" idx="3"/>
            <a:endCxn id="12321" idx="1"/>
          </p:cNvCxnSpPr>
          <p:nvPr/>
        </p:nvCxnSpPr>
        <p:spPr bwMode="auto">
          <a:xfrm flipV="1">
            <a:off x="42814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32" name="AutoShape 44"/>
          <p:cNvCxnSpPr>
            <a:cxnSpLocks noChangeShapeType="1"/>
            <a:stCxn id="12312" idx="3"/>
            <a:endCxn id="12319" idx="1"/>
          </p:cNvCxnSpPr>
          <p:nvPr/>
        </p:nvCxnSpPr>
        <p:spPr bwMode="auto">
          <a:xfrm>
            <a:off x="23002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3" name="Text Box 45"/>
          <p:cNvSpPr txBox="1">
            <a:spLocks noChangeArrowheads="1"/>
          </p:cNvSpPr>
          <p:nvPr/>
        </p:nvSpPr>
        <p:spPr bwMode="auto">
          <a:xfrm>
            <a:off x="2668588" y="1524000"/>
            <a:ext cx="2205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Customer   Page(CP)</a:t>
            </a:r>
          </a:p>
        </p:txBody>
      </p:sp>
      <p:cxnSp>
        <p:nvCxnSpPr>
          <p:cNvPr id="12334" name="AutoShape 46"/>
          <p:cNvCxnSpPr>
            <a:cxnSpLocks noChangeShapeType="1"/>
            <a:stCxn id="12296" idx="3"/>
            <a:endCxn id="12292" idx="3"/>
          </p:cNvCxnSpPr>
          <p:nvPr/>
        </p:nvCxnSpPr>
        <p:spPr bwMode="auto">
          <a:xfrm flipV="1">
            <a:off x="4768850" y="827088"/>
            <a:ext cx="160338" cy="233362"/>
          </a:xfrm>
          <a:prstGeom prst="bentConnector3">
            <a:avLst>
              <a:gd name="adj1" fmla="val 23366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335" name="Text Box 47"/>
          <p:cNvSpPr txBox="1">
            <a:spLocks noChangeArrowheads="1"/>
          </p:cNvSpPr>
          <p:nvPr/>
        </p:nvSpPr>
        <p:spPr bwMode="auto">
          <a:xfrm>
            <a:off x="76200" y="2667000"/>
            <a:ext cx="2181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Laptop Search (LSP)</a:t>
            </a:r>
          </a:p>
        </p:txBody>
      </p:sp>
      <p:sp>
        <p:nvSpPr>
          <p:cNvPr id="12336" name="Text Box 48"/>
          <p:cNvSpPr txBox="1">
            <a:spLocks noChangeArrowheads="1"/>
          </p:cNvSpPr>
          <p:nvPr/>
        </p:nvSpPr>
        <p:spPr bwMode="auto">
          <a:xfrm>
            <a:off x="3533775" y="2667000"/>
            <a:ext cx="2327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Desktop Search (DSP)</a:t>
            </a:r>
          </a:p>
        </p:txBody>
      </p:sp>
      <p:sp>
        <p:nvSpPr>
          <p:cNvPr id="12337" name="Text Box 49"/>
          <p:cNvSpPr txBox="1">
            <a:spLocks noChangeArrowheads="1"/>
          </p:cNvSpPr>
          <p:nvPr/>
        </p:nvSpPr>
        <p:spPr bwMode="auto">
          <a:xfrm>
            <a:off x="381000" y="6292850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Product Index (PIP)</a:t>
            </a:r>
          </a:p>
        </p:txBody>
      </p: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2781300" y="5895975"/>
            <a:ext cx="1619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Product Detail </a:t>
            </a:r>
          </a:p>
          <a:p>
            <a:pPr algn="ctr"/>
            <a:r>
              <a:rPr lang="en-US" altLang="en-US" sz="1600"/>
              <a:t>(PDP)</a:t>
            </a:r>
          </a:p>
        </p:txBody>
      </p: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4686300" y="5972175"/>
            <a:ext cx="1506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Confirmation </a:t>
            </a:r>
          </a:p>
          <a:p>
            <a:pPr algn="ctr"/>
            <a:r>
              <a:rPr lang="en-US" altLang="en-US" sz="1600"/>
              <a:t>(CoP)</a:t>
            </a:r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457200" y="990600"/>
            <a:ext cx="12192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341" name="Text Box 53"/>
          <p:cNvSpPr txBox="1">
            <a:spLocks noChangeArrowheads="1"/>
          </p:cNvSpPr>
          <p:nvPr/>
        </p:nvSpPr>
        <p:spPr bwMode="auto">
          <a:xfrm>
            <a:off x="960438" y="1482725"/>
            <a:ext cx="6223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back</a:t>
            </a:r>
          </a:p>
        </p:txBody>
      </p: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517525" y="9509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b="0"/>
              <a:t>Message</a:t>
            </a:r>
          </a:p>
        </p:txBody>
      </p:sp>
      <p:sp>
        <p:nvSpPr>
          <p:cNvPr id="12343" name="Text Box 55"/>
          <p:cNvSpPr txBox="1">
            <a:spLocks noChangeArrowheads="1"/>
          </p:cNvSpPr>
          <p:nvPr/>
        </p:nvSpPr>
        <p:spPr bwMode="auto">
          <a:xfrm>
            <a:off x="304800" y="304800"/>
            <a:ext cx="1639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Message Page </a:t>
            </a:r>
          </a:p>
          <a:p>
            <a:pPr algn="ctr"/>
            <a:r>
              <a:rPr lang="en-US" altLang="en-US" sz="1600"/>
              <a:t>(MP)</a:t>
            </a:r>
          </a:p>
        </p:txBody>
      </p:sp>
      <p:cxnSp>
        <p:nvCxnSpPr>
          <p:cNvPr id="12344" name="AutoShape 56"/>
          <p:cNvCxnSpPr>
            <a:cxnSpLocks noChangeShapeType="1"/>
            <a:stCxn id="12341" idx="3"/>
            <a:endCxn id="12292" idx="1"/>
          </p:cNvCxnSpPr>
          <p:nvPr/>
        </p:nvCxnSpPr>
        <p:spPr bwMode="auto">
          <a:xfrm flipV="1">
            <a:off x="1582738" y="827088"/>
            <a:ext cx="688975" cy="828675"/>
          </a:xfrm>
          <a:prstGeom prst="bentConnector3">
            <a:avLst>
              <a:gd name="adj1" fmla="val 50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45" name="AutoShape 57"/>
          <p:cNvCxnSpPr>
            <a:cxnSpLocks noChangeShapeType="1"/>
            <a:stCxn id="12295" idx="1"/>
            <a:endCxn id="12340" idx="3"/>
          </p:cNvCxnSpPr>
          <p:nvPr/>
        </p:nvCxnSpPr>
        <p:spPr bwMode="auto">
          <a:xfrm rot="10800000" flipV="1">
            <a:off x="1690688" y="1085850"/>
            <a:ext cx="1379537" cy="361950"/>
          </a:xfrm>
          <a:prstGeom prst="bentConnector3">
            <a:avLst>
              <a:gd name="adj1" fmla="val 505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0238" name="Group 62"/>
          <p:cNvGrpSpPr>
            <a:grpSpLocks/>
          </p:cNvGrpSpPr>
          <p:nvPr/>
        </p:nvGrpSpPr>
        <p:grpSpPr bwMode="auto">
          <a:xfrm>
            <a:off x="5738813" y="990600"/>
            <a:ext cx="3657600" cy="2667000"/>
            <a:chOff x="3696" y="1008"/>
            <a:chExt cx="1920" cy="2425"/>
          </a:xfrm>
        </p:grpSpPr>
        <p:sp>
          <p:nvSpPr>
            <p:cNvPr id="12357" name="Line 63"/>
            <p:cNvSpPr>
              <a:spLocks noChangeShapeType="1"/>
            </p:cNvSpPr>
            <p:nvPr/>
          </p:nvSpPr>
          <p:spPr bwMode="auto">
            <a:xfrm>
              <a:off x="3696" y="1008"/>
              <a:ext cx="960" cy="148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pic>
          <p:nvPicPr>
            <p:cNvPr id="12358" name="Picture 64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59" name="Picture 65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0" name="Picture 66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61" name="Picture 67" descr="j02303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2640"/>
              <a:ext cx="240" cy="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62" name="Text Box 68"/>
            <p:cNvSpPr txBox="1">
              <a:spLocks noChangeArrowheads="1"/>
            </p:cNvSpPr>
            <p:nvPr/>
          </p:nvSpPr>
          <p:spPr bwMode="auto">
            <a:xfrm>
              <a:off x="4752" y="2399"/>
              <a:ext cx="864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0">
                  <a:latin typeface="Tahoma" pitchFamily="34" charset="0"/>
                  <a:ea typeface="宋体" pitchFamily="2" charset="-122"/>
                </a:rPr>
                <a:t>   </a:t>
              </a:r>
              <a:r>
                <a:rPr lang="en-US" altLang="zh-CN" sz="1600">
                  <a:latin typeface="Tahoma" pitchFamily="34" charset="0"/>
                  <a:ea typeface="宋体" pitchFamily="2" charset="-122"/>
                </a:rPr>
                <a:t>DB</a:t>
              </a:r>
            </a:p>
          </p:txBody>
        </p:sp>
      </p:grpSp>
      <p:sp>
        <p:nvSpPr>
          <p:cNvPr id="50250" name="Line 74"/>
          <p:cNvSpPr>
            <a:spLocks noChangeShapeType="1"/>
          </p:cNvSpPr>
          <p:nvPr/>
        </p:nvSpPr>
        <p:spPr bwMode="auto">
          <a:xfrm flipH="1">
            <a:off x="2362200" y="3886200"/>
            <a:ext cx="4572000" cy="1371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251" name="Line 75"/>
          <p:cNvSpPr>
            <a:spLocks noChangeShapeType="1"/>
          </p:cNvSpPr>
          <p:nvPr/>
        </p:nvSpPr>
        <p:spPr bwMode="auto">
          <a:xfrm flipV="1">
            <a:off x="5334000" y="3505200"/>
            <a:ext cx="15240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2351" name="Text Box 76"/>
          <p:cNvSpPr txBox="1">
            <a:spLocks noChangeArrowheads="1"/>
          </p:cNvSpPr>
          <p:nvPr/>
        </p:nvSpPr>
        <p:spPr bwMode="auto">
          <a:xfrm>
            <a:off x="2286000" y="304800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NAME:</a:t>
            </a:r>
          </a:p>
          <a:p>
            <a:r>
              <a:rPr lang="en-US" altLang="en-US" sz="1400" b="0"/>
              <a:t>PASSWD:</a:t>
            </a:r>
          </a:p>
        </p:txBody>
      </p:sp>
      <p:sp>
        <p:nvSpPr>
          <p:cNvPr id="50253" name="Text Box 77"/>
          <p:cNvSpPr txBox="1">
            <a:spLocks noChangeArrowheads="1"/>
          </p:cNvSpPr>
          <p:nvPr/>
        </p:nvSpPr>
        <p:spPr bwMode="auto">
          <a:xfrm>
            <a:off x="6135688" y="663175"/>
            <a:ext cx="2590800" cy="138499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0" dirty="0" err="1" smtClean="0">
                <a:latin typeface="Tahoma" pitchFamily="34" charset="0"/>
                <a:ea typeface="宋体" pitchFamily="2" charset="-122"/>
              </a:rPr>
              <a:t>WebRatio</a:t>
            </a: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b="0" dirty="0" smtClean="0">
                <a:latin typeface="Tahoma" pitchFamily="34" charset="0"/>
                <a:ea typeface="宋体" pitchFamily="2" charset="-122"/>
              </a:rPr>
              <a:t>high-level specification tool</a:t>
            </a:r>
            <a:endParaRPr lang="en-US" altLang="zh-CN" b="0" dirty="0">
              <a:latin typeface="Tahoma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21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 sz="1800" b="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286000" y="344488"/>
            <a:ext cx="2628900" cy="965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  </a:t>
            </a:r>
          </a:p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390900" y="4206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390900" y="6238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070225" y="912813"/>
            <a:ext cx="620713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login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989388" y="887413"/>
            <a:ext cx="7794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cancel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727325" y="44450"/>
            <a:ext cx="1706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Home Page(HP)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4191000" y="202565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desktop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439988" y="1981200"/>
            <a:ext cx="73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laptop</a:t>
            </a:r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2438400" y="1828800"/>
            <a:ext cx="2667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3505200" y="3048000"/>
            <a:ext cx="18288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717925" y="3059113"/>
            <a:ext cx="628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304800" y="3048000"/>
            <a:ext cx="19812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403225" y="3059113"/>
            <a:ext cx="9763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  <a:p>
            <a:r>
              <a:rPr lang="en-US" altLang="en-US" sz="1400" b="0"/>
              <a:t>SCREEN:</a:t>
            </a:r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1447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1447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1447800" y="35814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4495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4495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979488" y="3886200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4008438" y="3844925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457200" y="4876800"/>
            <a:ext cx="18288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457200" y="48768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Matching products</a:t>
            </a:r>
          </a:p>
        </p:txBody>
      </p:sp>
      <p:sp>
        <p:nvSpPr>
          <p:cNvPr id="13338" name="Line 26"/>
          <p:cNvSpPr>
            <a:spLocks noChangeShapeType="1"/>
          </p:cNvSpPr>
          <p:nvPr/>
        </p:nvSpPr>
        <p:spPr bwMode="auto">
          <a:xfrm>
            <a:off x="685800" y="5410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39" name="Line 27"/>
          <p:cNvSpPr>
            <a:spLocks noChangeShapeType="1"/>
          </p:cNvSpPr>
          <p:nvPr/>
        </p:nvSpPr>
        <p:spPr bwMode="auto">
          <a:xfrm>
            <a:off x="685800" y="5562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40" name="Line 28"/>
          <p:cNvSpPr>
            <a:spLocks noChangeShapeType="1"/>
          </p:cNvSpPr>
          <p:nvPr/>
        </p:nvSpPr>
        <p:spPr bwMode="auto">
          <a:xfrm>
            <a:off x="685800" y="5715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>
            <a:off x="685800" y="58674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685800" y="6019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2819400" y="5303838"/>
            <a:ext cx="1447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2819400" y="5272088"/>
            <a:ext cx="80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Details</a:t>
            </a: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4800600" y="5181600"/>
            <a:ext cx="1447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46" name="Text Box 34"/>
          <p:cNvSpPr txBox="1">
            <a:spLocks noChangeArrowheads="1"/>
          </p:cNvSpPr>
          <p:nvPr/>
        </p:nvSpPr>
        <p:spPr bwMode="auto">
          <a:xfrm>
            <a:off x="4800600" y="5257800"/>
            <a:ext cx="1335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Confirmation</a:t>
            </a:r>
          </a:p>
        </p:txBody>
      </p:sp>
      <p:sp>
        <p:nvSpPr>
          <p:cNvPr id="13347" name="Text Box 35"/>
          <p:cNvSpPr txBox="1">
            <a:spLocks noChangeArrowheads="1"/>
          </p:cNvSpPr>
          <p:nvPr/>
        </p:nvSpPr>
        <p:spPr bwMode="auto">
          <a:xfrm>
            <a:off x="3657600" y="5532438"/>
            <a:ext cx="5207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buy</a:t>
            </a:r>
          </a:p>
        </p:txBody>
      </p:sp>
      <p:sp>
        <p:nvSpPr>
          <p:cNvPr id="13348" name="Text Box 36"/>
          <p:cNvSpPr txBox="1">
            <a:spLocks noChangeArrowheads="1"/>
          </p:cNvSpPr>
          <p:nvPr/>
        </p:nvSpPr>
        <p:spPr bwMode="auto">
          <a:xfrm>
            <a:off x="5507038" y="5597525"/>
            <a:ext cx="5889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print</a:t>
            </a:r>
          </a:p>
        </p:txBody>
      </p:sp>
      <p:cxnSp>
        <p:nvCxnSpPr>
          <p:cNvPr id="13349" name="AutoShape 37"/>
          <p:cNvCxnSpPr>
            <a:cxnSpLocks noChangeShapeType="1"/>
            <a:stCxn id="13319" idx="2"/>
            <a:endCxn id="13324" idx="0"/>
          </p:cNvCxnSpPr>
          <p:nvPr/>
        </p:nvCxnSpPr>
        <p:spPr bwMode="auto">
          <a:xfrm rot="16200000" flipH="1">
            <a:off x="3298825" y="1341438"/>
            <a:ext cx="555625" cy="390525"/>
          </a:xfrm>
          <a:prstGeom prst="bentConnector3">
            <a:avLst>
              <a:gd name="adj1" fmla="val 5114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0" name="AutoShape 38"/>
          <p:cNvCxnSpPr>
            <a:cxnSpLocks noChangeShapeType="1"/>
            <a:stCxn id="13320" idx="2"/>
            <a:endCxn id="13324" idx="0"/>
          </p:cNvCxnSpPr>
          <p:nvPr/>
        </p:nvCxnSpPr>
        <p:spPr bwMode="auto">
          <a:xfrm rot="5400000">
            <a:off x="3785394" y="1219994"/>
            <a:ext cx="581025" cy="608013"/>
          </a:xfrm>
          <a:prstGeom prst="bentConnector3">
            <a:avLst>
              <a:gd name="adj1" fmla="val 5109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1" name="AutoShape 39"/>
          <p:cNvCxnSpPr>
            <a:cxnSpLocks noChangeShapeType="1"/>
            <a:stCxn id="13324" idx="1"/>
            <a:endCxn id="13328" idx="0"/>
          </p:cNvCxnSpPr>
          <p:nvPr/>
        </p:nvCxnSpPr>
        <p:spPr bwMode="auto">
          <a:xfrm rot="10800000" flipV="1">
            <a:off x="892175" y="2209800"/>
            <a:ext cx="1531938" cy="8493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2" name="AutoShape 40"/>
          <p:cNvCxnSpPr>
            <a:cxnSpLocks noChangeShapeType="1"/>
            <a:stCxn id="13324" idx="3"/>
            <a:endCxn id="13325" idx="3"/>
          </p:cNvCxnSpPr>
          <p:nvPr/>
        </p:nvCxnSpPr>
        <p:spPr bwMode="auto">
          <a:xfrm>
            <a:off x="5119688" y="2209800"/>
            <a:ext cx="228600" cy="1447800"/>
          </a:xfrm>
          <a:prstGeom prst="bentConnector3">
            <a:avLst>
              <a:gd name="adj1" fmla="val 193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3" name="AutoShape 41"/>
          <p:cNvCxnSpPr>
            <a:cxnSpLocks noChangeShapeType="1"/>
            <a:stCxn id="13335" idx="2"/>
            <a:endCxn id="13337" idx="0"/>
          </p:cNvCxnSpPr>
          <p:nvPr/>
        </p:nvCxnSpPr>
        <p:spPr bwMode="auto">
          <a:xfrm rot="5400000">
            <a:off x="2549526" y="3021012"/>
            <a:ext cx="685800" cy="30257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4" name="AutoShape 42"/>
          <p:cNvCxnSpPr>
            <a:cxnSpLocks noChangeShapeType="1"/>
            <a:stCxn id="13334" idx="2"/>
            <a:endCxn id="13337" idx="0"/>
          </p:cNvCxnSpPr>
          <p:nvPr/>
        </p:nvCxnSpPr>
        <p:spPr bwMode="auto">
          <a:xfrm rot="16200000" flipH="1">
            <a:off x="1055688" y="4552950"/>
            <a:ext cx="644525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5" name="AutoShape 43"/>
          <p:cNvCxnSpPr>
            <a:cxnSpLocks noChangeShapeType="1"/>
            <a:stCxn id="13343" idx="3"/>
            <a:endCxn id="13345" idx="1"/>
          </p:cNvCxnSpPr>
          <p:nvPr/>
        </p:nvCxnSpPr>
        <p:spPr bwMode="auto">
          <a:xfrm flipV="1">
            <a:off x="42814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56" name="AutoShape 44"/>
          <p:cNvCxnSpPr>
            <a:cxnSpLocks noChangeShapeType="1"/>
            <a:stCxn id="13336" idx="3"/>
            <a:endCxn id="13343" idx="1"/>
          </p:cNvCxnSpPr>
          <p:nvPr/>
        </p:nvCxnSpPr>
        <p:spPr bwMode="auto">
          <a:xfrm>
            <a:off x="23002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57" name="Text Box 45"/>
          <p:cNvSpPr txBox="1">
            <a:spLocks noChangeArrowheads="1"/>
          </p:cNvSpPr>
          <p:nvPr/>
        </p:nvSpPr>
        <p:spPr bwMode="auto">
          <a:xfrm>
            <a:off x="2668588" y="1524000"/>
            <a:ext cx="2205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Customer   Page(CP)</a:t>
            </a:r>
          </a:p>
        </p:txBody>
      </p:sp>
      <p:cxnSp>
        <p:nvCxnSpPr>
          <p:cNvPr id="13358" name="AutoShape 46"/>
          <p:cNvCxnSpPr>
            <a:cxnSpLocks noChangeShapeType="1"/>
            <a:stCxn id="13320" idx="3"/>
            <a:endCxn id="13316" idx="3"/>
          </p:cNvCxnSpPr>
          <p:nvPr/>
        </p:nvCxnSpPr>
        <p:spPr bwMode="auto">
          <a:xfrm flipV="1">
            <a:off x="4768850" y="827088"/>
            <a:ext cx="160338" cy="233362"/>
          </a:xfrm>
          <a:prstGeom prst="bentConnector3">
            <a:avLst>
              <a:gd name="adj1" fmla="val 23366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59" name="Text Box 47"/>
          <p:cNvSpPr txBox="1">
            <a:spLocks noChangeArrowheads="1"/>
          </p:cNvSpPr>
          <p:nvPr/>
        </p:nvSpPr>
        <p:spPr bwMode="auto">
          <a:xfrm>
            <a:off x="76200" y="2667000"/>
            <a:ext cx="2181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Laptop Search (LSP)</a:t>
            </a:r>
          </a:p>
        </p:txBody>
      </p:sp>
      <p:sp>
        <p:nvSpPr>
          <p:cNvPr id="13360" name="Text Box 48"/>
          <p:cNvSpPr txBox="1">
            <a:spLocks noChangeArrowheads="1"/>
          </p:cNvSpPr>
          <p:nvPr/>
        </p:nvSpPr>
        <p:spPr bwMode="auto">
          <a:xfrm>
            <a:off x="3533775" y="2667000"/>
            <a:ext cx="2327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Desktop Search (DSP)</a:t>
            </a:r>
          </a:p>
        </p:txBody>
      </p:sp>
      <p:sp>
        <p:nvSpPr>
          <p:cNvPr id="13361" name="Text Box 49"/>
          <p:cNvSpPr txBox="1">
            <a:spLocks noChangeArrowheads="1"/>
          </p:cNvSpPr>
          <p:nvPr/>
        </p:nvSpPr>
        <p:spPr bwMode="auto">
          <a:xfrm>
            <a:off x="381000" y="6292850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Product Index (PIP)</a:t>
            </a:r>
          </a:p>
        </p:txBody>
      </p:sp>
      <p:sp>
        <p:nvSpPr>
          <p:cNvPr id="13362" name="Text Box 50"/>
          <p:cNvSpPr txBox="1">
            <a:spLocks noChangeArrowheads="1"/>
          </p:cNvSpPr>
          <p:nvPr/>
        </p:nvSpPr>
        <p:spPr bwMode="auto">
          <a:xfrm>
            <a:off x="2781300" y="5895975"/>
            <a:ext cx="1619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Product Detail </a:t>
            </a:r>
          </a:p>
          <a:p>
            <a:pPr algn="ctr"/>
            <a:r>
              <a:rPr lang="en-US" altLang="en-US" sz="1600"/>
              <a:t>(PDP)</a:t>
            </a:r>
          </a:p>
        </p:txBody>
      </p:sp>
      <p:sp>
        <p:nvSpPr>
          <p:cNvPr id="13363" name="Text Box 51"/>
          <p:cNvSpPr txBox="1">
            <a:spLocks noChangeArrowheads="1"/>
          </p:cNvSpPr>
          <p:nvPr/>
        </p:nvSpPr>
        <p:spPr bwMode="auto">
          <a:xfrm>
            <a:off x="4686300" y="5972175"/>
            <a:ext cx="1506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Confirmation </a:t>
            </a:r>
          </a:p>
          <a:p>
            <a:pPr algn="ctr"/>
            <a:r>
              <a:rPr lang="en-US" altLang="en-US" sz="1600"/>
              <a:t>(CoP)</a:t>
            </a:r>
          </a:p>
        </p:txBody>
      </p:sp>
      <p:sp>
        <p:nvSpPr>
          <p:cNvPr id="13364" name="Rectangle 52"/>
          <p:cNvSpPr>
            <a:spLocks noChangeArrowheads="1"/>
          </p:cNvSpPr>
          <p:nvPr/>
        </p:nvSpPr>
        <p:spPr bwMode="auto">
          <a:xfrm>
            <a:off x="457200" y="990600"/>
            <a:ext cx="12192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960438" y="1482725"/>
            <a:ext cx="6223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back</a:t>
            </a:r>
          </a:p>
        </p:txBody>
      </p:sp>
      <p:sp>
        <p:nvSpPr>
          <p:cNvPr id="13366" name="Text Box 54"/>
          <p:cNvSpPr txBox="1">
            <a:spLocks noChangeArrowheads="1"/>
          </p:cNvSpPr>
          <p:nvPr/>
        </p:nvSpPr>
        <p:spPr bwMode="auto">
          <a:xfrm>
            <a:off x="517525" y="9509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b="0"/>
              <a:t>Message</a:t>
            </a:r>
          </a:p>
        </p:txBody>
      </p:sp>
      <p:sp>
        <p:nvSpPr>
          <p:cNvPr id="13367" name="Text Box 55"/>
          <p:cNvSpPr txBox="1">
            <a:spLocks noChangeArrowheads="1"/>
          </p:cNvSpPr>
          <p:nvPr/>
        </p:nvSpPr>
        <p:spPr bwMode="auto">
          <a:xfrm>
            <a:off x="304800" y="304800"/>
            <a:ext cx="1639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Message Page </a:t>
            </a:r>
          </a:p>
          <a:p>
            <a:pPr algn="ctr"/>
            <a:r>
              <a:rPr lang="en-US" altLang="en-US" sz="1600"/>
              <a:t>(MP)</a:t>
            </a:r>
          </a:p>
        </p:txBody>
      </p:sp>
      <p:cxnSp>
        <p:nvCxnSpPr>
          <p:cNvPr id="13368" name="AutoShape 56"/>
          <p:cNvCxnSpPr>
            <a:cxnSpLocks noChangeShapeType="1"/>
            <a:stCxn id="13365" idx="3"/>
            <a:endCxn id="13316" idx="1"/>
          </p:cNvCxnSpPr>
          <p:nvPr/>
        </p:nvCxnSpPr>
        <p:spPr bwMode="auto">
          <a:xfrm flipV="1">
            <a:off x="1582738" y="827088"/>
            <a:ext cx="688975" cy="828675"/>
          </a:xfrm>
          <a:prstGeom prst="bentConnector3">
            <a:avLst>
              <a:gd name="adj1" fmla="val 50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69" name="AutoShape 57"/>
          <p:cNvCxnSpPr>
            <a:cxnSpLocks noChangeShapeType="1"/>
            <a:stCxn id="13319" idx="1"/>
            <a:endCxn id="13364" idx="3"/>
          </p:cNvCxnSpPr>
          <p:nvPr/>
        </p:nvCxnSpPr>
        <p:spPr bwMode="auto">
          <a:xfrm rot="10800000" flipV="1">
            <a:off x="1690688" y="1085850"/>
            <a:ext cx="1379537" cy="361950"/>
          </a:xfrm>
          <a:prstGeom prst="bentConnector3">
            <a:avLst>
              <a:gd name="adj1" fmla="val 505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370" name="Text Box 58"/>
          <p:cNvSpPr txBox="1">
            <a:spLocks noChangeArrowheads="1"/>
          </p:cNvSpPr>
          <p:nvPr/>
        </p:nvSpPr>
        <p:spPr bwMode="auto">
          <a:xfrm>
            <a:off x="2286000" y="304800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NAME:</a:t>
            </a:r>
          </a:p>
          <a:p>
            <a:r>
              <a:rPr lang="en-US" altLang="en-US" sz="1400" b="0"/>
              <a:t>PASSWD:</a:t>
            </a:r>
          </a:p>
        </p:txBody>
      </p:sp>
      <p:sp>
        <p:nvSpPr>
          <p:cNvPr id="52283" name="AutoShape 59"/>
          <p:cNvSpPr>
            <a:spLocks noChangeArrowheads="1"/>
          </p:cNvSpPr>
          <p:nvPr/>
        </p:nvSpPr>
        <p:spPr bwMode="auto">
          <a:xfrm>
            <a:off x="228600" y="2209800"/>
            <a:ext cx="7696200" cy="2286000"/>
          </a:xfrm>
          <a:prstGeom prst="wedgeRectCallout">
            <a:avLst>
              <a:gd name="adj1" fmla="val -27083"/>
              <a:gd name="adj2" fmla="val 65764"/>
            </a:avLst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zh-CN" sz="1800">
                <a:latin typeface="Tahoma" pitchFamily="34" charset="0"/>
                <a:ea typeface="宋体" pitchFamily="2" charset="-122"/>
              </a:rPr>
              <a:t> </a:t>
            </a:r>
            <a:endParaRPr lang="en-US" altLang="zh-CN" sz="1800" i="1">
              <a:solidFill>
                <a:schemeClr val="tx2"/>
              </a:solidFill>
              <a:latin typeface="Tahoma" pitchFamily="34" charset="0"/>
              <a:ea typeface="宋体" pitchFamily="2" charset="-122"/>
            </a:endParaRPr>
          </a:p>
          <a:p>
            <a:pPr eaLnBrk="1" hangingPunct="1"/>
            <a:r>
              <a:rPr lang="en-US" altLang="zh-CN" sz="1800" i="1">
                <a:solidFill>
                  <a:schemeClr val="tx2"/>
                </a:solidFill>
                <a:ea typeface="宋体" pitchFamily="2" charset="-122"/>
              </a:rPr>
              <a:t>Matching-products (pid,price)</a:t>
            </a:r>
            <a:r>
              <a:rPr lang="en-US" altLang="zh-CN" sz="1800" b="0" i="1">
                <a:solidFill>
                  <a:srgbClr val="0000FF"/>
                </a:solidFill>
                <a:ea typeface="宋体" pitchFamily="2" charset="-122"/>
              </a:rPr>
              <a:t> </a:t>
            </a:r>
            <a:r>
              <a:rPr lang="en-US" altLang="zh-CN" sz="2000" b="0">
                <a:ea typeface="宋体" pitchFamily="2" charset="-122"/>
                <a:sym typeface="Symbol" pitchFamily="18" charset="2"/>
              </a:rPr>
              <a:t> </a:t>
            </a:r>
            <a:r>
              <a:rPr lang="en-US" altLang="zh-CN" sz="2000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 </a:t>
            </a:r>
            <a:r>
              <a:rPr lang="en-US" altLang="zh-CN" sz="2000" i="1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ram</a:t>
            </a:r>
            <a:r>
              <a:rPr lang="en-US" altLang="zh-CN" sz="2000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 </a:t>
            </a:r>
            <a:r>
              <a:rPr lang="en-US" altLang="zh-CN" sz="1800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 </a:t>
            </a:r>
            <a:r>
              <a:rPr lang="en-US" altLang="zh-CN" sz="1800" i="1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cpu</a:t>
            </a:r>
            <a:endParaRPr lang="en-US" altLang="zh-CN" sz="2000" i="1">
              <a:solidFill>
                <a:srgbClr val="FF0000"/>
              </a:solidFill>
              <a:ea typeface="宋体" pitchFamily="2" charset="-122"/>
              <a:sym typeface="Symbol" pitchFamily="18" charset="2"/>
            </a:endParaRPr>
          </a:p>
          <a:p>
            <a:pPr eaLnBrk="1" hangingPunct="1"/>
            <a:r>
              <a:rPr lang="en-US" altLang="zh-CN" sz="2000">
                <a:solidFill>
                  <a:schemeClr val="tx2"/>
                </a:solidFill>
                <a:ea typeface="宋体" pitchFamily="2" charset="-122"/>
                <a:sym typeface="Symbol" pitchFamily="18" charset="2"/>
              </a:rPr>
              <a:t>           search(</a:t>
            </a:r>
            <a:r>
              <a:rPr lang="en-US" altLang="zh-CN" sz="2000" i="1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ram,cpu</a:t>
            </a:r>
            <a:r>
              <a:rPr lang="en-US" altLang="zh-CN" sz="2000">
                <a:ea typeface="宋体" pitchFamily="2" charset="-122"/>
                <a:sym typeface="Symbol" pitchFamily="18" charset="2"/>
              </a:rPr>
              <a:t>) </a:t>
            </a:r>
            <a:r>
              <a:rPr lang="en-US" altLang="zh-CN" sz="1800">
                <a:ea typeface="宋体" pitchFamily="2" charset="-122"/>
                <a:sym typeface="Symbol" pitchFamily="18" charset="2"/>
              </a:rPr>
              <a:t> catalog</a:t>
            </a:r>
            <a:r>
              <a:rPr lang="en-US" altLang="zh-CN" sz="2000">
                <a:ea typeface="宋体" pitchFamily="2" charset="-122"/>
                <a:sym typeface="Symbol" pitchFamily="18" charset="2"/>
              </a:rPr>
              <a:t>(</a:t>
            </a:r>
            <a:r>
              <a:rPr lang="en-US" altLang="zh-CN" sz="2000" i="1">
                <a:ea typeface="宋体" pitchFamily="2" charset="-122"/>
                <a:sym typeface="Symbol" pitchFamily="18" charset="2"/>
              </a:rPr>
              <a:t>pid,ram,cpu,price</a:t>
            </a:r>
            <a:r>
              <a:rPr lang="en-US" altLang="zh-CN" sz="2000">
                <a:ea typeface="宋体" pitchFamily="2" charset="-122"/>
                <a:sym typeface="Symbol" pitchFamily="18" charset="2"/>
              </a:rPr>
              <a:t>)</a:t>
            </a:r>
          </a:p>
          <a:p>
            <a:pPr eaLnBrk="1" hangingPunct="1"/>
            <a:endParaRPr lang="en-US" altLang="zh-CN" sz="2000">
              <a:ea typeface="宋体" pitchFamily="2" charset="-122"/>
              <a:sym typeface="Symbol" pitchFamily="18" charset="2"/>
            </a:endParaRPr>
          </a:p>
          <a:p>
            <a:pPr eaLnBrk="1" hangingPunct="1"/>
            <a:r>
              <a:rPr lang="en-US" altLang="zh-CN" b="0">
                <a:latin typeface="Tahoma" pitchFamily="34" charset="0"/>
                <a:ea typeface="宋体" pitchFamily="2" charset="-122"/>
              </a:rPr>
              <a:t> </a:t>
            </a:r>
          </a:p>
        </p:txBody>
      </p:sp>
      <p:sp>
        <p:nvSpPr>
          <p:cNvPr id="52284" name="AutoShape 60"/>
          <p:cNvSpPr>
            <a:spLocks noChangeArrowheads="1"/>
          </p:cNvSpPr>
          <p:nvPr/>
        </p:nvSpPr>
        <p:spPr bwMode="auto">
          <a:xfrm>
            <a:off x="533400" y="3810000"/>
            <a:ext cx="1905000" cy="381000"/>
          </a:xfrm>
          <a:prstGeom prst="wedgeRectCallout">
            <a:avLst>
              <a:gd name="adj1" fmla="val -833"/>
              <a:gd name="adj2" fmla="val -215833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 b="0" dirty="0">
                <a:latin typeface="Tahoma" pitchFamily="34" charset="0"/>
              </a:rPr>
              <a:t>user input</a:t>
            </a:r>
          </a:p>
        </p:txBody>
      </p:sp>
      <p:sp>
        <p:nvSpPr>
          <p:cNvPr id="52285" name="AutoShape 61"/>
          <p:cNvSpPr>
            <a:spLocks noChangeArrowheads="1"/>
          </p:cNvSpPr>
          <p:nvPr/>
        </p:nvSpPr>
        <p:spPr bwMode="auto">
          <a:xfrm>
            <a:off x="5410200" y="3733800"/>
            <a:ext cx="1905000" cy="381000"/>
          </a:xfrm>
          <a:prstGeom prst="wedgeRectCallout">
            <a:avLst>
              <a:gd name="adj1" fmla="val -114667"/>
              <a:gd name="adj2" fmla="val -189583"/>
            </a:avLst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 b="0" dirty="0" err="1">
                <a:latin typeface="Tahoma" pitchFamily="34" charset="0"/>
              </a:rPr>
              <a:t>db</a:t>
            </a:r>
            <a:r>
              <a:rPr lang="en-US" altLang="en-US" sz="2000" b="0" dirty="0">
                <a:latin typeface="Tahoma" pitchFamily="34" charset="0"/>
              </a:rPr>
              <a:t> table</a:t>
            </a:r>
          </a:p>
        </p:txBody>
      </p:sp>
      <p:sp>
        <p:nvSpPr>
          <p:cNvPr id="13374" name="Text Box 63"/>
          <p:cNvSpPr txBox="1">
            <a:spLocks noChangeArrowheads="1"/>
          </p:cNvSpPr>
          <p:nvPr/>
        </p:nvSpPr>
        <p:spPr bwMode="auto">
          <a:xfrm>
            <a:off x="5943600" y="641350"/>
            <a:ext cx="2590800" cy="138499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0" dirty="0" err="1">
                <a:latin typeface="Tahoma" pitchFamily="34" charset="0"/>
                <a:ea typeface="宋体" pitchFamily="2" charset="-122"/>
              </a:rPr>
              <a:t>WebRatio</a:t>
            </a:r>
            <a:r>
              <a:rPr lang="en-US" altLang="zh-CN" b="0" dirty="0">
                <a:latin typeface="Tahoma" pitchFamily="34" charset="0"/>
                <a:ea typeface="宋体" pitchFamily="2" charset="-122"/>
              </a:rPr>
              <a:t>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b="0" dirty="0">
                <a:latin typeface="Tahoma" pitchFamily="34" charset="0"/>
                <a:ea typeface="宋体" pitchFamily="2" charset="-122"/>
              </a:rPr>
              <a:t>high-level specification tool</a:t>
            </a:r>
          </a:p>
        </p:txBody>
      </p:sp>
    </p:spTree>
    <p:extLst>
      <p:ext uri="{BB962C8B-B14F-4D97-AF65-F5344CB8AC3E}">
        <p14:creationId xmlns:p14="http://schemas.microsoft.com/office/powerpoint/2010/main" val="160301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83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286000" y="344488"/>
            <a:ext cx="2628900" cy="96520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  </a:t>
            </a:r>
          </a:p>
          <a:p>
            <a:r>
              <a:rPr lang="en-US" altLang="zh-CN" sz="1600" b="0">
                <a:latin typeface="Times New Roman" pitchFamily="18" charset="0"/>
                <a:ea typeface="宋体" pitchFamily="2" charset="-122"/>
              </a:rPr>
              <a:t> 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390900" y="4206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390900" y="623888"/>
            <a:ext cx="1333500" cy="127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070225" y="912813"/>
            <a:ext cx="620713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login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989388" y="887413"/>
            <a:ext cx="7794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cancel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727325" y="44450"/>
            <a:ext cx="1706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Home Page(HP)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4191000" y="2025650"/>
            <a:ext cx="895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desktop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439988" y="1981200"/>
            <a:ext cx="73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 u="sng"/>
              <a:t>laptop</a:t>
            </a:r>
          </a:p>
        </p:txBody>
      </p:sp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2438400" y="1828800"/>
            <a:ext cx="2667000" cy="76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8" name="Rectangle 12"/>
          <p:cNvSpPr>
            <a:spLocks noChangeArrowheads="1"/>
          </p:cNvSpPr>
          <p:nvPr/>
        </p:nvSpPr>
        <p:spPr bwMode="auto">
          <a:xfrm>
            <a:off x="3505200" y="3048000"/>
            <a:ext cx="18288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3717925" y="3059113"/>
            <a:ext cx="6286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304800" y="3048000"/>
            <a:ext cx="1981200" cy="1219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403225" y="3059113"/>
            <a:ext cx="97631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RAM:</a:t>
            </a:r>
          </a:p>
          <a:p>
            <a:r>
              <a:rPr lang="en-US" altLang="en-US" sz="1400" b="0"/>
              <a:t>CPU:</a:t>
            </a:r>
          </a:p>
          <a:p>
            <a:r>
              <a:rPr lang="en-US" altLang="en-US" sz="1400" b="0"/>
              <a:t>SCREEN:</a:t>
            </a: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1447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1447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1447800" y="35814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4495800" y="33528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4495800" y="3124200"/>
            <a:ext cx="6858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979488" y="3886200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4358" name="Text Box 22"/>
          <p:cNvSpPr txBox="1">
            <a:spLocks noChangeArrowheads="1"/>
          </p:cNvSpPr>
          <p:nvPr/>
        </p:nvSpPr>
        <p:spPr bwMode="auto">
          <a:xfrm>
            <a:off x="4008438" y="3844925"/>
            <a:ext cx="7921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submit</a:t>
            </a: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457200" y="4876800"/>
            <a:ext cx="18288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457200" y="4876800"/>
            <a:ext cx="1844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Matching products</a:t>
            </a:r>
          </a:p>
        </p:txBody>
      </p:sp>
      <p:sp>
        <p:nvSpPr>
          <p:cNvPr id="14361" name="Line 25"/>
          <p:cNvSpPr>
            <a:spLocks noChangeShapeType="1"/>
          </p:cNvSpPr>
          <p:nvPr/>
        </p:nvSpPr>
        <p:spPr bwMode="auto">
          <a:xfrm>
            <a:off x="685800" y="54102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2" name="Line 26"/>
          <p:cNvSpPr>
            <a:spLocks noChangeShapeType="1"/>
          </p:cNvSpPr>
          <p:nvPr/>
        </p:nvSpPr>
        <p:spPr bwMode="auto">
          <a:xfrm>
            <a:off x="685800" y="5562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3" name="Line 27"/>
          <p:cNvSpPr>
            <a:spLocks noChangeShapeType="1"/>
          </p:cNvSpPr>
          <p:nvPr/>
        </p:nvSpPr>
        <p:spPr bwMode="auto">
          <a:xfrm>
            <a:off x="685800" y="5715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4" name="Line 28"/>
          <p:cNvSpPr>
            <a:spLocks noChangeShapeType="1"/>
          </p:cNvSpPr>
          <p:nvPr/>
        </p:nvSpPr>
        <p:spPr bwMode="auto">
          <a:xfrm>
            <a:off x="685800" y="58674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5" name="Line 29"/>
          <p:cNvSpPr>
            <a:spLocks noChangeShapeType="1"/>
          </p:cNvSpPr>
          <p:nvPr/>
        </p:nvSpPr>
        <p:spPr bwMode="auto">
          <a:xfrm>
            <a:off x="685800" y="6019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2819400" y="5303838"/>
            <a:ext cx="1447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2819400" y="5272088"/>
            <a:ext cx="803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Details</a:t>
            </a:r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4800600" y="5181600"/>
            <a:ext cx="14478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4800600" y="5257800"/>
            <a:ext cx="1335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Confirmation</a:t>
            </a:r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3657600" y="5532438"/>
            <a:ext cx="5207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buy</a:t>
            </a:r>
          </a:p>
        </p:txBody>
      </p:sp>
      <p:sp>
        <p:nvSpPr>
          <p:cNvPr id="14371" name="Text Box 35"/>
          <p:cNvSpPr txBox="1">
            <a:spLocks noChangeArrowheads="1"/>
          </p:cNvSpPr>
          <p:nvPr/>
        </p:nvSpPr>
        <p:spPr bwMode="auto">
          <a:xfrm>
            <a:off x="5507038" y="5597525"/>
            <a:ext cx="588962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print</a:t>
            </a:r>
          </a:p>
        </p:txBody>
      </p:sp>
      <p:cxnSp>
        <p:nvCxnSpPr>
          <p:cNvPr id="14372" name="AutoShape 36"/>
          <p:cNvCxnSpPr>
            <a:cxnSpLocks noChangeShapeType="1"/>
            <a:stCxn id="14342" idx="2"/>
            <a:endCxn id="14347" idx="0"/>
          </p:cNvCxnSpPr>
          <p:nvPr/>
        </p:nvCxnSpPr>
        <p:spPr bwMode="auto">
          <a:xfrm rot="16200000" flipH="1">
            <a:off x="3298825" y="1341438"/>
            <a:ext cx="555625" cy="390525"/>
          </a:xfrm>
          <a:prstGeom prst="bentConnector3">
            <a:avLst>
              <a:gd name="adj1" fmla="val 5114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3" name="AutoShape 37"/>
          <p:cNvCxnSpPr>
            <a:cxnSpLocks noChangeShapeType="1"/>
            <a:stCxn id="14343" idx="2"/>
            <a:endCxn id="14347" idx="0"/>
          </p:cNvCxnSpPr>
          <p:nvPr/>
        </p:nvCxnSpPr>
        <p:spPr bwMode="auto">
          <a:xfrm rot="5400000">
            <a:off x="3785394" y="1219994"/>
            <a:ext cx="581025" cy="608013"/>
          </a:xfrm>
          <a:prstGeom prst="bentConnector3">
            <a:avLst>
              <a:gd name="adj1" fmla="val 5109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4" name="AutoShape 38"/>
          <p:cNvCxnSpPr>
            <a:cxnSpLocks noChangeShapeType="1"/>
            <a:stCxn id="14347" idx="1"/>
            <a:endCxn id="14351" idx="0"/>
          </p:cNvCxnSpPr>
          <p:nvPr/>
        </p:nvCxnSpPr>
        <p:spPr bwMode="auto">
          <a:xfrm rot="10800000" flipV="1">
            <a:off x="892175" y="2209800"/>
            <a:ext cx="1531938" cy="84931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5" name="AutoShape 39"/>
          <p:cNvCxnSpPr>
            <a:cxnSpLocks noChangeShapeType="1"/>
            <a:stCxn id="14347" idx="3"/>
            <a:endCxn id="14348" idx="3"/>
          </p:cNvCxnSpPr>
          <p:nvPr/>
        </p:nvCxnSpPr>
        <p:spPr bwMode="auto">
          <a:xfrm>
            <a:off x="5119688" y="2209800"/>
            <a:ext cx="228600" cy="1447800"/>
          </a:xfrm>
          <a:prstGeom prst="bentConnector3">
            <a:avLst>
              <a:gd name="adj1" fmla="val 19375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6" name="AutoShape 40"/>
          <p:cNvCxnSpPr>
            <a:cxnSpLocks noChangeShapeType="1"/>
            <a:stCxn id="14358" idx="2"/>
            <a:endCxn id="14360" idx="0"/>
          </p:cNvCxnSpPr>
          <p:nvPr/>
        </p:nvCxnSpPr>
        <p:spPr bwMode="auto">
          <a:xfrm rot="5400000">
            <a:off x="2549526" y="3021012"/>
            <a:ext cx="685800" cy="30257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7" name="AutoShape 41"/>
          <p:cNvCxnSpPr>
            <a:cxnSpLocks noChangeShapeType="1"/>
            <a:stCxn id="14357" idx="2"/>
            <a:endCxn id="14360" idx="0"/>
          </p:cNvCxnSpPr>
          <p:nvPr/>
        </p:nvCxnSpPr>
        <p:spPr bwMode="auto">
          <a:xfrm rot="16200000" flipH="1">
            <a:off x="1055688" y="4552950"/>
            <a:ext cx="644525" cy="31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8" name="AutoShape 42"/>
          <p:cNvCxnSpPr>
            <a:cxnSpLocks noChangeShapeType="1"/>
            <a:stCxn id="14366" idx="3"/>
            <a:endCxn id="14368" idx="1"/>
          </p:cNvCxnSpPr>
          <p:nvPr/>
        </p:nvCxnSpPr>
        <p:spPr bwMode="auto">
          <a:xfrm flipV="1">
            <a:off x="42814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79" name="AutoShape 43"/>
          <p:cNvCxnSpPr>
            <a:cxnSpLocks noChangeShapeType="1"/>
            <a:stCxn id="14359" idx="3"/>
            <a:endCxn id="14366" idx="1"/>
          </p:cNvCxnSpPr>
          <p:nvPr/>
        </p:nvCxnSpPr>
        <p:spPr bwMode="auto">
          <a:xfrm>
            <a:off x="2300288" y="5600700"/>
            <a:ext cx="504825" cy="79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80" name="Text Box 44"/>
          <p:cNvSpPr txBox="1">
            <a:spLocks noChangeArrowheads="1"/>
          </p:cNvSpPr>
          <p:nvPr/>
        </p:nvSpPr>
        <p:spPr bwMode="auto">
          <a:xfrm>
            <a:off x="2668588" y="1524000"/>
            <a:ext cx="2205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Customer   Page(CP)</a:t>
            </a:r>
          </a:p>
        </p:txBody>
      </p:sp>
      <p:cxnSp>
        <p:nvCxnSpPr>
          <p:cNvPr id="14381" name="AutoShape 45"/>
          <p:cNvCxnSpPr>
            <a:cxnSpLocks noChangeShapeType="1"/>
            <a:stCxn id="14343" idx="3"/>
            <a:endCxn id="14339" idx="3"/>
          </p:cNvCxnSpPr>
          <p:nvPr/>
        </p:nvCxnSpPr>
        <p:spPr bwMode="auto">
          <a:xfrm flipV="1">
            <a:off x="4768850" y="827088"/>
            <a:ext cx="160338" cy="233362"/>
          </a:xfrm>
          <a:prstGeom prst="bentConnector3">
            <a:avLst>
              <a:gd name="adj1" fmla="val 23366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82" name="Text Box 46"/>
          <p:cNvSpPr txBox="1">
            <a:spLocks noChangeArrowheads="1"/>
          </p:cNvSpPr>
          <p:nvPr/>
        </p:nvSpPr>
        <p:spPr bwMode="auto">
          <a:xfrm>
            <a:off x="76200" y="2667000"/>
            <a:ext cx="2181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Laptop Search (LSP)</a:t>
            </a:r>
          </a:p>
        </p:txBody>
      </p:sp>
      <p:sp>
        <p:nvSpPr>
          <p:cNvPr id="14383" name="Text Box 47"/>
          <p:cNvSpPr txBox="1">
            <a:spLocks noChangeArrowheads="1"/>
          </p:cNvSpPr>
          <p:nvPr/>
        </p:nvSpPr>
        <p:spPr bwMode="auto">
          <a:xfrm>
            <a:off x="3533775" y="2667000"/>
            <a:ext cx="2327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Desktop Search (DSP)</a:t>
            </a:r>
          </a:p>
        </p:txBody>
      </p:sp>
      <p:sp>
        <p:nvSpPr>
          <p:cNvPr id="14384" name="Text Box 48"/>
          <p:cNvSpPr txBox="1">
            <a:spLocks noChangeArrowheads="1"/>
          </p:cNvSpPr>
          <p:nvPr/>
        </p:nvSpPr>
        <p:spPr bwMode="auto">
          <a:xfrm>
            <a:off x="381000" y="6292850"/>
            <a:ext cx="205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/>
              <a:t>Product Index (PIP)</a:t>
            </a:r>
          </a:p>
        </p:txBody>
      </p:sp>
      <p:sp>
        <p:nvSpPr>
          <p:cNvPr id="14385" name="Text Box 49"/>
          <p:cNvSpPr txBox="1">
            <a:spLocks noChangeArrowheads="1"/>
          </p:cNvSpPr>
          <p:nvPr/>
        </p:nvSpPr>
        <p:spPr bwMode="auto">
          <a:xfrm>
            <a:off x="2781300" y="5895975"/>
            <a:ext cx="1619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Product Detail </a:t>
            </a:r>
          </a:p>
          <a:p>
            <a:pPr algn="ctr"/>
            <a:r>
              <a:rPr lang="en-US" altLang="en-US" sz="1600"/>
              <a:t>(PDP)</a:t>
            </a:r>
          </a:p>
        </p:txBody>
      </p:sp>
      <p:sp>
        <p:nvSpPr>
          <p:cNvPr id="14386" name="Text Box 50"/>
          <p:cNvSpPr txBox="1">
            <a:spLocks noChangeArrowheads="1"/>
          </p:cNvSpPr>
          <p:nvPr/>
        </p:nvSpPr>
        <p:spPr bwMode="auto">
          <a:xfrm>
            <a:off x="4686300" y="5972175"/>
            <a:ext cx="1506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Confirmation </a:t>
            </a:r>
          </a:p>
          <a:p>
            <a:pPr algn="ctr"/>
            <a:r>
              <a:rPr lang="en-US" altLang="en-US" sz="1600"/>
              <a:t>(CoP)</a:t>
            </a: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457200" y="990600"/>
            <a:ext cx="12192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388" name="Text Box 52"/>
          <p:cNvSpPr txBox="1">
            <a:spLocks noChangeArrowheads="1"/>
          </p:cNvSpPr>
          <p:nvPr/>
        </p:nvSpPr>
        <p:spPr bwMode="auto">
          <a:xfrm>
            <a:off x="960438" y="1482725"/>
            <a:ext cx="622300" cy="346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0"/>
              <a:t>back</a:t>
            </a:r>
          </a:p>
        </p:txBody>
      </p:sp>
      <p:sp>
        <p:nvSpPr>
          <p:cNvPr id="14389" name="Text Box 53"/>
          <p:cNvSpPr txBox="1">
            <a:spLocks noChangeArrowheads="1"/>
          </p:cNvSpPr>
          <p:nvPr/>
        </p:nvSpPr>
        <p:spPr bwMode="auto">
          <a:xfrm>
            <a:off x="517525" y="950913"/>
            <a:ext cx="111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 b="0"/>
              <a:t>Message</a:t>
            </a:r>
          </a:p>
        </p:txBody>
      </p:sp>
      <p:sp>
        <p:nvSpPr>
          <p:cNvPr id="14390" name="Text Box 54"/>
          <p:cNvSpPr txBox="1">
            <a:spLocks noChangeArrowheads="1"/>
          </p:cNvSpPr>
          <p:nvPr/>
        </p:nvSpPr>
        <p:spPr bwMode="auto">
          <a:xfrm>
            <a:off x="304800" y="304800"/>
            <a:ext cx="16398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600"/>
              <a:t>Message Page </a:t>
            </a:r>
          </a:p>
          <a:p>
            <a:pPr algn="ctr"/>
            <a:r>
              <a:rPr lang="en-US" altLang="en-US" sz="1600"/>
              <a:t>(MP)</a:t>
            </a:r>
          </a:p>
        </p:txBody>
      </p:sp>
      <p:cxnSp>
        <p:nvCxnSpPr>
          <p:cNvPr id="14391" name="AutoShape 55"/>
          <p:cNvCxnSpPr>
            <a:cxnSpLocks noChangeShapeType="1"/>
            <a:stCxn id="14388" idx="3"/>
            <a:endCxn id="14339" idx="1"/>
          </p:cNvCxnSpPr>
          <p:nvPr/>
        </p:nvCxnSpPr>
        <p:spPr bwMode="auto">
          <a:xfrm flipV="1">
            <a:off x="1582738" y="827088"/>
            <a:ext cx="688975" cy="828675"/>
          </a:xfrm>
          <a:prstGeom prst="bentConnector3">
            <a:avLst>
              <a:gd name="adj1" fmla="val 50921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92" name="AutoShape 56"/>
          <p:cNvCxnSpPr>
            <a:cxnSpLocks noChangeShapeType="1"/>
            <a:stCxn id="14342" idx="1"/>
            <a:endCxn id="14387" idx="3"/>
          </p:cNvCxnSpPr>
          <p:nvPr/>
        </p:nvCxnSpPr>
        <p:spPr bwMode="auto">
          <a:xfrm rot="10800000" flipV="1">
            <a:off x="1690688" y="1085850"/>
            <a:ext cx="1379537" cy="361950"/>
          </a:xfrm>
          <a:prstGeom prst="bentConnector3">
            <a:avLst>
              <a:gd name="adj1" fmla="val 5051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393" name="Group 57"/>
          <p:cNvGrpSpPr>
            <a:grpSpLocks/>
          </p:cNvGrpSpPr>
          <p:nvPr/>
        </p:nvGrpSpPr>
        <p:grpSpPr bwMode="auto">
          <a:xfrm>
            <a:off x="5943600" y="685800"/>
            <a:ext cx="2895600" cy="1098550"/>
            <a:chOff x="3744" y="432"/>
            <a:chExt cx="1824" cy="692"/>
          </a:xfrm>
        </p:grpSpPr>
        <p:sp>
          <p:nvSpPr>
            <p:cNvPr id="14399" name="Line 58"/>
            <p:cNvSpPr>
              <a:spLocks noChangeShapeType="1"/>
            </p:cNvSpPr>
            <p:nvPr/>
          </p:nvSpPr>
          <p:spPr bwMode="auto">
            <a:xfrm>
              <a:off x="3744" y="720"/>
              <a:ext cx="442" cy="1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4400" name="Text Box 59"/>
            <p:cNvSpPr txBox="1">
              <a:spLocks noChangeArrowheads="1"/>
            </p:cNvSpPr>
            <p:nvPr/>
          </p:nvSpPr>
          <p:spPr bwMode="auto">
            <a:xfrm>
              <a:off x="4416" y="912"/>
              <a:ext cx="11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0">
                  <a:latin typeface="Tahoma" pitchFamily="34" charset="0"/>
                  <a:ea typeface="宋体" pitchFamily="2" charset="-122"/>
                </a:rPr>
                <a:t>state update</a:t>
              </a:r>
            </a:p>
          </p:txBody>
        </p:sp>
        <p:pic>
          <p:nvPicPr>
            <p:cNvPr id="14401" name="Picture 60" descr="j020546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432"/>
              <a:ext cx="528" cy="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94" name="Text Box 61"/>
          <p:cNvSpPr txBox="1">
            <a:spLocks noChangeArrowheads="1"/>
          </p:cNvSpPr>
          <p:nvPr/>
        </p:nvSpPr>
        <p:spPr bwMode="auto">
          <a:xfrm>
            <a:off x="2286000" y="304800"/>
            <a:ext cx="10064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0"/>
              <a:t>NAME:</a:t>
            </a:r>
          </a:p>
          <a:p>
            <a:r>
              <a:rPr lang="en-US" altLang="en-US" sz="1400" b="0"/>
              <a:t>PASSWD:</a:t>
            </a:r>
          </a:p>
        </p:txBody>
      </p:sp>
      <p:sp>
        <p:nvSpPr>
          <p:cNvPr id="14395" name="Text Box 62"/>
          <p:cNvSpPr txBox="1">
            <a:spLocks noChangeArrowheads="1"/>
          </p:cNvSpPr>
          <p:nvPr/>
        </p:nvSpPr>
        <p:spPr bwMode="auto">
          <a:xfrm>
            <a:off x="5943600" y="641350"/>
            <a:ext cx="2590800" cy="1384995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b="0" dirty="0" err="1">
                <a:latin typeface="Tahoma" pitchFamily="34" charset="0"/>
                <a:ea typeface="宋体" pitchFamily="2" charset="-122"/>
                <a:hlinkClick r:id="rId4"/>
              </a:rPr>
              <a:t>WebRatio</a:t>
            </a:r>
            <a:r>
              <a:rPr lang="en-US" altLang="zh-CN" b="0" dirty="0">
                <a:latin typeface="Tahoma" pitchFamily="34" charset="0"/>
                <a:ea typeface="宋体" pitchFamily="2" charset="-122"/>
              </a:rPr>
              <a:t>: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zh-CN" b="0" dirty="0">
                <a:latin typeface="Tahoma" pitchFamily="34" charset="0"/>
                <a:ea typeface="宋体" pitchFamily="2" charset="-122"/>
              </a:rPr>
              <a:t>high-level specification tool</a:t>
            </a:r>
          </a:p>
        </p:txBody>
      </p:sp>
      <p:grpSp>
        <p:nvGrpSpPr>
          <p:cNvPr id="54335" name="Group 63"/>
          <p:cNvGrpSpPr>
            <a:grpSpLocks/>
          </p:cNvGrpSpPr>
          <p:nvPr/>
        </p:nvGrpSpPr>
        <p:grpSpPr bwMode="auto">
          <a:xfrm>
            <a:off x="6013451" y="2026345"/>
            <a:ext cx="2590800" cy="1830388"/>
            <a:chOff x="3787" y="1162"/>
            <a:chExt cx="1632" cy="1153"/>
          </a:xfrm>
        </p:grpSpPr>
        <p:sp>
          <p:nvSpPr>
            <p:cNvPr id="14397" name="Text Box 64"/>
            <p:cNvSpPr txBox="1">
              <a:spLocks noChangeArrowheads="1"/>
            </p:cNvSpPr>
            <p:nvPr/>
          </p:nvSpPr>
          <p:spPr bwMode="auto">
            <a:xfrm>
              <a:off x="3787" y="1797"/>
              <a:ext cx="1632" cy="518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b="0">
                  <a:latin typeface="Tahoma" pitchFamily="34" charset="0"/>
                  <a:ea typeface="宋体" pitchFamily="2" charset="-122"/>
                </a:rPr>
                <a:t>Web application code </a:t>
              </a:r>
            </a:p>
          </p:txBody>
        </p:sp>
        <p:sp>
          <p:nvSpPr>
            <p:cNvPr id="14398" name="AutoShape 65"/>
            <p:cNvSpPr>
              <a:spLocks noChangeArrowheads="1"/>
            </p:cNvSpPr>
            <p:nvPr/>
          </p:nvSpPr>
          <p:spPr bwMode="auto">
            <a:xfrm>
              <a:off x="4513" y="1162"/>
              <a:ext cx="91" cy="635"/>
            </a:xfrm>
            <a:prstGeom prst="downArrow">
              <a:avLst>
                <a:gd name="adj1" fmla="val 50000"/>
                <a:gd name="adj2" fmla="val 17445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942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IBM’s </a:t>
            </a:r>
            <a:r>
              <a:rPr lang="en-US" altLang="en-US" sz="3200" dirty="0" smtClean="0"/>
              <a:t>Business </a:t>
            </a:r>
            <a:r>
              <a:rPr lang="en-US" altLang="en-US" sz="3200" dirty="0"/>
              <a:t>Artifacts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 smtClean="0"/>
              <a:t>Simplest version: </a:t>
            </a:r>
            <a:r>
              <a:rPr lang="en-US" altLang="en-US" sz="2400" dirty="0" smtClean="0">
                <a:solidFill>
                  <a:srgbClr val="FF0000"/>
                </a:solidFill>
              </a:rPr>
              <a:t>Tuple Artifacts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evolving tuples of data </a:t>
            </a:r>
            <a:r>
              <a:rPr lang="en-US" altLang="en-US" sz="2400" dirty="0" smtClean="0">
                <a:solidFill>
                  <a:srgbClr val="FF0000"/>
                </a:solidFill>
              </a:rPr>
              <a:t>values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dirty="0" smtClean="0">
                <a:solidFill>
                  <a:srgbClr val="FF0000"/>
                </a:solidFill>
              </a:rPr>
              <a:t>         </a:t>
            </a:r>
            <a:r>
              <a:rPr lang="en-US" altLang="en-US" sz="2400" dirty="0">
                <a:solidFill>
                  <a:srgbClr val="0066CC"/>
                </a:solidFill>
              </a:rPr>
              <a:t> </a:t>
            </a:r>
            <a:r>
              <a:rPr lang="en-US" altLang="en-US" sz="2400" dirty="0" smtClean="0">
                <a:solidFill>
                  <a:srgbClr val="0066CC"/>
                </a:solidFill>
              </a:rPr>
              <a:t>    product order, loan application, </a:t>
            </a:r>
            <a:r>
              <a:rPr lang="en-US" altLang="en-US" sz="2400" dirty="0" err="1" smtClean="0">
                <a:solidFill>
                  <a:srgbClr val="0066CC"/>
                </a:solidFill>
              </a:rPr>
              <a:t>etc</a:t>
            </a:r>
            <a:endParaRPr lang="en-US" altLang="en-US" sz="2400" dirty="0">
              <a:solidFill>
                <a:srgbClr val="0066CC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fixed underlying relational database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services </a:t>
            </a:r>
            <a:r>
              <a:rPr lang="en-US" altLang="en-US" sz="2400" dirty="0" smtClean="0"/>
              <a:t>( </a:t>
            </a:r>
            <a:r>
              <a:rPr lang="en-US" altLang="en-US" sz="2400" b="1" dirty="0" smtClean="0">
                <a:solidFill>
                  <a:srgbClr val="FF0000"/>
                </a:solidFill>
                <a:sym typeface="Symbol" pitchFamily="18" charset="2"/>
              </a:rPr>
              <a:t></a:t>
            </a:r>
            <a:r>
              <a:rPr lang="en-US" altLang="en-US" sz="2400" dirty="0" smtClean="0">
                <a:solidFill>
                  <a:srgbClr val="FF0000"/>
                </a:solidFill>
              </a:rPr>
              <a:t>FO  </a:t>
            </a:r>
            <a:r>
              <a:rPr lang="en-US" altLang="en-US" sz="2400" dirty="0" smtClean="0"/>
              <a:t>pre/post </a:t>
            </a:r>
            <a:r>
              <a:rPr lang="en-US" altLang="en-US" sz="2400" dirty="0"/>
              <a:t>conditions </a:t>
            </a:r>
            <a:r>
              <a:rPr lang="en-US" altLang="en-US" sz="2400" dirty="0" smtClean="0"/>
              <a:t>on artifact tuples and the database</a:t>
            </a:r>
            <a:r>
              <a:rPr lang="en-US" altLang="en-US" sz="24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39293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 sz="3200" dirty="0" smtClean="0"/>
              <a:t>Example: e-commerce website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643063" y="3276600"/>
            <a:ext cx="598963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225425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Customer picks a product</a:t>
            </a:r>
          </a:p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Customer picks a compatible shipping type</a:t>
            </a:r>
          </a:p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Customer can apply a valid coupon</a:t>
            </a:r>
          </a:p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E-shop provides total price</a:t>
            </a:r>
          </a:p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Customer send payment</a:t>
            </a:r>
          </a:p>
          <a:p>
            <a:pPr eaLnBrk="1" hangingPunct="1">
              <a:spcBef>
                <a:spcPct val="0"/>
              </a:spcBef>
              <a:buFont typeface="Bookman Old Style" pitchFamily="18" charset="0"/>
              <a:buAutoNum type="arabicPeriod"/>
            </a:pPr>
            <a:r>
              <a:rPr lang="en-US" altLang="en-US" sz="1800"/>
              <a:t>If the payment matches total price, the product is shipped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57200" y="2438400"/>
            <a:ext cx="10636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customer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467600" y="2482850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e-seller</a:t>
            </a:r>
          </a:p>
        </p:txBody>
      </p:sp>
      <p:pic>
        <p:nvPicPr>
          <p:cNvPr id="3076" name="Picture 4" descr="C:\Users\elio\AppData\Local\Microsoft\Windows\Temporary Internet Files\Content.IE5\FARI77M1\MP900314341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7239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elio\AppData\Local\Microsoft\Windows\Temporary Internet Files\Content.IE5\0BHVLIPW\MC90035161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47800"/>
            <a:ext cx="1108075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C:\Users\elio\AppData\Local\Microsoft\Windows\Temporary Internet Files\Content.IE5\0BHVLIPW\MC900440401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633538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elio\AppData\Local\Microsoft\Windows\Temporary Internet Files\Content.IE5\0BHVLIPW\MM900356777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10287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" name="Rounded Rectangular Callout 184"/>
          <p:cNvSpPr/>
          <p:nvPr/>
        </p:nvSpPr>
        <p:spPr>
          <a:xfrm>
            <a:off x="1905000" y="1676400"/>
            <a:ext cx="4800600" cy="685800"/>
          </a:xfrm>
          <a:prstGeom prst="wedgeRoundRectCallout">
            <a:avLst>
              <a:gd name="adj1" fmla="val 11923"/>
              <a:gd name="adj2" fmla="val 23951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>
                <a:solidFill>
                  <a:srgbClr val="000000"/>
                </a:solidFill>
              </a:rPr>
              <a:t>Not all shipping types might be allowed</a:t>
            </a:r>
          </a:p>
        </p:txBody>
      </p:sp>
      <p:sp>
        <p:nvSpPr>
          <p:cNvPr id="188" name="Rounded Rectangular Callout 187"/>
          <p:cNvSpPr/>
          <p:nvPr/>
        </p:nvSpPr>
        <p:spPr>
          <a:xfrm>
            <a:off x="1905000" y="1676400"/>
            <a:ext cx="4800600" cy="685800"/>
          </a:xfrm>
          <a:prstGeom prst="wedgeRoundRectCallout">
            <a:avLst>
              <a:gd name="adj1" fmla="val -6676"/>
              <a:gd name="adj2" fmla="val 32757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>
                <a:solidFill>
                  <a:srgbClr val="000000"/>
                </a:solidFill>
              </a:rPr>
              <a:t>A coupon might give a discount or provide free shipping</a:t>
            </a:r>
          </a:p>
        </p:txBody>
      </p:sp>
      <p:sp>
        <p:nvSpPr>
          <p:cNvPr id="189" name="Rounded Rectangle 188"/>
          <p:cNvSpPr/>
          <p:nvPr/>
        </p:nvSpPr>
        <p:spPr>
          <a:xfrm>
            <a:off x="1981200" y="2590800"/>
            <a:ext cx="4876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>
                <a:solidFill>
                  <a:srgbClr val="000000"/>
                </a:solidFill>
              </a:rPr>
              <a:t>At any point before the shipping the customer can cancel the order and request a refund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1000" y="5105400"/>
            <a:ext cx="8382000" cy="12192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800" dirty="0" smtClean="0">
                <a:solidFill>
                  <a:srgbClr val="000000"/>
                </a:solidFill>
              </a:rPr>
              <a:t>Some useful properties to verify: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 smtClean="0">
                <a:solidFill>
                  <a:srgbClr val="000000"/>
                </a:solidFill>
              </a:rPr>
              <a:t> </a:t>
            </a:r>
            <a:r>
              <a:rPr lang="en-US" altLang="en-US" dirty="0"/>
              <a:t>No product can be shipped before it is </a:t>
            </a:r>
            <a:r>
              <a:rPr lang="en-US" altLang="en-US" dirty="0" smtClean="0"/>
              <a:t>paid</a:t>
            </a:r>
            <a:r>
              <a:rPr lang="en-US" altLang="en-US" sz="1800" dirty="0" smtClean="0">
                <a:solidFill>
                  <a:srgbClr val="000000"/>
                </a:solidFill>
              </a:rPr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 smtClean="0">
                <a:solidFill>
                  <a:srgbClr val="000000"/>
                </a:solidFill>
              </a:rPr>
              <a:t> If the correct payment is received, the product is eventually shipped or the customer   </a:t>
            </a:r>
          </a:p>
          <a:p>
            <a:pPr>
              <a:defRPr/>
            </a:pPr>
            <a:r>
              <a:rPr lang="en-US" altLang="en-US" dirty="0" smtClean="0">
                <a:solidFill>
                  <a:srgbClr val="000000"/>
                </a:solidFill>
              </a:rPr>
              <a:t>  </a:t>
            </a:r>
            <a:r>
              <a:rPr lang="en-US" altLang="en-US" sz="1800" dirty="0" smtClean="0">
                <a:solidFill>
                  <a:srgbClr val="000000"/>
                </a:solidFill>
              </a:rPr>
              <a:t>is refunded</a:t>
            </a:r>
          </a:p>
        </p:txBody>
      </p:sp>
      <p:sp>
        <p:nvSpPr>
          <p:cNvPr id="187" name="Rounded Rectangular Callout 186"/>
          <p:cNvSpPr/>
          <p:nvPr/>
        </p:nvSpPr>
        <p:spPr>
          <a:xfrm>
            <a:off x="1981200" y="1676400"/>
            <a:ext cx="4800600" cy="685800"/>
          </a:xfrm>
          <a:prstGeom prst="wedgeRoundRectCallout">
            <a:avLst>
              <a:gd name="adj1" fmla="val 16016"/>
              <a:gd name="adj2" fmla="val 28133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>
                <a:solidFill>
                  <a:srgbClr val="000000"/>
                </a:solidFill>
              </a:rPr>
              <a:t>Coupons might be applicable with a minimum purchase</a:t>
            </a:r>
          </a:p>
        </p:txBody>
      </p:sp>
      <p:sp>
        <p:nvSpPr>
          <p:cNvPr id="10255" name="AutoShape 18"/>
          <p:cNvSpPr>
            <a:spLocks noChangeAspect="1" noChangeArrowheads="1"/>
          </p:cNvSpPr>
          <p:nvPr/>
        </p:nvSpPr>
        <p:spPr bwMode="auto">
          <a:xfrm>
            <a:off x="7315200" y="2100263"/>
            <a:ext cx="1108075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86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556 L 0.75417 0.1777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00" y="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766E-6 L -0.75417 0.1720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00" y="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185" grpId="0" animBg="1"/>
      <p:bldP spid="185" grpId="1" animBg="1"/>
      <p:bldP spid="188" grpId="0" animBg="1"/>
      <p:bldP spid="188" grpId="1" animBg="1"/>
      <p:bldP spid="189" grpId="0" animBg="1"/>
      <p:bldP spid="189" grpId="1" animBg="1"/>
      <p:bldP spid="14" grpId="0" animBg="1"/>
      <p:bldP spid="187" grpId="0" animBg="1"/>
      <p:bldP spid="18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 sz="3200" dirty="0" smtClean="0"/>
              <a:t>Example (cont’d)</a:t>
            </a:r>
          </a:p>
        </p:txBody>
      </p:sp>
      <p:graphicFrame>
        <p:nvGraphicFramePr>
          <p:cNvPr id="14442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641055"/>
              </p:ext>
            </p:extLst>
          </p:nvPr>
        </p:nvGraphicFramePr>
        <p:xfrm>
          <a:off x="304800" y="1905000"/>
          <a:ext cx="8534400" cy="1066800"/>
        </p:xfrm>
        <a:graphic>
          <a:graphicData uri="http://schemas.openxmlformats.org/drawingml/2006/table">
            <a:tbl>
              <a:tblPr/>
              <a:tblGrid>
                <a:gridCol w="1219200"/>
                <a:gridCol w="1143000"/>
                <a:gridCol w="1143000"/>
                <a:gridCol w="990600"/>
                <a:gridCol w="1295400"/>
                <a:gridCol w="1371600"/>
                <a:gridCol w="1371600"/>
              </a:tblGrid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Prod_id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Ship_type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Coupon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owed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paid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refunded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1447800"/>
            <a:ext cx="218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Single artifact record: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228600" y="3352800"/>
            <a:ext cx="8686800" cy="2971800"/>
          </a:xfrm>
          <a:prstGeom prst="flowChartMagneticDisk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marL="914400"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504238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800" b="1" dirty="0" smtClean="0"/>
              <a:t>PRODUCTS</a:t>
            </a:r>
            <a:r>
              <a:rPr lang="en-US" altLang="en-US" sz="1800" dirty="0" smtClean="0"/>
              <a:t>(</a:t>
            </a:r>
            <a:r>
              <a:rPr lang="en-US" altLang="en-US" sz="1800" u="sng" dirty="0" smtClean="0"/>
              <a:t>id</a:t>
            </a:r>
            <a:r>
              <a:rPr lang="en-US" altLang="en-US" sz="1800" dirty="0" smtClean="0"/>
              <a:t>, price, availability, weight)</a:t>
            </a:r>
          </a:p>
          <a:p>
            <a:pPr>
              <a:defRPr/>
            </a:pPr>
            <a:r>
              <a:rPr lang="en-US" altLang="en-US" sz="1800" b="1" dirty="0" smtClean="0"/>
              <a:t>COUPONS</a:t>
            </a:r>
            <a:r>
              <a:rPr lang="en-US" altLang="en-US" sz="1800" dirty="0" smtClean="0"/>
              <a:t>(</a:t>
            </a:r>
            <a:r>
              <a:rPr lang="en-US" altLang="en-US" sz="1800" u="sng" dirty="0" smtClean="0"/>
              <a:t>code</a:t>
            </a:r>
            <a:r>
              <a:rPr lang="en-US" altLang="en-US" sz="1800" dirty="0" smtClean="0"/>
              <a:t>, type, value, </a:t>
            </a:r>
            <a:r>
              <a:rPr lang="en-US" altLang="en-US" sz="1800" dirty="0" err="1" smtClean="0"/>
              <a:t>min_value</a:t>
            </a:r>
            <a:r>
              <a:rPr lang="en-US" altLang="en-US" sz="1800" dirty="0" smtClean="0"/>
              <a:t>, </a:t>
            </a:r>
            <a:r>
              <a:rPr lang="en-US" altLang="en-US" sz="1800" dirty="0" err="1" smtClean="0"/>
              <a:t>free_shiptype</a:t>
            </a:r>
            <a:r>
              <a:rPr lang="en-US" altLang="en-US" sz="1800" dirty="0" smtClean="0"/>
              <a:t>)</a:t>
            </a:r>
          </a:p>
          <a:p>
            <a:pPr>
              <a:defRPr/>
            </a:pPr>
            <a:r>
              <a:rPr lang="en-US" altLang="en-US" sz="1800" b="1" dirty="0" smtClean="0"/>
              <a:t>SHIPPING</a:t>
            </a:r>
            <a:r>
              <a:rPr lang="en-US" altLang="en-US" sz="1800" dirty="0" smtClean="0"/>
              <a:t>(</a:t>
            </a:r>
            <a:r>
              <a:rPr lang="en-US" altLang="en-US" sz="1800" u="sng" dirty="0" smtClean="0"/>
              <a:t>type</a:t>
            </a:r>
            <a:r>
              <a:rPr lang="en-US" altLang="en-US" sz="1800" dirty="0" smtClean="0"/>
              <a:t>, cost, </a:t>
            </a:r>
            <a:r>
              <a:rPr lang="en-US" altLang="en-US" sz="1800" dirty="0" err="1" smtClean="0"/>
              <a:t>max_weight</a:t>
            </a:r>
            <a:r>
              <a:rPr lang="en-US" altLang="en-US" sz="1800" dirty="0" smtClean="0"/>
              <a:t>)</a:t>
            </a:r>
          </a:p>
          <a:p>
            <a:pPr>
              <a:defRPr/>
            </a:pPr>
            <a:r>
              <a:rPr lang="en-US" altLang="en-US" sz="1800" b="1" dirty="0" smtClean="0"/>
              <a:t>OFFERS</a:t>
            </a:r>
            <a:r>
              <a:rPr lang="en-US" altLang="en-US" sz="1800" dirty="0" smtClean="0"/>
              <a:t>(</a:t>
            </a:r>
            <a:r>
              <a:rPr lang="en-US" altLang="en-US" sz="1800" u="sng" dirty="0" err="1" smtClean="0"/>
              <a:t>prod_id</a:t>
            </a:r>
            <a:r>
              <a:rPr lang="en-US" altLang="en-US" sz="1800" dirty="0" smtClean="0"/>
              <a:t>, </a:t>
            </a:r>
            <a:r>
              <a:rPr lang="en-US" altLang="en-US" sz="1800" dirty="0" err="1" smtClean="0"/>
              <a:t>discounted_price</a:t>
            </a:r>
            <a:r>
              <a:rPr lang="en-US" altLang="en-US" sz="1800" dirty="0" smtClean="0"/>
              <a:t>, active)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8600" y="3059113"/>
            <a:ext cx="21802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Underlying </a:t>
            </a:r>
            <a:r>
              <a:rPr lang="en-US" altLang="en-US" sz="1800" dirty="0"/>
              <a:t>database: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581400" y="2743200"/>
            <a:ext cx="5105400" cy="1066800"/>
          </a:xfrm>
          <a:prstGeom prst="wedgeRoundRectCallout">
            <a:avLst>
              <a:gd name="adj1" fmla="val -8445"/>
              <a:gd name="adj2" fmla="val 136114"/>
              <a:gd name="adj3" fmla="val 16667"/>
            </a:avLst>
          </a:prstGeom>
          <a:solidFill>
            <a:srgbClr val="FFFF99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1800" dirty="0" smtClean="0">
                <a:solidFill>
                  <a:srgbClr val="000000"/>
                </a:solidFill>
              </a:rPr>
              <a:t>Foreign keys:</a:t>
            </a:r>
          </a:p>
          <a:p>
            <a:pPr>
              <a:defRPr/>
            </a:pPr>
            <a:r>
              <a:rPr lang="en-US" altLang="en-US" sz="1800" b="1" dirty="0" smtClean="0"/>
              <a:t>COUPONS</a:t>
            </a:r>
            <a:r>
              <a:rPr lang="en-US" altLang="en-US" sz="1800" dirty="0" smtClean="0"/>
              <a:t>[</a:t>
            </a:r>
            <a:r>
              <a:rPr lang="en-US" altLang="en-US" sz="1800" dirty="0" err="1" smtClean="0"/>
              <a:t>free_shiptype</a:t>
            </a:r>
            <a:r>
              <a:rPr lang="en-US" altLang="en-US" sz="1800" dirty="0" smtClean="0"/>
              <a:t>] </a:t>
            </a:r>
            <a:r>
              <a:rPr lang="en-US" altLang="en-US" sz="1800" dirty="0" smtClean="0">
                <a:sym typeface="Symbol" pitchFamily="18" charset="2"/>
              </a:rPr>
              <a:t> </a:t>
            </a:r>
            <a:r>
              <a:rPr lang="en-US" altLang="en-US" sz="1800" b="1" dirty="0" smtClean="0">
                <a:sym typeface="Symbol" pitchFamily="18" charset="2"/>
              </a:rPr>
              <a:t>SHIPPING</a:t>
            </a:r>
            <a:r>
              <a:rPr lang="en-US" altLang="en-US" sz="1800" dirty="0" smtClean="0">
                <a:sym typeface="Symbol" pitchFamily="18" charset="2"/>
              </a:rPr>
              <a:t>[type]</a:t>
            </a:r>
          </a:p>
          <a:p>
            <a:pPr>
              <a:defRPr/>
            </a:pPr>
            <a:r>
              <a:rPr lang="en-US" altLang="en-US" sz="1800" b="1" dirty="0" smtClean="0">
                <a:sym typeface="Symbol" pitchFamily="18" charset="2"/>
              </a:rPr>
              <a:t>OFFERS</a:t>
            </a:r>
            <a:r>
              <a:rPr lang="en-US" altLang="en-US" sz="1800" dirty="0" smtClean="0">
                <a:sym typeface="Symbol" pitchFamily="18" charset="2"/>
              </a:rPr>
              <a:t>[</a:t>
            </a:r>
            <a:r>
              <a:rPr lang="en-US" altLang="en-US" sz="1800" dirty="0" err="1" smtClean="0">
                <a:sym typeface="Symbol" pitchFamily="18" charset="2"/>
              </a:rPr>
              <a:t>prod_id</a:t>
            </a:r>
            <a:r>
              <a:rPr lang="en-US" altLang="en-US" sz="1800" dirty="0" smtClean="0">
                <a:sym typeface="Symbol" pitchFamily="18" charset="2"/>
              </a:rPr>
              <a:t>]  </a:t>
            </a:r>
            <a:r>
              <a:rPr lang="en-US" altLang="en-US" sz="1800" b="1" dirty="0" smtClean="0">
                <a:sym typeface="Symbol" pitchFamily="18" charset="2"/>
              </a:rPr>
              <a:t>PRODUCTS</a:t>
            </a:r>
            <a:r>
              <a:rPr lang="en-US" altLang="en-US" sz="1800" dirty="0" smtClean="0">
                <a:sym typeface="Symbol" pitchFamily="18" charset="2"/>
              </a:rPr>
              <a:t>[id]</a:t>
            </a:r>
            <a:endParaRPr lang="en-US" altLang="en-US" sz="1800" dirty="0" smtClean="0"/>
          </a:p>
        </p:txBody>
      </p:sp>
      <p:sp>
        <p:nvSpPr>
          <p:cNvPr id="9" name="Rounded Rectangular Callout 8"/>
          <p:cNvSpPr>
            <a:spLocks noChangeArrowheads="1"/>
          </p:cNvSpPr>
          <p:nvPr/>
        </p:nvSpPr>
        <p:spPr bwMode="auto">
          <a:xfrm>
            <a:off x="1676400" y="3505200"/>
            <a:ext cx="838200" cy="533400"/>
          </a:xfrm>
          <a:prstGeom prst="wedgeRoundRectCallout">
            <a:avLst>
              <a:gd name="adj1" fmla="val 38069"/>
              <a:gd name="adj2" fmla="val 130060"/>
              <a:gd name="adj3" fmla="val 16667"/>
            </a:avLst>
          </a:prstGeom>
          <a:solidFill>
            <a:srgbClr val="FFFF99"/>
          </a:solidFill>
          <a:ln w="9525" algn="ctr">
            <a:solidFill>
              <a:srgbClr val="D2DA7A"/>
            </a:solidFill>
            <a:miter lim="800000"/>
            <a:headEnd/>
            <a:tailEnd/>
          </a:ln>
          <a:effectLst>
            <a:outerShdw dist="25400" dir="5400000" rotWithShape="0">
              <a:srgbClr val="000000">
                <a:alpha val="39998"/>
              </a:srgbClr>
            </a:outerShdw>
          </a:effec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</a:rPr>
              <a:t>Keys</a:t>
            </a:r>
            <a:endParaRPr lang="en-US" alt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39755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3949700" y="1458913"/>
            <a:ext cx="1000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Services:</a:t>
            </a:r>
          </a:p>
        </p:txBody>
      </p:sp>
      <p:sp>
        <p:nvSpPr>
          <p:cNvPr id="14340" name="Title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pPr eaLnBrk="1" hangingPunct="1"/>
            <a:r>
              <a:rPr lang="en-US" altLang="en-US" sz="3200" dirty="0" smtClean="0"/>
              <a:t>Services, by example</a:t>
            </a:r>
          </a:p>
        </p:txBody>
      </p:sp>
      <p:graphicFrame>
        <p:nvGraphicFramePr>
          <p:cNvPr id="148596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71518"/>
              </p:ext>
            </p:extLst>
          </p:nvPr>
        </p:nvGraphicFramePr>
        <p:xfrm>
          <a:off x="381000" y="2327275"/>
          <a:ext cx="2286000" cy="1803568"/>
        </p:xfrm>
        <a:graphic>
          <a:graphicData uri="http://schemas.openxmlformats.org/drawingml/2006/table">
            <a:tbl>
              <a:tblPr/>
              <a:tblGrid>
                <a:gridCol w="1143000"/>
                <a:gridCol w="1143000"/>
              </a:tblGrid>
              <a:tr h="5789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Status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Edit shiptype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3712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Product id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4266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Ship type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4266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Coupon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308475" y="3276600"/>
            <a:ext cx="341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…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304800" y="1828800"/>
            <a:ext cx="18573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Current snapshot: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3733800" y="1066800"/>
            <a:ext cx="3581400" cy="762000"/>
          </a:xfrm>
          <a:prstGeom prst="wedgeRoundRectCallout">
            <a:avLst>
              <a:gd name="adj1" fmla="val -45607"/>
              <a:gd name="adj2" fmla="val 6249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/>
              <a:t>Every precondition is evaluated on the current snapshot</a:t>
            </a:r>
          </a:p>
        </p:txBody>
      </p:sp>
      <p:graphicFrame>
        <p:nvGraphicFramePr>
          <p:cNvPr id="148595" name="Group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731081"/>
              </p:ext>
            </p:extLst>
          </p:nvPr>
        </p:nvGraphicFramePr>
        <p:xfrm>
          <a:off x="6400800" y="2403475"/>
          <a:ext cx="2286000" cy="1955988"/>
        </p:xfrm>
        <a:graphic>
          <a:graphicData uri="http://schemas.openxmlformats.org/drawingml/2006/table">
            <a:tbl>
              <a:tblPr/>
              <a:tblGrid>
                <a:gridCol w="1143000"/>
                <a:gridCol w="1143000"/>
              </a:tblGrid>
              <a:tr h="5789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Status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Edit coupon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3712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Product id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5789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Ship type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Fedex 2-day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4266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Coupon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324600" y="1905000"/>
            <a:ext cx="203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Successor</a:t>
            </a:r>
            <a:r>
              <a:rPr lang="en-US" altLang="en-US" sz="1800"/>
              <a:t> snapshot:</a:t>
            </a:r>
          </a:p>
        </p:txBody>
      </p:sp>
      <p:graphicFrame>
        <p:nvGraphicFramePr>
          <p:cNvPr id="148594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38240"/>
              </p:ext>
            </p:extLst>
          </p:nvPr>
        </p:nvGraphicFramePr>
        <p:xfrm>
          <a:off x="404194" y="2318288"/>
          <a:ext cx="2286000" cy="1803568"/>
        </p:xfrm>
        <a:graphic>
          <a:graphicData uri="http://schemas.openxmlformats.org/drawingml/2006/table">
            <a:tbl>
              <a:tblPr/>
              <a:tblGrid>
                <a:gridCol w="1143000"/>
                <a:gridCol w="1143000"/>
              </a:tblGrid>
              <a:tr h="5789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Status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Edit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shiptype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3712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Product id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4266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Ship type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4266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Coupon</a:t>
                      </a: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7" marB="4568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8593" name="Group 113"/>
          <p:cNvGraphicFramePr>
            <a:graphicFrameLocks noGrp="1"/>
          </p:cNvGraphicFramePr>
          <p:nvPr/>
        </p:nvGraphicFramePr>
        <p:xfrm>
          <a:off x="7543800" y="2438400"/>
          <a:ext cx="1143000" cy="1955988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5789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Edit coupon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3712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5789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Fedex 2-day</a:t>
                      </a: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4266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688" marB="4568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sp>
        <p:nvSpPr>
          <p:cNvPr id="29" name="Right Arrow 28"/>
          <p:cNvSpPr/>
          <p:nvPr/>
        </p:nvSpPr>
        <p:spPr>
          <a:xfrm>
            <a:off x="4572000" y="2667000"/>
            <a:ext cx="381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4800600" y="5029200"/>
            <a:ext cx="381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graphicFrame>
        <p:nvGraphicFramePr>
          <p:cNvPr id="148592" name="Group 112"/>
          <p:cNvGraphicFramePr>
            <a:graphicFrameLocks noGrp="1"/>
          </p:cNvGraphicFramePr>
          <p:nvPr/>
        </p:nvGraphicFramePr>
        <p:xfrm>
          <a:off x="5334000" y="4572000"/>
          <a:ext cx="1143000" cy="1901824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processing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  <a:tr h="579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Fedex 2-day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D7E0"/>
                    </a:solidFill>
                  </a:tcPr>
                </a:tc>
              </a:tr>
              <a:tr h="579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$50 coupon</a:t>
                      </a:r>
                      <a:endParaRPr kumimoji="0" lang="en-US" alt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CF0"/>
                    </a:solidFill>
                  </a:tcPr>
                </a:tc>
              </a:tr>
            </a:tbl>
          </a:graphicData>
        </a:graphic>
      </p:graphicFrame>
      <p:sp>
        <p:nvSpPr>
          <p:cNvPr id="32" name="Right Arrow 31"/>
          <p:cNvSpPr/>
          <p:nvPr/>
        </p:nvSpPr>
        <p:spPr>
          <a:xfrm>
            <a:off x="6705600" y="5029200"/>
            <a:ext cx="381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en-US" altLang="en-US" sz="1800" smtClean="0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391400" y="5029200"/>
            <a:ext cx="341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…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81000" y="4267200"/>
            <a:ext cx="447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Run </a:t>
            </a:r>
            <a:r>
              <a:rPr lang="en-US" altLang="en-US" sz="1800"/>
              <a:t>(infinite sequence of successive artifacts):</a:t>
            </a:r>
          </a:p>
        </p:txBody>
      </p:sp>
      <p:sp>
        <p:nvSpPr>
          <p:cNvPr id="35" name="Flowchart: Magnetic Disk 34"/>
          <p:cNvSpPr/>
          <p:nvPr/>
        </p:nvSpPr>
        <p:spPr>
          <a:xfrm>
            <a:off x="1676400" y="4343400"/>
            <a:ext cx="914400" cy="838200"/>
          </a:xfrm>
          <a:prstGeom prst="flowChartMagneticDisk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800" smtClean="0">
                <a:solidFill>
                  <a:srgbClr val="FFFFFF"/>
                </a:solidFill>
              </a:rPr>
              <a:t>DB</a:t>
            </a:r>
          </a:p>
        </p:txBody>
      </p:sp>
      <p:cxnSp>
        <p:nvCxnSpPr>
          <p:cNvPr id="45" name="Straight Arrow Connector 44"/>
          <p:cNvCxnSpPr>
            <a:endCxn id="37" idx="1"/>
          </p:cNvCxnSpPr>
          <p:nvPr/>
        </p:nvCxnSpPr>
        <p:spPr>
          <a:xfrm rot="5400000" flipH="1" flipV="1">
            <a:off x="1847850" y="2990850"/>
            <a:ext cx="24003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44" idx="1"/>
          </p:cNvCxnSpPr>
          <p:nvPr/>
        </p:nvCxnSpPr>
        <p:spPr>
          <a:xfrm rot="5400000" flipH="1" flipV="1">
            <a:off x="2152650" y="3295650"/>
            <a:ext cx="17145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56" idx="1"/>
          </p:cNvCxnSpPr>
          <p:nvPr/>
        </p:nvCxnSpPr>
        <p:spPr>
          <a:xfrm flipV="1">
            <a:off x="2590800" y="3924300"/>
            <a:ext cx="8382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37" idx="1"/>
          </p:cNvCxnSpPr>
          <p:nvPr/>
        </p:nvCxnSpPr>
        <p:spPr>
          <a:xfrm rot="5400000" flipH="1" flipV="1">
            <a:off x="2686050" y="2305050"/>
            <a:ext cx="8763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44" idx="1"/>
          </p:cNvCxnSpPr>
          <p:nvPr/>
        </p:nvCxnSpPr>
        <p:spPr>
          <a:xfrm flipV="1">
            <a:off x="2819400" y="2857500"/>
            <a:ext cx="609600" cy="190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56" idx="1"/>
          </p:cNvCxnSpPr>
          <p:nvPr/>
        </p:nvCxnSpPr>
        <p:spPr>
          <a:xfrm rot="16200000" flipH="1">
            <a:off x="2686050" y="3181350"/>
            <a:ext cx="8763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lowchart: Alternate Process 35"/>
          <p:cNvSpPr/>
          <p:nvPr/>
        </p:nvSpPr>
        <p:spPr>
          <a:xfrm>
            <a:off x="3810000" y="1905000"/>
            <a:ext cx="1524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600" dirty="0" smtClean="0">
                <a:solidFill>
                  <a:srgbClr val="FFFFFF"/>
                </a:solidFill>
              </a:rPr>
              <a:t>Modify</a:t>
            </a:r>
          </a:p>
          <a:p>
            <a:pPr algn="ctr">
              <a:defRPr/>
            </a:pPr>
            <a:r>
              <a:rPr lang="en-US" altLang="en-US" sz="1600" dirty="0" smtClean="0">
                <a:solidFill>
                  <a:srgbClr val="FFFFFF"/>
                </a:solidFill>
              </a:rPr>
              <a:t>product</a:t>
            </a:r>
          </a:p>
        </p:txBody>
      </p:sp>
      <p:sp>
        <p:nvSpPr>
          <p:cNvPr id="37" name="Flowchart: Decision 36"/>
          <p:cNvSpPr/>
          <p:nvPr/>
        </p:nvSpPr>
        <p:spPr>
          <a:xfrm>
            <a:off x="3429000" y="1905000"/>
            <a:ext cx="762000" cy="533400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dirty="0" smtClean="0"/>
              <a:t>pre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4953000" y="1905000"/>
            <a:ext cx="609600" cy="5334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smtClean="0"/>
              <a:t>post</a:t>
            </a:r>
          </a:p>
        </p:txBody>
      </p:sp>
      <p:sp>
        <p:nvSpPr>
          <p:cNvPr id="43" name="Flowchart: Alternate Process 42"/>
          <p:cNvSpPr/>
          <p:nvPr/>
        </p:nvSpPr>
        <p:spPr>
          <a:xfrm>
            <a:off x="3810000" y="2590800"/>
            <a:ext cx="1524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600" dirty="0" smtClean="0">
                <a:solidFill>
                  <a:srgbClr val="FFFFFF"/>
                </a:solidFill>
              </a:rPr>
              <a:t>Choose </a:t>
            </a:r>
          </a:p>
          <a:p>
            <a:pPr algn="ctr">
              <a:defRPr/>
            </a:pPr>
            <a:r>
              <a:rPr lang="en-US" altLang="en-US" sz="1600" dirty="0" err="1" smtClean="0">
                <a:solidFill>
                  <a:srgbClr val="FFFFFF"/>
                </a:solidFill>
              </a:rPr>
              <a:t>shiptype</a:t>
            </a:r>
            <a:endParaRPr lang="en-US" altLang="en-US" sz="1600" dirty="0" smtClean="0">
              <a:solidFill>
                <a:srgbClr val="FFFFFF"/>
              </a:solidFill>
            </a:endParaRPr>
          </a:p>
        </p:txBody>
      </p:sp>
      <p:sp>
        <p:nvSpPr>
          <p:cNvPr id="44" name="Flowchart: Decision 43"/>
          <p:cNvSpPr/>
          <p:nvPr/>
        </p:nvSpPr>
        <p:spPr>
          <a:xfrm>
            <a:off x="3429000" y="2590800"/>
            <a:ext cx="762000" cy="533400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dirty="0" smtClean="0"/>
              <a:t>pre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4953000" y="2590800"/>
            <a:ext cx="609600" cy="5334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smtClean="0"/>
              <a:t>post</a:t>
            </a:r>
          </a:p>
        </p:txBody>
      </p:sp>
      <p:sp>
        <p:nvSpPr>
          <p:cNvPr id="52" name="Flowchart: Alternate Process 51"/>
          <p:cNvSpPr/>
          <p:nvPr/>
        </p:nvSpPr>
        <p:spPr>
          <a:xfrm>
            <a:off x="3810000" y="3657600"/>
            <a:ext cx="1524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600" smtClean="0">
                <a:solidFill>
                  <a:srgbClr val="FFFFFF"/>
                </a:solidFill>
              </a:rPr>
              <a:t>Service n</a:t>
            </a:r>
          </a:p>
        </p:txBody>
      </p:sp>
      <p:sp>
        <p:nvSpPr>
          <p:cNvPr id="56" name="Flowchart: Decision 55"/>
          <p:cNvSpPr/>
          <p:nvPr/>
        </p:nvSpPr>
        <p:spPr>
          <a:xfrm>
            <a:off x="3429000" y="3657600"/>
            <a:ext cx="762000" cy="533400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dirty="0" smtClean="0"/>
              <a:t>pre</a:t>
            </a:r>
          </a:p>
        </p:txBody>
      </p:sp>
      <p:sp>
        <p:nvSpPr>
          <p:cNvPr id="57" name="Right Arrow 56"/>
          <p:cNvSpPr/>
          <p:nvPr/>
        </p:nvSpPr>
        <p:spPr>
          <a:xfrm>
            <a:off x="4953000" y="3657600"/>
            <a:ext cx="609600" cy="5334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altLang="en-US" sz="1100" dirty="0" smtClean="0"/>
              <a:t>post</a:t>
            </a:r>
          </a:p>
        </p:txBody>
      </p:sp>
      <p:sp>
        <p:nvSpPr>
          <p:cNvPr id="24" name="Rounded Rectangular Callout 23"/>
          <p:cNvSpPr>
            <a:spLocks noChangeArrowheads="1"/>
          </p:cNvSpPr>
          <p:nvPr/>
        </p:nvSpPr>
        <p:spPr bwMode="auto">
          <a:xfrm>
            <a:off x="5638800" y="1524000"/>
            <a:ext cx="3276600" cy="762000"/>
          </a:xfrm>
          <a:prstGeom prst="wedgeRoundRectCallout">
            <a:avLst>
              <a:gd name="adj1" fmla="val -56056"/>
              <a:gd name="adj2" fmla="val 111667"/>
              <a:gd name="adj3" fmla="val 16667"/>
            </a:avLst>
          </a:prstGeom>
          <a:gradFill rotWithShape="1">
            <a:gsLst>
              <a:gs pos="0">
                <a:srgbClr val="FFF8BB"/>
              </a:gs>
              <a:gs pos="30000">
                <a:srgbClr val="FFF69D"/>
              </a:gs>
              <a:gs pos="45000">
                <a:srgbClr val="FFF693"/>
              </a:gs>
              <a:gs pos="55000">
                <a:srgbClr val="FFF693"/>
              </a:gs>
              <a:gs pos="73000">
                <a:srgbClr val="FFF69D"/>
              </a:gs>
              <a:gs pos="100000">
                <a:srgbClr val="FFF8BB"/>
              </a:gs>
            </a:gsLst>
            <a:lin ang="900000" scaled="1"/>
          </a:gradFill>
          <a:ln w="9525" algn="ctr">
            <a:solidFill>
              <a:srgbClr val="FADA7A"/>
            </a:solidFill>
            <a:miter lim="800000"/>
            <a:headEnd/>
            <a:tailEnd/>
          </a:ln>
          <a:effectLst>
            <a:outerShdw dist="25400" dir="5400000" rotWithShape="0">
              <a:srgbClr val="000000">
                <a:alpha val="39998"/>
              </a:srgbClr>
            </a:outerShdw>
          </a:effec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One is chosen non-deterministically</a:t>
            </a:r>
          </a:p>
        </p:txBody>
      </p:sp>
      <p:sp>
        <p:nvSpPr>
          <p:cNvPr id="63" name="Multiply 62"/>
          <p:cNvSpPr>
            <a:spLocks/>
          </p:cNvSpPr>
          <p:nvPr/>
        </p:nvSpPr>
        <p:spPr bwMode="auto">
          <a:xfrm>
            <a:off x="4038600" y="3505200"/>
            <a:ext cx="990600" cy="914400"/>
          </a:xfrm>
          <a:custGeom>
            <a:avLst/>
            <a:gdLst>
              <a:gd name="T0" fmla="*/ 237917 w 990600"/>
              <a:gd name="T1" fmla="*/ 219616 h 914400"/>
              <a:gd name="T2" fmla="*/ 752683 w 990600"/>
              <a:gd name="T3" fmla="*/ 219616 h 914400"/>
              <a:gd name="T4" fmla="*/ 752683 w 990600"/>
              <a:gd name="T5" fmla="*/ 694784 h 914400"/>
              <a:gd name="T6" fmla="*/ 237917 w 990600"/>
              <a:gd name="T7" fmla="*/ 694784 h 914400"/>
              <a:gd name="T8" fmla="*/ 11796480 60000 65536"/>
              <a:gd name="T9" fmla="*/ 17694720 60000 65536"/>
              <a:gd name="T10" fmla="*/ 0 60000 65536"/>
              <a:gd name="T11" fmla="*/ 5898240 60000 65536"/>
              <a:gd name="T12" fmla="*/ 202568 w 990600"/>
              <a:gd name="T13" fmla="*/ 181321 h 914400"/>
              <a:gd name="T14" fmla="*/ 788032 w 990600"/>
              <a:gd name="T15" fmla="*/ 733079 h 914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914400">
                <a:moveTo>
                  <a:pt x="202568" y="257911"/>
                </a:moveTo>
                <a:lnTo>
                  <a:pt x="273267" y="181321"/>
                </a:lnTo>
                <a:lnTo>
                  <a:pt x="495300" y="386275"/>
                </a:lnTo>
                <a:lnTo>
                  <a:pt x="717333" y="181321"/>
                </a:lnTo>
                <a:lnTo>
                  <a:pt x="788032" y="257911"/>
                </a:lnTo>
                <a:lnTo>
                  <a:pt x="572136" y="457200"/>
                </a:lnTo>
                <a:lnTo>
                  <a:pt x="788032" y="656489"/>
                </a:lnTo>
                <a:lnTo>
                  <a:pt x="717333" y="733079"/>
                </a:lnTo>
                <a:lnTo>
                  <a:pt x="495300" y="528125"/>
                </a:lnTo>
                <a:lnTo>
                  <a:pt x="273267" y="733079"/>
                </a:lnTo>
                <a:lnTo>
                  <a:pt x="202568" y="656489"/>
                </a:lnTo>
                <a:lnTo>
                  <a:pt x="418464" y="457200"/>
                </a:lnTo>
                <a:lnTo>
                  <a:pt x="202568" y="257911"/>
                </a:lnTo>
                <a:close/>
              </a:path>
            </a:pathLst>
          </a:custGeom>
          <a:solidFill>
            <a:srgbClr val="DDDDDD"/>
          </a:solidFill>
          <a:ln w="19050" cap="flat" cmpd="sng" algn="ctr">
            <a:solidFill>
              <a:srgbClr val="CC33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4" name="Multiply 63"/>
          <p:cNvSpPr>
            <a:spLocks/>
          </p:cNvSpPr>
          <p:nvPr/>
        </p:nvSpPr>
        <p:spPr bwMode="auto">
          <a:xfrm>
            <a:off x="4038600" y="1676400"/>
            <a:ext cx="990600" cy="914400"/>
          </a:xfrm>
          <a:custGeom>
            <a:avLst/>
            <a:gdLst>
              <a:gd name="T0" fmla="*/ 237917 w 990600"/>
              <a:gd name="T1" fmla="*/ 219616 h 914400"/>
              <a:gd name="T2" fmla="*/ 752683 w 990600"/>
              <a:gd name="T3" fmla="*/ 219616 h 914400"/>
              <a:gd name="T4" fmla="*/ 752683 w 990600"/>
              <a:gd name="T5" fmla="*/ 694784 h 914400"/>
              <a:gd name="T6" fmla="*/ 237917 w 990600"/>
              <a:gd name="T7" fmla="*/ 694784 h 914400"/>
              <a:gd name="T8" fmla="*/ 11796480 60000 65536"/>
              <a:gd name="T9" fmla="*/ 17694720 60000 65536"/>
              <a:gd name="T10" fmla="*/ 0 60000 65536"/>
              <a:gd name="T11" fmla="*/ 5898240 60000 65536"/>
              <a:gd name="T12" fmla="*/ 202568 w 990600"/>
              <a:gd name="T13" fmla="*/ 181321 h 914400"/>
              <a:gd name="T14" fmla="*/ 788032 w 990600"/>
              <a:gd name="T15" fmla="*/ 733079 h 9144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914400">
                <a:moveTo>
                  <a:pt x="202568" y="257911"/>
                </a:moveTo>
                <a:lnTo>
                  <a:pt x="273267" y="181321"/>
                </a:lnTo>
                <a:lnTo>
                  <a:pt x="495300" y="386275"/>
                </a:lnTo>
                <a:lnTo>
                  <a:pt x="717333" y="181321"/>
                </a:lnTo>
                <a:lnTo>
                  <a:pt x="788032" y="257911"/>
                </a:lnTo>
                <a:lnTo>
                  <a:pt x="572136" y="457200"/>
                </a:lnTo>
                <a:lnTo>
                  <a:pt x="788032" y="656489"/>
                </a:lnTo>
                <a:lnTo>
                  <a:pt x="717333" y="733079"/>
                </a:lnTo>
                <a:lnTo>
                  <a:pt x="495300" y="528125"/>
                </a:lnTo>
                <a:lnTo>
                  <a:pt x="273267" y="733079"/>
                </a:lnTo>
                <a:lnTo>
                  <a:pt x="202568" y="656489"/>
                </a:lnTo>
                <a:lnTo>
                  <a:pt x="418464" y="457200"/>
                </a:lnTo>
                <a:lnTo>
                  <a:pt x="202568" y="257911"/>
                </a:lnTo>
                <a:close/>
              </a:path>
            </a:pathLst>
          </a:custGeom>
          <a:solidFill>
            <a:srgbClr val="DDDDDD"/>
          </a:solidFill>
          <a:ln w="19050" cap="flat" cmpd="sng" algn="ctr">
            <a:solidFill>
              <a:srgbClr val="CC3300"/>
            </a:solidFill>
            <a:prstDash val="solid"/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8730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17" dur="2000" fill="hold"/>
                                        <p:tgtEl>
                                          <p:spTgt spid="148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9583 0.3555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0" y="178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-0.45417 0.31412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1485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1570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19" grpId="0"/>
      <p:bldP spid="22" grpId="0"/>
      <p:bldP spid="23" grpId="0" animBg="1"/>
      <p:bldP spid="23" grpId="1" animBg="1"/>
      <p:bldP spid="26" grpId="0"/>
      <p:bldP spid="29" grpId="0" animBg="1"/>
      <p:bldP spid="29" grpId="1" animBg="1"/>
      <p:bldP spid="30" grpId="0" animBg="1"/>
      <p:bldP spid="32" grpId="0" animBg="1"/>
      <p:bldP spid="33" grpId="0"/>
      <p:bldP spid="34" grpId="0"/>
      <p:bldP spid="35" grpId="0" animBg="1"/>
      <p:bldP spid="35" grpId="1" animBg="1"/>
      <p:bldP spid="36" grpId="0" animBg="1"/>
      <p:bldP spid="37" grpId="0" animBg="1"/>
      <p:bldP spid="39" grpId="0" animBg="1"/>
      <p:bldP spid="43" grpId="0" animBg="1"/>
      <p:bldP spid="44" grpId="0" animBg="1"/>
      <p:bldP spid="47" grpId="0" animBg="1"/>
      <p:bldP spid="52" grpId="0" animBg="1"/>
      <p:bldP spid="56" grpId="0" animBg="1"/>
      <p:bldP spid="57" grpId="0" animBg="1"/>
      <p:bldP spid="24" grpId="0" animBg="1"/>
      <p:bldP spid="24" grpId="1" animBg="1"/>
      <p:bldP spid="63" grpId="0" animBg="1"/>
      <p:bldP spid="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619125" y="274638"/>
            <a:ext cx="8067675" cy="9144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Specifying properties: </a:t>
            </a:r>
            <a:br>
              <a:rPr lang="en-US" altLang="en-US" sz="3600" dirty="0" smtClean="0"/>
            </a:br>
            <a:r>
              <a:rPr lang="en-US" altLang="en-US" sz="3600" dirty="0" smtClean="0"/>
              <a:t>extension of </a:t>
            </a:r>
            <a:r>
              <a:rPr lang="en-US" altLang="en-US" sz="3600" dirty="0" smtClean="0">
                <a:solidFill>
                  <a:srgbClr val="FF3300"/>
                </a:solidFill>
              </a:rPr>
              <a:t>LTL</a:t>
            </a:r>
            <a:endParaRPr lang="en-US" altLang="en-US" sz="3600" dirty="0" smtClean="0"/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818703" y="838200"/>
            <a:ext cx="7594600" cy="36957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dirty="0" smtClean="0">
                <a:solidFill>
                  <a:srgbClr val="FF3300"/>
                </a:solidFill>
              </a:rPr>
              <a:t>     </a:t>
            </a:r>
          </a:p>
          <a:p>
            <a:pPr eaLnBrk="1" hangingPunct="1">
              <a:buFont typeface="Arial" charset="0"/>
              <a:buNone/>
            </a:pPr>
            <a:endParaRPr lang="en-US" altLang="en-US" b="1" dirty="0" smtClean="0"/>
          </a:p>
          <a:p>
            <a:pPr eaLnBrk="1" hangingPunct="1">
              <a:buFont typeface="Arial" charset="0"/>
              <a:buNone/>
            </a:pPr>
            <a:r>
              <a:rPr lang="en-US" altLang="en-US" b="1" dirty="0" err="1" smtClean="0"/>
              <a:t>G</a:t>
            </a:r>
            <a:r>
              <a:rPr lang="en-US" altLang="en-US" dirty="0" err="1" smtClean="0">
                <a:solidFill>
                  <a:srgbClr val="FF0000"/>
                </a:solidFill>
              </a:rPr>
              <a:t>p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altLang="en-US" b="1" dirty="0" err="1" smtClean="0"/>
              <a:t>F</a:t>
            </a:r>
            <a:r>
              <a:rPr lang="en-US" altLang="en-US" dirty="0" err="1" smtClean="0">
                <a:solidFill>
                  <a:srgbClr val="FF0000"/>
                </a:solidFill>
              </a:rPr>
              <a:t>p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altLang="en-US" b="1" dirty="0" err="1" smtClean="0"/>
              <a:t>X</a:t>
            </a:r>
            <a:r>
              <a:rPr lang="en-US" altLang="en-US" dirty="0" err="1" smtClean="0">
                <a:solidFill>
                  <a:srgbClr val="FF0000"/>
                </a:solidFill>
              </a:rPr>
              <a:t>p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altLang="en-US" dirty="0" err="1" smtClean="0">
                <a:solidFill>
                  <a:srgbClr val="FF0000"/>
                </a:solidFill>
              </a:rPr>
              <a:t>p</a:t>
            </a:r>
            <a:r>
              <a:rPr lang="en-US" altLang="en-US" b="1" dirty="0" err="1" smtClean="0"/>
              <a:t>U</a:t>
            </a:r>
            <a:r>
              <a:rPr lang="en-US" altLang="en-US" b="1" dirty="0" err="1" smtClean="0">
                <a:solidFill>
                  <a:srgbClr val="006600"/>
                </a:solidFill>
              </a:rPr>
              <a:t>q</a:t>
            </a:r>
            <a:r>
              <a:rPr lang="en-US" altLang="en-US" dirty="0" smtClean="0">
                <a:solidFill>
                  <a:srgbClr val="00CC00"/>
                </a:solidFill>
              </a:rPr>
              <a:t> </a:t>
            </a:r>
            <a:endParaRPr lang="he-IL" altLang="en-US" dirty="0" smtClean="0">
              <a:solidFill>
                <a:srgbClr val="00CC00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altLang="en-US" b="1" dirty="0" smtClean="0"/>
          </a:p>
          <a:p>
            <a:pPr eaLnBrk="1" hangingPunct="1">
              <a:buFont typeface="Arial" charset="0"/>
              <a:buNone/>
            </a:pPr>
            <a:endParaRPr lang="en-US" altLang="en-US" b="1" dirty="0" smtClean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1872803" y="2266950"/>
            <a:ext cx="5994400" cy="171450"/>
            <a:chOff x="864" y="3216"/>
            <a:chExt cx="2832" cy="144"/>
          </a:xfrm>
        </p:grpSpPr>
        <p:grpSp>
          <p:nvGrpSpPr>
            <p:cNvPr id="19504" name="Group 5"/>
            <p:cNvGrpSpPr>
              <a:grpSpLocks/>
            </p:cNvGrpSpPr>
            <p:nvPr/>
          </p:nvGrpSpPr>
          <p:grpSpPr bwMode="auto">
            <a:xfrm>
              <a:off x="864" y="3216"/>
              <a:ext cx="576" cy="144"/>
              <a:chOff x="864" y="3216"/>
              <a:chExt cx="576" cy="144"/>
            </a:xfrm>
          </p:grpSpPr>
          <p:sp>
            <p:nvSpPr>
              <p:cNvPr id="19518" name="Oval 6"/>
              <p:cNvSpPr>
                <a:spLocks noChangeArrowheads="1"/>
              </p:cNvSpPr>
              <p:nvPr/>
            </p:nvSpPr>
            <p:spPr bwMode="auto">
              <a:xfrm>
                <a:off x="864" y="321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519" name="Line 7"/>
              <p:cNvSpPr>
                <a:spLocks noChangeShapeType="1"/>
              </p:cNvSpPr>
              <p:nvPr/>
            </p:nvSpPr>
            <p:spPr bwMode="auto">
              <a:xfrm>
                <a:off x="1008" y="3264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05" name="Group 8"/>
            <p:cNvGrpSpPr>
              <a:grpSpLocks/>
            </p:cNvGrpSpPr>
            <p:nvPr/>
          </p:nvGrpSpPr>
          <p:grpSpPr bwMode="auto">
            <a:xfrm>
              <a:off x="1440" y="3216"/>
              <a:ext cx="2256" cy="144"/>
              <a:chOff x="1440" y="3216"/>
              <a:chExt cx="2256" cy="144"/>
            </a:xfrm>
          </p:grpSpPr>
          <p:grpSp>
            <p:nvGrpSpPr>
              <p:cNvPr id="19506" name="Group 9"/>
              <p:cNvGrpSpPr>
                <a:grpSpLocks/>
              </p:cNvGrpSpPr>
              <p:nvPr/>
            </p:nvGrpSpPr>
            <p:grpSpPr bwMode="auto">
              <a:xfrm>
                <a:off x="2592" y="3216"/>
                <a:ext cx="576" cy="144"/>
                <a:chOff x="1152" y="4368"/>
                <a:chExt cx="576" cy="144"/>
              </a:xfrm>
            </p:grpSpPr>
            <p:sp>
              <p:nvSpPr>
                <p:cNvPr id="19516" name="Oval 10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517" name="Line 11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507" name="Group 12"/>
              <p:cNvGrpSpPr>
                <a:grpSpLocks/>
              </p:cNvGrpSpPr>
              <p:nvPr/>
            </p:nvGrpSpPr>
            <p:grpSpPr bwMode="auto">
              <a:xfrm>
                <a:off x="1440" y="3216"/>
                <a:ext cx="576" cy="144"/>
                <a:chOff x="1152" y="4368"/>
                <a:chExt cx="576" cy="144"/>
              </a:xfrm>
            </p:grpSpPr>
            <p:sp>
              <p:nvSpPr>
                <p:cNvPr id="19514" name="Oval 13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515" name="Line 14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508" name="Group 15"/>
              <p:cNvGrpSpPr>
                <a:grpSpLocks/>
              </p:cNvGrpSpPr>
              <p:nvPr/>
            </p:nvGrpSpPr>
            <p:grpSpPr bwMode="auto">
              <a:xfrm>
                <a:off x="2016" y="3216"/>
                <a:ext cx="576" cy="144"/>
                <a:chOff x="1152" y="4368"/>
                <a:chExt cx="576" cy="144"/>
              </a:xfrm>
            </p:grpSpPr>
            <p:sp>
              <p:nvSpPr>
                <p:cNvPr id="19512" name="Oval 16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513" name="Line 17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509" name="Oval 18"/>
              <p:cNvSpPr>
                <a:spLocks noChangeArrowheads="1"/>
              </p:cNvSpPr>
              <p:nvPr/>
            </p:nvSpPr>
            <p:spPr bwMode="auto">
              <a:xfrm flipH="1">
                <a:off x="3264" y="3216"/>
                <a:ext cx="48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510" name="Oval 19"/>
              <p:cNvSpPr>
                <a:spLocks noChangeArrowheads="1"/>
              </p:cNvSpPr>
              <p:nvPr/>
            </p:nvSpPr>
            <p:spPr bwMode="auto">
              <a:xfrm flipH="1">
                <a:off x="3456" y="3216"/>
                <a:ext cx="48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511" name="Oval 20"/>
              <p:cNvSpPr>
                <a:spLocks noChangeArrowheads="1"/>
              </p:cNvSpPr>
              <p:nvPr/>
            </p:nvSpPr>
            <p:spPr bwMode="auto">
              <a:xfrm flipH="1">
                <a:off x="3648" y="3216"/>
                <a:ext cx="48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grpSp>
        <p:nvGrpSpPr>
          <p:cNvPr id="19461" name="Group 21"/>
          <p:cNvGrpSpPr>
            <a:grpSpLocks/>
          </p:cNvGrpSpPr>
          <p:nvPr/>
        </p:nvGrpSpPr>
        <p:grpSpPr bwMode="auto">
          <a:xfrm>
            <a:off x="1872803" y="2876550"/>
            <a:ext cx="5994400" cy="171450"/>
            <a:chOff x="912" y="3600"/>
            <a:chExt cx="2832" cy="144"/>
          </a:xfrm>
        </p:grpSpPr>
        <p:sp>
          <p:nvSpPr>
            <p:cNvPr id="19493" name="Oval 22"/>
            <p:cNvSpPr>
              <a:spLocks noChangeArrowheads="1"/>
            </p:cNvSpPr>
            <p:nvPr/>
          </p:nvSpPr>
          <p:spPr bwMode="auto">
            <a:xfrm>
              <a:off x="912" y="3600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94" name="Line 23"/>
            <p:cNvSpPr>
              <a:spLocks noChangeShapeType="1"/>
            </p:cNvSpPr>
            <p:nvPr/>
          </p:nvSpPr>
          <p:spPr bwMode="auto">
            <a:xfrm>
              <a:off x="1056" y="3648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5" name="Oval 24"/>
            <p:cNvSpPr>
              <a:spLocks noChangeArrowheads="1"/>
            </p:cNvSpPr>
            <p:nvPr/>
          </p:nvSpPr>
          <p:spPr bwMode="auto">
            <a:xfrm>
              <a:off x="2640" y="3600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96" name="Line 25"/>
            <p:cNvSpPr>
              <a:spLocks noChangeShapeType="1"/>
            </p:cNvSpPr>
            <p:nvPr/>
          </p:nvSpPr>
          <p:spPr bwMode="auto">
            <a:xfrm>
              <a:off x="2784" y="3648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7" name="Oval 26"/>
            <p:cNvSpPr>
              <a:spLocks noChangeArrowheads="1"/>
            </p:cNvSpPr>
            <p:nvPr/>
          </p:nvSpPr>
          <p:spPr bwMode="auto">
            <a:xfrm>
              <a:off x="1488" y="3600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98" name="Line 27"/>
            <p:cNvSpPr>
              <a:spLocks noChangeShapeType="1"/>
            </p:cNvSpPr>
            <p:nvPr/>
          </p:nvSpPr>
          <p:spPr bwMode="auto">
            <a:xfrm>
              <a:off x="1632" y="3648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9" name="Oval 28"/>
            <p:cNvSpPr>
              <a:spLocks noChangeArrowheads="1"/>
            </p:cNvSpPr>
            <p:nvPr/>
          </p:nvSpPr>
          <p:spPr bwMode="auto">
            <a:xfrm>
              <a:off x="2064" y="3600"/>
              <a:ext cx="144" cy="14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500" name="Line 29"/>
            <p:cNvSpPr>
              <a:spLocks noChangeShapeType="1"/>
            </p:cNvSpPr>
            <p:nvPr/>
          </p:nvSpPr>
          <p:spPr bwMode="auto">
            <a:xfrm>
              <a:off x="2208" y="3648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1" name="Oval 30"/>
            <p:cNvSpPr>
              <a:spLocks noChangeArrowheads="1"/>
            </p:cNvSpPr>
            <p:nvPr/>
          </p:nvSpPr>
          <p:spPr bwMode="auto">
            <a:xfrm flipH="1">
              <a:off x="3312" y="3600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02" name="Oval 31"/>
            <p:cNvSpPr>
              <a:spLocks noChangeArrowheads="1"/>
            </p:cNvSpPr>
            <p:nvPr/>
          </p:nvSpPr>
          <p:spPr bwMode="auto">
            <a:xfrm flipH="1">
              <a:off x="3504" y="3600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503" name="Oval 32"/>
            <p:cNvSpPr>
              <a:spLocks noChangeArrowheads="1"/>
            </p:cNvSpPr>
            <p:nvPr/>
          </p:nvSpPr>
          <p:spPr bwMode="auto">
            <a:xfrm flipH="1">
              <a:off x="3696" y="3600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9462" name="Group 33"/>
          <p:cNvGrpSpPr>
            <a:grpSpLocks/>
          </p:cNvGrpSpPr>
          <p:nvPr/>
        </p:nvGrpSpPr>
        <p:grpSpPr bwMode="auto">
          <a:xfrm>
            <a:off x="1872803" y="3409950"/>
            <a:ext cx="5994400" cy="171450"/>
            <a:chOff x="912" y="3984"/>
            <a:chExt cx="2832" cy="144"/>
          </a:xfrm>
        </p:grpSpPr>
        <p:sp>
          <p:nvSpPr>
            <p:cNvPr id="19482" name="Oval 34"/>
            <p:cNvSpPr>
              <a:spLocks noChangeArrowheads="1"/>
            </p:cNvSpPr>
            <p:nvPr/>
          </p:nvSpPr>
          <p:spPr bwMode="auto">
            <a:xfrm>
              <a:off x="912" y="3984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3" name="Line 35"/>
            <p:cNvSpPr>
              <a:spLocks noChangeShapeType="1"/>
            </p:cNvSpPr>
            <p:nvPr/>
          </p:nvSpPr>
          <p:spPr bwMode="auto">
            <a:xfrm>
              <a:off x="1056" y="4032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Oval 36"/>
            <p:cNvSpPr>
              <a:spLocks noChangeArrowheads="1"/>
            </p:cNvSpPr>
            <p:nvPr/>
          </p:nvSpPr>
          <p:spPr bwMode="auto">
            <a:xfrm>
              <a:off x="2640" y="3984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5" name="Line 37"/>
            <p:cNvSpPr>
              <a:spLocks noChangeShapeType="1"/>
            </p:cNvSpPr>
            <p:nvPr/>
          </p:nvSpPr>
          <p:spPr bwMode="auto">
            <a:xfrm>
              <a:off x="2784" y="4032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Oval 38"/>
            <p:cNvSpPr>
              <a:spLocks noChangeArrowheads="1"/>
            </p:cNvSpPr>
            <p:nvPr/>
          </p:nvSpPr>
          <p:spPr bwMode="auto">
            <a:xfrm>
              <a:off x="1488" y="3984"/>
              <a:ext cx="144" cy="144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7" name="Line 39"/>
            <p:cNvSpPr>
              <a:spLocks noChangeShapeType="1"/>
            </p:cNvSpPr>
            <p:nvPr/>
          </p:nvSpPr>
          <p:spPr bwMode="auto">
            <a:xfrm>
              <a:off x="1632" y="4032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8" name="Oval 40"/>
            <p:cNvSpPr>
              <a:spLocks noChangeArrowheads="1"/>
            </p:cNvSpPr>
            <p:nvPr/>
          </p:nvSpPr>
          <p:spPr bwMode="auto">
            <a:xfrm>
              <a:off x="2064" y="3984"/>
              <a:ext cx="144" cy="14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489" name="Line 41"/>
            <p:cNvSpPr>
              <a:spLocks noChangeShapeType="1"/>
            </p:cNvSpPr>
            <p:nvPr/>
          </p:nvSpPr>
          <p:spPr bwMode="auto">
            <a:xfrm>
              <a:off x="2208" y="4032"/>
              <a:ext cx="43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0" name="Oval 42"/>
            <p:cNvSpPr>
              <a:spLocks noChangeArrowheads="1"/>
            </p:cNvSpPr>
            <p:nvPr/>
          </p:nvSpPr>
          <p:spPr bwMode="auto">
            <a:xfrm flipH="1">
              <a:off x="3312" y="3984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491" name="Oval 43"/>
            <p:cNvSpPr>
              <a:spLocks noChangeArrowheads="1"/>
            </p:cNvSpPr>
            <p:nvPr/>
          </p:nvSpPr>
          <p:spPr bwMode="auto">
            <a:xfrm flipH="1">
              <a:off x="3504" y="3984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9492" name="Oval 44"/>
            <p:cNvSpPr>
              <a:spLocks noChangeArrowheads="1"/>
            </p:cNvSpPr>
            <p:nvPr/>
          </p:nvSpPr>
          <p:spPr bwMode="auto">
            <a:xfrm flipH="1">
              <a:off x="3696" y="3984"/>
              <a:ext cx="48" cy="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19463" name="Group 45"/>
          <p:cNvGrpSpPr>
            <a:grpSpLocks/>
          </p:cNvGrpSpPr>
          <p:nvPr/>
        </p:nvGrpSpPr>
        <p:grpSpPr bwMode="auto">
          <a:xfrm>
            <a:off x="1872803" y="4019550"/>
            <a:ext cx="5994400" cy="171450"/>
            <a:chOff x="960" y="4368"/>
            <a:chExt cx="2832" cy="144"/>
          </a:xfrm>
        </p:grpSpPr>
        <p:grpSp>
          <p:nvGrpSpPr>
            <p:cNvPr id="19466" name="Group 46"/>
            <p:cNvGrpSpPr>
              <a:grpSpLocks/>
            </p:cNvGrpSpPr>
            <p:nvPr/>
          </p:nvGrpSpPr>
          <p:grpSpPr bwMode="auto">
            <a:xfrm>
              <a:off x="960" y="4368"/>
              <a:ext cx="576" cy="144"/>
              <a:chOff x="864" y="3216"/>
              <a:chExt cx="576" cy="144"/>
            </a:xfrm>
          </p:grpSpPr>
          <p:sp>
            <p:nvSpPr>
              <p:cNvPr id="19480" name="Oval 47"/>
              <p:cNvSpPr>
                <a:spLocks noChangeArrowheads="1"/>
              </p:cNvSpPr>
              <p:nvPr/>
            </p:nvSpPr>
            <p:spPr bwMode="auto">
              <a:xfrm>
                <a:off x="864" y="321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481" name="Line 48"/>
              <p:cNvSpPr>
                <a:spLocks noChangeShapeType="1"/>
              </p:cNvSpPr>
              <p:nvPr/>
            </p:nvSpPr>
            <p:spPr bwMode="auto">
              <a:xfrm>
                <a:off x="1008" y="3264"/>
                <a:ext cx="432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467" name="Group 49"/>
            <p:cNvGrpSpPr>
              <a:grpSpLocks/>
            </p:cNvGrpSpPr>
            <p:nvPr/>
          </p:nvGrpSpPr>
          <p:grpSpPr bwMode="auto">
            <a:xfrm>
              <a:off x="1536" y="4368"/>
              <a:ext cx="2256" cy="144"/>
              <a:chOff x="1536" y="4368"/>
              <a:chExt cx="2256" cy="144"/>
            </a:xfrm>
          </p:grpSpPr>
          <p:grpSp>
            <p:nvGrpSpPr>
              <p:cNvPr id="19468" name="Group 50"/>
              <p:cNvGrpSpPr>
                <a:grpSpLocks/>
              </p:cNvGrpSpPr>
              <p:nvPr/>
            </p:nvGrpSpPr>
            <p:grpSpPr bwMode="auto">
              <a:xfrm>
                <a:off x="2688" y="4368"/>
                <a:ext cx="576" cy="144"/>
                <a:chOff x="1152" y="4368"/>
                <a:chExt cx="576" cy="144"/>
              </a:xfrm>
            </p:grpSpPr>
            <p:sp>
              <p:nvSpPr>
                <p:cNvPr id="19478" name="Oval 51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479" name="Line 52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469" name="Group 53"/>
              <p:cNvGrpSpPr>
                <a:grpSpLocks/>
              </p:cNvGrpSpPr>
              <p:nvPr/>
            </p:nvGrpSpPr>
            <p:grpSpPr bwMode="auto">
              <a:xfrm>
                <a:off x="1536" y="4368"/>
                <a:ext cx="576" cy="144"/>
                <a:chOff x="1152" y="4368"/>
                <a:chExt cx="576" cy="144"/>
              </a:xfrm>
            </p:grpSpPr>
            <p:sp>
              <p:nvSpPr>
                <p:cNvPr id="19476" name="Oval 54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477" name="Line 55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470" name="Group 56"/>
              <p:cNvGrpSpPr>
                <a:grpSpLocks/>
              </p:cNvGrpSpPr>
              <p:nvPr/>
            </p:nvGrpSpPr>
            <p:grpSpPr bwMode="auto">
              <a:xfrm>
                <a:off x="2112" y="4368"/>
                <a:ext cx="576" cy="144"/>
                <a:chOff x="1152" y="4368"/>
                <a:chExt cx="576" cy="144"/>
              </a:xfrm>
            </p:grpSpPr>
            <p:sp>
              <p:nvSpPr>
                <p:cNvPr id="19474" name="Oval 57"/>
                <p:cNvSpPr>
                  <a:spLocks noChangeArrowheads="1"/>
                </p:cNvSpPr>
                <p:nvPr/>
              </p:nvSpPr>
              <p:spPr bwMode="auto">
                <a:xfrm>
                  <a:off x="1152" y="4368"/>
                  <a:ext cx="144" cy="144"/>
                </a:xfrm>
                <a:prstGeom prst="ellipse">
                  <a:avLst/>
                </a:prstGeom>
                <a:solidFill>
                  <a:srgbClr val="00CC00"/>
                </a:solidFill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475" name="Line 58"/>
                <p:cNvSpPr>
                  <a:spLocks noChangeShapeType="1"/>
                </p:cNvSpPr>
                <p:nvPr/>
              </p:nvSpPr>
              <p:spPr bwMode="auto">
                <a:xfrm>
                  <a:off x="1296" y="4416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471" name="Oval 59"/>
              <p:cNvSpPr>
                <a:spLocks noChangeArrowheads="1"/>
              </p:cNvSpPr>
              <p:nvPr/>
            </p:nvSpPr>
            <p:spPr bwMode="auto">
              <a:xfrm flipH="1">
                <a:off x="3360" y="4368"/>
                <a:ext cx="48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2" name="Oval 60"/>
              <p:cNvSpPr>
                <a:spLocks noChangeArrowheads="1"/>
              </p:cNvSpPr>
              <p:nvPr/>
            </p:nvSpPr>
            <p:spPr bwMode="auto">
              <a:xfrm flipH="1">
                <a:off x="3552" y="4368"/>
                <a:ext cx="48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73" name="Oval 61"/>
              <p:cNvSpPr>
                <a:spLocks noChangeArrowheads="1"/>
              </p:cNvSpPr>
              <p:nvPr/>
            </p:nvSpPr>
            <p:spPr bwMode="auto">
              <a:xfrm flipH="1">
                <a:off x="3744" y="4368"/>
                <a:ext cx="48" cy="9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sp>
        <p:nvSpPr>
          <p:cNvPr id="19464" name="Text Box 62"/>
          <p:cNvSpPr txBox="1">
            <a:spLocks noChangeArrowheads="1"/>
          </p:cNvSpPr>
          <p:nvPr/>
        </p:nvSpPr>
        <p:spPr bwMode="auto">
          <a:xfrm>
            <a:off x="1339403" y="4781550"/>
            <a:ext cx="6457950" cy="457200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Arial" charset="0"/>
              </a:rPr>
              <a:t>G: always   F: eventually    X: next    U: until</a:t>
            </a:r>
          </a:p>
        </p:txBody>
      </p:sp>
    </p:spTree>
    <p:extLst>
      <p:ext uri="{BB962C8B-B14F-4D97-AF65-F5344CB8AC3E}">
        <p14:creationId xmlns:p14="http://schemas.microsoft.com/office/powerpoint/2010/main" val="2901292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077200" cy="11430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FF0000"/>
                </a:solidFill>
              </a:rPr>
              <a:t>P</a:t>
            </a:r>
            <a:r>
              <a:rPr lang="en-US" altLang="en-US" sz="3200" dirty="0" smtClean="0">
                <a:solidFill>
                  <a:srgbClr val="FF0000"/>
                </a:solidFill>
              </a:rPr>
              <a:t>ropositions </a:t>
            </a:r>
            <a:r>
              <a:rPr lang="en-US" altLang="en-US" sz="3200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en-US" sz="3200" b="1" dirty="0" smtClean="0">
                <a:solidFill>
                  <a:srgbClr val="FF0000"/>
                </a:solidFill>
                <a:sym typeface="Symbol" pitchFamily="18" charset="2"/>
              </a:rPr>
              <a:t> </a:t>
            </a:r>
            <a:r>
              <a:rPr lang="en-US" altLang="en-US" sz="3200" dirty="0" smtClean="0">
                <a:solidFill>
                  <a:srgbClr val="FF0000"/>
                </a:solidFill>
                <a:sym typeface="Wingdings" pitchFamily="2" charset="2"/>
              </a:rPr>
              <a:t>FO formulas</a:t>
            </a:r>
            <a:endParaRPr lang="en-US" altLang="en-US" sz="400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3251" name="Rectangle 34"/>
          <p:cNvSpPr>
            <a:spLocks noChangeArrowheads="1"/>
          </p:cNvSpPr>
          <p:nvPr/>
        </p:nvSpPr>
        <p:spPr bwMode="auto">
          <a:xfrm>
            <a:off x="182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3252" name="Line 35"/>
          <p:cNvSpPr>
            <a:spLocks noChangeShapeType="1"/>
          </p:cNvSpPr>
          <p:nvPr/>
        </p:nvSpPr>
        <p:spPr bwMode="auto">
          <a:xfrm>
            <a:off x="1295400" y="449580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3" name="Text Box 54"/>
          <p:cNvSpPr txBox="1">
            <a:spLocks noChangeArrowheads="1"/>
          </p:cNvSpPr>
          <p:nvPr/>
        </p:nvSpPr>
        <p:spPr bwMode="auto">
          <a:xfrm>
            <a:off x="3886200" y="1905000"/>
            <a:ext cx="944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>
                <a:solidFill>
                  <a:srgbClr val="FF0000"/>
                </a:solidFill>
              </a:rPr>
              <a:t>p     q</a:t>
            </a:r>
          </a:p>
        </p:txBody>
      </p:sp>
      <p:sp>
        <p:nvSpPr>
          <p:cNvPr id="53254" name="Rectangle 56"/>
          <p:cNvSpPr>
            <a:spLocks noChangeArrowheads="1"/>
          </p:cNvSpPr>
          <p:nvPr/>
        </p:nvSpPr>
        <p:spPr bwMode="auto">
          <a:xfrm>
            <a:off x="3733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3255" name="AutoShape 57"/>
          <p:cNvCxnSpPr>
            <a:cxnSpLocks noChangeShapeType="1"/>
            <a:stCxn id="53251" idx="3"/>
            <a:endCxn id="53254" idx="1"/>
          </p:cNvCxnSpPr>
          <p:nvPr/>
        </p:nvCxnSpPr>
        <p:spPr bwMode="auto">
          <a:xfrm>
            <a:off x="3124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56" name="Rectangle 58"/>
          <p:cNvSpPr>
            <a:spLocks noChangeArrowheads="1"/>
          </p:cNvSpPr>
          <p:nvPr/>
        </p:nvSpPr>
        <p:spPr bwMode="auto">
          <a:xfrm>
            <a:off x="563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3257" name="AutoShape 59"/>
          <p:cNvCxnSpPr>
            <a:cxnSpLocks noChangeShapeType="1"/>
            <a:endCxn id="53256" idx="1"/>
          </p:cNvCxnSpPr>
          <p:nvPr/>
        </p:nvCxnSpPr>
        <p:spPr bwMode="auto">
          <a:xfrm>
            <a:off x="5029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258" name="AutoShape 62"/>
          <p:cNvCxnSpPr>
            <a:cxnSpLocks noChangeShapeType="1"/>
          </p:cNvCxnSpPr>
          <p:nvPr/>
        </p:nvCxnSpPr>
        <p:spPr bwMode="auto">
          <a:xfrm>
            <a:off x="6934200" y="44196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3259" name="Text Box 63"/>
          <p:cNvSpPr txBox="1">
            <a:spLocks noChangeArrowheads="1"/>
          </p:cNvSpPr>
          <p:nvPr/>
        </p:nvSpPr>
        <p:spPr bwMode="auto">
          <a:xfrm>
            <a:off x="78486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grpSp>
        <p:nvGrpSpPr>
          <p:cNvPr id="66638" name="Group 78"/>
          <p:cNvGrpSpPr>
            <a:grpSpLocks/>
          </p:cNvGrpSpPr>
          <p:nvPr/>
        </p:nvGrpSpPr>
        <p:grpSpPr bwMode="auto">
          <a:xfrm>
            <a:off x="3886200" y="2514600"/>
            <a:ext cx="1098550" cy="1295400"/>
            <a:chOff x="2448" y="1584"/>
            <a:chExt cx="692" cy="816"/>
          </a:xfrm>
        </p:grpSpPr>
        <p:sp>
          <p:nvSpPr>
            <p:cNvPr id="53261" name="Text Box 64"/>
            <p:cNvSpPr txBox="1">
              <a:spLocks noChangeArrowheads="1"/>
            </p:cNvSpPr>
            <p:nvPr/>
          </p:nvSpPr>
          <p:spPr bwMode="auto">
            <a:xfrm>
              <a:off x="2448" y="1824"/>
              <a:ext cx="30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0">
                  <a:solidFill>
                    <a:srgbClr val="FF0000"/>
                  </a:solidFill>
                  <a:sym typeface="Symbol" pitchFamily="18" charset="2"/>
                </a:rPr>
                <a:t></a:t>
              </a:r>
              <a:r>
                <a:rPr lang="en-US" altLang="en-US" b="0" baseline="-25000">
                  <a:solidFill>
                    <a:srgbClr val="FF0000"/>
                  </a:solidFill>
                  <a:sym typeface="Symbol" pitchFamily="18" charset="2"/>
                </a:rPr>
                <a:t>p</a:t>
              </a:r>
              <a:endParaRPr lang="en-US" altLang="en-US" b="0" baseline="-25000">
                <a:solidFill>
                  <a:srgbClr val="FF0000"/>
                </a:solidFill>
              </a:endParaRPr>
            </a:p>
          </p:txBody>
        </p:sp>
        <p:sp>
          <p:nvSpPr>
            <p:cNvPr id="53262" name="Text Box 65"/>
            <p:cNvSpPr txBox="1">
              <a:spLocks noChangeArrowheads="1"/>
            </p:cNvSpPr>
            <p:nvPr/>
          </p:nvSpPr>
          <p:spPr bwMode="auto">
            <a:xfrm>
              <a:off x="2784" y="1824"/>
              <a:ext cx="3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0">
                  <a:solidFill>
                    <a:srgbClr val="FF0000"/>
                  </a:solidFill>
                  <a:sym typeface="Symbol" pitchFamily="18" charset="2"/>
                </a:rPr>
                <a:t> </a:t>
              </a:r>
              <a:r>
                <a:rPr lang="en-US" altLang="en-US" b="0" baseline="-25000">
                  <a:solidFill>
                    <a:srgbClr val="FF0000"/>
                  </a:solidFill>
                  <a:sym typeface="Symbol" pitchFamily="18" charset="2"/>
                </a:rPr>
                <a:t>q</a:t>
              </a:r>
              <a:endParaRPr lang="en-US" altLang="en-US" b="0" baseline="-25000">
                <a:solidFill>
                  <a:srgbClr val="FF0000"/>
                </a:solidFill>
              </a:endParaRPr>
            </a:p>
          </p:txBody>
        </p:sp>
        <p:sp>
          <p:nvSpPr>
            <p:cNvPr id="53263" name="Line 66"/>
            <p:cNvSpPr>
              <a:spLocks noChangeShapeType="1"/>
            </p:cNvSpPr>
            <p:nvPr/>
          </p:nvSpPr>
          <p:spPr bwMode="auto">
            <a:xfrm>
              <a:off x="2544" y="158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64" name="Line 67"/>
            <p:cNvSpPr>
              <a:spLocks noChangeShapeType="1"/>
            </p:cNvSpPr>
            <p:nvPr/>
          </p:nvSpPr>
          <p:spPr bwMode="auto">
            <a:xfrm>
              <a:off x="2928" y="158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65" name="Line 68"/>
            <p:cNvSpPr>
              <a:spLocks noChangeShapeType="1"/>
            </p:cNvSpPr>
            <p:nvPr/>
          </p:nvSpPr>
          <p:spPr bwMode="auto">
            <a:xfrm>
              <a:off x="2592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66" name="Line 69"/>
            <p:cNvSpPr>
              <a:spLocks noChangeShapeType="1"/>
            </p:cNvSpPr>
            <p:nvPr/>
          </p:nvSpPr>
          <p:spPr bwMode="auto">
            <a:xfrm>
              <a:off x="2976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823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182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1295400" y="449580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4277" name="AutoShape 7"/>
          <p:cNvCxnSpPr>
            <a:cxnSpLocks noChangeShapeType="1"/>
            <a:stCxn id="54275" idx="3"/>
          </p:cNvCxnSpPr>
          <p:nvPr/>
        </p:nvCxnSpPr>
        <p:spPr bwMode="auto">
          <a:xfrm>
            <a:off x="3124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78" name="Rectangle 8"/>
          <p:cNvSpPr>
            <a:spLocks noChangeArrowheads="1"/>
          </p:cNvSpPr>
          <p:nvPr/>
        </p:nvSpPr>
        <p:spPr bwMode="auto">
          <a:xfrm>
            <a:off x="563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4279" name="AutoShape 9"/>
          <p:cNvCxnSpPr>
            <a:cxnSpLocks noChangeShapeType="1"/>
            <a:endCxn id="54278" idx="1"/>
          </p:cNvCxnSpPr>
          <p:nvPr/>
        </p:nvCxnSpPr>
        <p:spPr bwMode="auto">
          <a:xfrm>
            <a:off x="5029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80" name="AutoShape 10"/>
          <p:cNvCxnSpPr>
            <a:cxnSpLocks noChangeShapeType="1"/>
          </p:cNvCxnSpPr>
          <p:nvPr/>
        </p:nvCxnSpPr>
        <p:spPr bwMode="auto">
          <a:xfrm>
            <a:off x="6934200" y="44196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281" name="Text Box 11"/>
          <p:cNvSpPr txBox="1">
            <a:spLocks noChangeArrowheads="1"/>
          </p:cNvSpPr>
          <p:nvPr/>
        </p:nvSpPr>
        <p:spPr bwMode="auto">
          <a:xfrm>
            <a:off x="78486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54282" name="Text Box 20"/>
          <p:cNvSpPr txBox="1">
            <a:spLocks noChangeArrowheads="1"/>
          </p:cNvSpPr>
          <p:nvPr/>
        </p:nvSpPr>
        <p:spPr bwMode="auto">
          <a:xfrm>
            <a:off x="6019800" y="2895600"/>
            <a:ext cx="48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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q</a:t>
            </a:r>
            <a:endParaRPr lang="en-US" altLang="en-US" b="0" baseline="-25000">
              <a:solidFill>
                <a:srgbClr val="FF0000"/>
              </a:solidFill>
            </a:endParaRPr>
          </a:p>
        </p:txBody>
      </p:sp>
      <p:sp>
        <p:nvSpPr>
          <p:cNvPr id="54283" name="Line 21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4" name="Text Box 22"/>
          <p:cNvSpPr txBox="1">
            <a:spLocks noChangeArrowheads="1"/>
          </p:cNvSpPr>
          <p:nvPr/>
        </p:nvSpPr>
        <p:spPr bwMode="auto">
          <a:xfrm>
            <a:off x="2209800" y="2895600"/>
            <a:ext cx="481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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p</a:t>
            </a:r>
            <a:endParaRPr lang="en-US" altLang="en-US" b="0" baseline="-25000">
              <a:solidFill>
                <a:srgbClr val="FF0000"/>
              </a:solidFill>
            </a:endParaRPr>
          </a:p>
        </p:txBody>
      </p:sp>
      <p:sp>
        <p:nvSpPr>
          <p:cNvPr id="54285" name="Line 23"/>
          <p:cNvSpPr>
            <a:spLocks noChangeShapeType="1"/>
          </p:cNvSpPr>
          <p:nvPr/>
        </p:nvSpPr>
        <p:spPr bwMode="auto">
          <a:xfrm>
            <a:off x="243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86" name="Text Box 24"/>
          <p:cNvSpPr txBox="1">
            <a:spLocks noChangeArrowheads="1"/>
          </p:cNvSpPr>
          <p:nvPr/>
        </p:nvSpPr>
        <p:spPr bwMode="auto">
          <a:xfrm>
            <a:off x="1143000" y="1828800"/>
            <a:ext cx="6965950" cy="4572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need to connect data values across configurations</a:t>
            </a:r>
          </a:p>
        </p:txBody>
      </p:sp>
      <p:sp>
        <p:nvSpPr>
          <p:cNvPr id="70681" name="Text Box 25"/>
          <p:cNvSpPr txBox="1">
            <a:spLocks noChangeArrowheads="1"/>
          </p:cNvSpPr>
          <p:nvPr/>
        </p:nvSpPr>
        <p:spPr bwMode="auto">
          <a:xfrm>
            <a:off x="1600200" y="5486400"/>
            <a:ext cx="5984875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“every paid product is eventually delivered”</a:t>
            </a:r>
          </a:p>
        </p:txBody>
      </p:sp>
      <p:sp>
        <p:nvSpPr>
          <p:cNvPr id="54288" name="Text Box 26"/>
          <p:cNvSpPr txBox="1">
            <a:spLocks noChangeArrowheads="1"/>
          </p:cNvSpPr>
          <p:nvPr/>
        </p:nvSpPr>
        <p:spPr bwMode="auto">
          <a:xfrm>
            <a:off x="41148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85800" y="4572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kern="0" smtClean="0">
                <a:solidFill>
                  <a:srgbClr val="FF0000"/>
                </a:solidFill>
              </a:rPr>
              <a:t>Propositions </a:t>
            </a:r>
            <a:r>
              <a:rPr lang="en-US" altLang="en-US" sz="3200" kern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en-US" sz="3200" b="1" kern="0" smtClean="0">
                <a:solidFill>
                  <a:srgbClr val="FF0000"/>
                </a:solidFill>
                <a:sym typeface="Symbol" pitchFamily="18" charset="2"/>
              </a:rPr>
              <a:t> </a:t>
            </a:r>
            <a:r>
              <a:rPr lang="en-US" altLang="en-US" sz="3200" kern="0" smtClean="0">
                <a:solidFill>
                  <a:srgbClr val="FF0000"/>
                </a:solidFill>
                <a:sym typeface="Wingdings" pitchFamily="2" charset="2"/>
              </a:rPr>
              <a:t>FO formulas</a:t>
            </a:r>
            <a:endParaRPr lang="en-US" altLang="en-US" sz="4000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7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81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82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1295400" y="449580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5301" name="AutoShape 6"/>
          <p:cNvCxnSpPr>
            <a:cxnSpLocks noChangeShapeType="1"/>
            <a:stCxn id="55299" idx="3"/>
          </p:cNvCxnSpPr>
          <p:nvPr/>
        </p:nvCxnSpPr>
        <p:spPr bwMode="auto">
          <a:xfrm>
            <a:off x="3124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563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5303" name="AutoShape 8"/>
          <p:cNvCxnSpPr>
            <a:cxnSpLocks noChangeShapeType="1"/>
            <a:endCxn id="55302" idx="1"/>
          </p:cNvCxnSpPr>
          <p:nvPr/>
        </p:nvCxnSpPr>
        <p:spPr bwMode="auto">
          <a:xfrm>
            <a:off x="5029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304" name="AutoShape 9"/>
          <p:cNvCxnSpPr>
            <a:cxnSpLocks noChangeShapeType="1"/>
          </p:cNvCxnSpPr>
          <p:nvPr/>
        </p:nvCxnSpPr>
        <p:spPr bwMode="auto">
          <a:xfrm>
            <a:off x="6934200" y="44196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305" name="Text Box 10"/>
          <p:cNvSpPr txBox="1">
            <a:spLocks noChangeArrowheads="1"/>
          </p:cNvSpPr>
          <p:nvPr/>
        </p:nvSpPr>
        <p:spPr bwMode="auto">
          <a:xfrm>
            <a:off x="78486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55306" name="Text Box 13"/>
          <p:cNvSpPr txBox="1">
            <a:spLocks noChangeArrowheads="1"/>
          </p:cNvSpPr>
          <p:nvPr/>
        </p:nvSpPr>
        <p:spPr bwMode="auto">
          <a:xfrm>
            <a:off x="6019800" y="2895600"/>
            <a:ext cx="893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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q </a:t>
            </a:r>
            <a:r>
              <a:rPr lang="en-US" altLang="en-US" b="0">
                <a:sym typeface="Symbol" pitchFamily="18" charset="2"/>
              </a:rPr>
              <a:t>(x)</a:t>
            </a:r>
          </a:p>
        </p:txBody>
      </p:sp>
      <p:sp>
        <p:nvSpPr>
          <p:cNvPr id="55307" name="Line 14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Text Box 15"/>
          <p:cNvSpPr txBox="1">
            <a:spLocks noChangeArrowheads="1"/>
          </p:cNvSpPr>
          <p:nvPr/>
        </p:nvSpPr>
        <p:spPr bwMode="auto">
          <a:xfrm>
            <a:off x="2209800" y="2895600"/>
            <a:ext cx="836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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p</a:t>
            </a:r>
            <a:r>
              <a:rPr lang="en-US" altLang="en-US" b="0">
                <a:sym typeface="Symbol" pitchFamily="18" charset="2"/>
              </a:rPr>
              <a:t>(x)</a:t>
            </a:r>
            <a:endParaRPr lang="en-US" altLang="en-US" b="0"/>
          </a:p>
        </p:txBody>
      </p:sp>
      <p:sp>
        <p:nvSpPr>
          <p:cNvPr id="55309" name="Line 16"/>
          <p:cNvSpPr>
            <a:spLocks noChangeShapeType="1"/>
          </p:cNvSpPr>
          <p:nvPr/>
        </p:nvSpPr>
        <p:spPr bwMode="auto">
          <a:xfrm>
            <a:off x="243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0" name="Text Box 17"/>
          <p:cNvSpPr txBox="1">
            <a:spLocks noChangeArrowheads="1"/>
          </p:cNvSpPr>
          <p:nvPr/>
        </p:nvSpPr>
        <p:spPr bwMode="auto">
          <a:xfrm>
            <a:off x="1143000" y="1828800"/>
            <a:ext cx="6965950" cy="4572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need to connect data values across configurations</a:t>
            </a:r>
          </a:p>
        </p:txBody>
      </p:sp>
      <p:sp>
        <p:nvSpPr>
          <p:cNvPr id="55311" name="Text Box 19"/>
          <p:cNvSpPr txBox="1">
            <a:spLocks noChangeArrowheads="1"/>
          </p:cNvSpPr>
          <p:nvPr/>
        </p:nvSpPr>
        <p:spPr bwMode="auto">
          <a:xfrm>
            <a:off x="4114800" y="39624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85800" y="4572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kern="0" dirty="0" smtClean="0">
                <a:solidFill>
                  <a:srgbClr val="FF0000"/>
                </a:solidFill>
              </a:rPr>
              <a:t>Propositions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en-US" sz="3200" b="1" kern="0" dirty="0" smtClean="0">
                <a:solidFill>
                  <a:srgbClr val="FF0000"/>
                </a:solidFill>
                <a:sym typeface="Symbol" pitchFamily="18" charset="2"/>
              </a:rPr>
              <a:t>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FO formulas</a:t>
            </a:r>
            <a:endParaRPr lang="en-US" altLang="en-US" sz="4000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1600200" y="5486400"/>
            <a:ext cx="5984875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“every paid product is eventually delivered”</a:t>
            </a:r>
          </a:p>
        </p:txBody>
      </p:sp>
    </p:spTree>
    <p:extLst>
      <p:ext uri="{BB962C8B-B14F-4D97-AF65-F5344CB8AC3E}">
        <p14:creationId xmlns:p14="http://schemas.microsoft.com/office/powerpoint/2010/main" val="35349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82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1295400" y="449580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6325" name="AutoShape 6"/>
          <p:cNvCxnSpPr>
            <a:cxnSpLocks noChangeShapeType="1"/>
            <a:stCxn id="56323" idx="3"/>
          </p:cNvCxnSpPr>
          <p:nvPr/>
        </p:nvCxnSpPr>
        <p:spPr bwMode="auto">
          <a:xfrm>
            <a:off x="3124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563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6327" name="AutoShape 8"/>
          <p:cNvCxnSpPr>
            <a:cxnSpLocks noChangeShapeType="1"/>
            <a:endCxn id="56326" idx="1"/>
          </p:cNvCxnSpPr>
          <p:nvPr/>
        </p:nvCxnSpPr>
        <p:spPr bwMode="auto">
          <a:xfrm>
            <a:off x="5029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8" name="AutoShape 9"/>
          <p:cNvCxnSpPr>
            <a:cxnSpLocks noChangeShapeType="1"/>
          </p:cNvCxnSpPr>
          <p:nvPr/>
        </p:nvCxnSpPr>
        <p:spPr bwMode="auto">
          <a:xfrm>
            <a:off x="6934200" y="44196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29" name="Text Box 10"/>
          <p:cNvSpPr txBox="1">
            <a:spLocks noChangeArrowheads="1"/>
          </p:cNvSpPr>
          <p:nvPr/>
        </p:nvSpPr>
        <p:spPr bwMode="auto">
          <a:xfrm>
            <a:off x="78486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56330" name="Text Box 13"/>
          <p:cNvSpPr txBox="1">
            <a:spLocks noChangeArrowheads="1"/>
          </p:cNvSpPr>
          <p:nvPr/>
        </p:nvSpPr>
        <p:spPr bwMode="auto">
          <a:xfrm>
            <a:off x="5410200" y="2895600"/>
            <a:ext cx="1836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delivered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altLang="en-US" b="0">
                <a:sym typeface="Symbol" pitchFamily="18" charset="2"/>
              </a:rPr>
              <a:t>(x)</a:t>
            </a:r>
          </a:p>
        </p:txBody>
      </p:sp>
      <p:sp>
        <p:nvSpPr>
          <p:cNvPr id="56331" name="Line 14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2" name="Text Box 15"/>
          <p:cNvSpPr txBox="1">
            <a:spLocks noChangeArrowheads="1"/>
          </p:cNvSpPr>
          <p:nvPr/>
        </p:nvSpPr>
        <p:spPr bwMode="auto">
          <a:xfrm>
            <a:off x="1143000" y="289560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ym typeface="Symbol" pitchFamily="18" charset="2"/>
              </a:rPr>
              <a:t>y (</a:t>
            </a:r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pay</a:t>
            </a:r>
            <a:r>
              <a:rPr lang="en-US" altLang="en-US" b="0">
                <a:sym typeface="Symbol" pitchFamily="18" charset="2"/>
              </a:rPr>
              <a:t>(x,y)  </a:t>
            </a:r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price</a:t>
            </a:r>
            <a:r>
              <a:rPr lang="en-US" altLang="en-US" b="0">
                <a:sym typeface="Symbol" pitchFamily="18" charset="2"/>
              </a:rPr>
              <a:t>(x,y)) </a:t>
            </a:r>
            <a:endParaRPr lang="en-US" altLang="en-US" b="0"/>
          </a:p>
        </p:txBody>
      </p:sp>
      <p:sp>
        <p:nvSpPr>
          <p:cNvPr id="56333" name="Line 16"/>
          <p:cNvSpPr>
            <a:spLocks noChangeShapeType="1"/>
          </p:cNvSpPr>
          <p:nvPr/>
        </p:nvSpPr>
        <p:spPr bwMode="auto">
          <a:xfrm>
            <a:off x="243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Text Box 17"/>
          <p:cNvSpPr txBox="1">
            <a:spLocks noChangeArrowheads="1"/>
          </p:cNvSpPr>
          <p:nvPr/>
        </p:nvSpPr>
        <p:spPr bwMode="auto">
          <a:xfrm>
            <a:off x="1143000" y="1828800"/>
            <a:ext cx="6965950" cy="4572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need to connect data values across configurations</a:t>
            </a:r>
          </a:p>
        </p:txBody>
      </p:sp>
      <p:sp>
        <p:nvSpPr>
          <p:cNvPr id="56335" name="Text Box 18"/>
          <p:cNvSpPr txBox="1">
            <a:spLocks noChangeArrowheads="1"/>
          </p:cNvSpPr>
          <p:nvPr/>
        </p:nvSpPr>
        <p:spPr bwMode="auto">
          <a:xfrm>
            <a:off x="1600200" y="5486400"/>
            <a:ext cx="5984875" cy="457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“every paid product is eventually delivered”</a:t>
            </a:r>
          </a:p>
        </p:txBody>
      </p:sp>
      <p:sp>
        <p:nvSpPr>
          <p:cNvPr id="56336" name="Text Box 19"/>
          <p:cNvSpPr txBox="1">
            <a:spLocks noChangeArrowheads="1"/>
          </p:cNvSpPr>
          <p:nvPr/>
        </p:nvSpPr>
        <p:spPr bwMode="auto">
          <a:xfrm>
            <a:off x="4114800" y="39624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grpSp>
        <p:nvGrpSpPr>
          <p:cNvPr id="72728" name="Group 24"/>
          <p:cNvGrpSpPr>
            <a:grpSpLocks/>
          </p:cNvGrpSpPr>
          <p:nvPr/>
        </p:nvGrpSpPr>
        <p:grpSpPr bwMode="auto">
          <a:xfrm>
            <a:off x="2438400" y="2590800"/>
            <a:ext cx="4495800" cy="381000"/>
            <a:chOff x="1536" y="1680"/>
            <a:chExt cx="2832" cy="240"/>
          </a:xfrm>
        </p:grpSpPr>
        <p:sp>
          <p:nvSpPr>
            <p:cNvPr id="56338" name="Line 20"/>
            <p:cNvSpPr>
              <a:spLocks noChangeShapeType="1"/>
            </p:cNvSpPr>
            <p:nvPr/>
          </p:nvSpPr>
          <p:spPr bwMode="auto">
            <a:xfrm>
              <a:off x="1536" y="1680"/>
              <a:ext cx="2832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9" name="Line 21"/>
            <p:cNvSpPr>
              <a:spLocks noChangeShapeType="1"/>
            </p:cNvSpPr>
            <p:nvPr/>
          </p:nvSpPr>
          <p:spPr bwMode="auto">
            <a:xfrm>
              <a:off x="1536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0" name="Line 22"/>
            <p:cNvSpPr>
              <a:spLocks noChangeShapeType="1"/>
            </p:cNvSpPr>
            <p:nvPr/>
          </p:nvSpPr>
          <p:spPr bwMode="auto">
            <a:xfrm>
              <a:off x="2544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1" name="Line 23"/>
            <p:cNvSpPr>
              <a:spLocks noChangeShapeType="1"/>
            </p:cNvSpPr>
            <p:nvPr/>
          </p:nvSpPr>
          <p:spPr bwMode="auto">
            <a:xfrm>
              <a:off x="4368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685800" y="4572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kern="0" dirty="0" smtClean="0">
                <a:solidFill>
                  <a:srgbClr val="FF0000"/>
                </a:solidFill>
              </a:rPr>
              <a:t>Propositions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en-US" sz="3200" b="1" kern="0" dirty="0" smtClean="0">
                <a:solidFill>
                  <a:srgbClr val="FF0000"/>
                </a:solidFill>
                <a:sym typeface="Symbol" pitchFamily="18" charset="2"/>
              </a:rPr>
              <a:t>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FO formulas</a:t>
            </a:r>
            <a:endParaRPr lang="en-US" altLang="en-US" sz="4000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08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182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1295400" y="4495800"/>
            <a:ext cx="533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6325" name="AutoShape 6"/>
          <p:cNvCxnSpPr>
            <a:cxnSpLocks noChangeShapeType="1"/>
            <a:stCxn id="56323" idx="3"/>
          </p:cNvCxnSpPr>
          <p:nvPr/>
        </p:nvCxnSpPr>
        <p:spPr bwMode="auto">
          <a:xfrm>
            <a:off x="3124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26" name="Rectangle 7"/>
          <p:cNvSpPr>
            <a:spLocks noChangeArrowheads="1"/>
          </p:cNvSpPr>
          <p:nvPr/>
        </p:nvSpPr>
        <p:spPr bwMode="auto">
          <a:xfrm>
            <a:off x="5638800" y="3810000"/>
            <a:ext cx="1295400" cy="12954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583" tIns="51293" rIns="102583" bIns="51293" anchor="ctr"/>
          <a:lstStyle>
            <a:lvl1pPr marL="288925" indent="-288925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66788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000066"/>
              </a:buClr>
              <a:buSzPct val="80000"/>
              <a:buFont typeface="Wingdings" pitchFamily="2" charset="2"/>
              <a:buNone/>
            </a:pPr>
            <a:endParaRPr kumimoji="1" lang="en-US" altLang="en-US" b="0">
              <a:solidFill>
                <a:schemeClr val="accent1"/>
              </a:solidFill>
              <a:latin typeface="Tahoma" pitchFamily="34" charset="0"/>
            </a:endParaRPr>
          </a:p>
        </p:txBody>
      </p:sp>
      <p:cxnSp>
        <p:nvCxnSpPr>
          <p:cNvPr id="56327" name="AutoShape 8"/>
          <p:cNvCxnSpPr>
            <a:cxnSpLocks noChangeShapeType="1"/>
            <a:endCxn id="56326" idx="1"/>
          </p:cNvCxnSpPr>
          <p:nvPr/>
        </p:nvCxnSpPr>
        <p:spPr bwMode="auto">
          <a:xfrm>
            <a:off x="5029200" y="44577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328" name="AutoShape 9"/>
          <p:cNvCxnSpPr>
            <a:cxnSpLocks noChangeShapeType="1"/>
          </p:cNvCxnSpPr>
          <p:nvPr/>
        </p:nvCxnSpPr>
        <p:spPr bwMode="auto">
          <a:xfrm>
            <a:off x="6934200" y="4419600"/>
            <a:ext cx="609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329" name="Text Box 10"/>
          <p:cNvSpPr txBox="1">
            <a:spLocks noChangeArrowheads="1"/>
          </p:cNvSpPr>
          <p:nvPr/>
        </p:nvSpPr>
        <p:spPr bwMode="auto">
          <a:xfrm>
            <a:off x="7848600" y="38862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sp>
        <p:nvSpPr>
          <p:cNvPr id="56330" name="Text Box 13"/>
          <p:cNvSpPr txBox="1">
            <a:spLocks noChangeArrowheads="1"/>
          </p:cNvSpPr>
          <p:nvPr/>
        </p:nvSpPr>
        <p:spPr bwMode="auto">
          <a:xfrm>
            <a:off x="5410200" y="2895600"/>
            <a:ext cx="1836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delivered</a:t>
            </a:r>
            <a:r>
              <a:rPr lang="en-US" altLang="en-US" b="0" baseline="-250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altLang="en-US" b="0">
                <a:sym typeface="Symbol" pitchFamily="18" charset="2"/>
              </a:rPr>
              <a:t>(x)</a:t>
            </a:r>
          </a:p>
        </p:txBody>
      </p:sp>
      <p:sp>
        <p:nvSpPr>
          <p:cNvPr id="56331" name="Line 14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2" name="Text Box 15"/>
          <p:cNvSpPr txBox="1">
            <a:spLocks noChangeArrowheads="1"/>
          </p:cNvSpPr>
          <p:nvPr/>
        </p:nvSpPr>
        <p:spPr bwMode="auto">
          <a:xfrm>
            <a:off x="1143000" y="289560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>
                <a:sym typeface="Symbol" pitchFamily="18" charset="2"/>
              </a:rPr>
              <a:t>y (</a:t>
            </a:r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pay</a:t>
            </a:r>
            <a:r>
              <a:rPr lang="en-US" altLang="en-US" b="0">
                <a:sym typeface="Symbol" pitchFamily="18" charset="2"/>
              </a:rPr>
              <a:t>(x,y)  </a:t>
            </a:r>
            <a:r>
              <a:rPr lang="en-US" altLang="en-US" b="0">
                <a:solidFill>
                  <a:srgbClr val="FF0000"/>
                </a:solidFill>
                <a:sym typeface="Symbol" pitchFamily="18" charset="2"/>
              </a:rPr>
              <a:t>price</a:t>
            </a:r>
            <a:r>
              <a:rPr lang="en-US" altLang="en-US" b="0">
                <a:sym typeface="Symbol" pitchFamily="18" charset="2"/>
              </a:rPr>
              <a:t>(x,y)) </a:t>
            </a:r>
            <a:endParaRPr lang="en-US" altLang="en-US" b="0"/>
          </a:p>
        </p:txBody>
      </p:sp>
      <p:sp>
        <p:nvSpPr>
          <p:cNvPr id="56333" name="Line 16"/>
          <p:cNvSpPr>
            <a:spLocks noChangeShapeType="1"/>
          </p:cNvSpPr>
          <p:nvPr/>
        </p:nvSpPr>
        <p:spPr bwMode="auto">
          <a:xfrm>
            <a:off x="243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4" name="Text Box 17"/>
          <p:cNvSpPr txBox="1">
            <a:spLocks noChangeArrowheads="1"/>
          </p:cNvSpPr>
          <p:nvPr/>
        </p:nvSpPr>
        <p:spPr bwMode="auto">
          <a:xfrm>
            <a:off x="1143000" y="1828800"/>
            <a:ext cx="6965950" cy="45720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need to connect data values across configurations</a:t>
            </a:r>
          </a:p>
        </p:txBody>
      </p:sp>
      <p:sp>
        <p:nvSpPr>
          <p:cNvPr id="56335" name="Text Box 18"/>
          <p:cNvSpPr txBox="1">
            <a:spLocks noChangeArrowheads="1"/>
          </p:cNvSpPr>
          <p:nvPr/>
        </p:nvSpPr>
        <p:spPr bwMode="auto">
          <a:xfrm>
            <a:off x="1143000" y="5524500"/>
            <a:ext cx="7168950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 smtClean="0"/>
              <a:t>Global variables: similar to freeze quantifier </a:t>
            </a:r>
            <a:r>
              <a:rPr lang="en-US" altLang="en-US" sz="2000" b="0" dirty="0" smtClean="0"/>
              <a:t>[</a:t>
            </a:r>
            <a:r>
              <a:rPr lang="en-US" altLang="en-US" sz="2000" b="0" dirty="0" err="1" smtClean="0">
                <a:solidFill>
                  <a:srgbClr val="FF0000"/>
                </a:solidFill>
              </a:rPr>
              <a:t>Demri</a:t>
            </a:r>
            <a:r>
              <a:rPr lang="en-US" altLang="en-US" sz="2000" b="0" dirty="0" smtClean="0"/>
              <a:t>]</a:t>
            </a:r>
            <a:endParaRPr lang="en-US" altLang="en-US" sz="2000" b="0" dirty="0"/>
          </a:p>
        </p:txBody>
      </p:sp>
      <p:sp>
        <p:nvSpPr>
          <p:cNvPr id="56336" name="Text Box 19"/>
          <p:cNvSpPr txBox="1">
            <a:spLocks noChangeArrowheads="1"/>
          </p:cNvSpPr>
          <p:nvPr/>
        </p:nvSpPr>
        <p:spPr bwMode="auto">
          <a:xfrm>
            <a:off x="4114800" y="3962400"/>
            <a:ext cx="608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...</a:t>
            </a:r>
          </a:p>
        </p:txBody>
      </p:sp>
      <p:grpSp>
        <p:nvGrpSpPr>
          <p:cNvPr id="72728" name="Group 24"/>
          <p:cNvGrpSpPr>
            <a:grpSpLocks/>
          </p:cNvGrpSpPr>
          <p:nvPr/>
        </p:nvGrpSpPr>
        <p:grpSpPr bwMode="auto">
          <a:xfrm>
            <a:off x="2438400" y="2590800"/>
            <a:ext cx="4495800" cy="381000"/>
            <a:chOff x="1536" y="1680"/>
            <a:chExt cx="2832" cy="240"/>
          </a:xfrm>
        </p:grpSpPr>
        <p:sp>
          <p:nvSpPr>
            <p:cNvPr id="56338" name="Line 20"/>
            <p:cNvSpPr>
              <a:spLocks noChangeShapeType="1"/>
            </p:cNvSpPr>
            <p:nvPr/>
          </p:nvSpPr>
          <p:spPr bwMode="auto">
            <a:xfrm>
              <a:off x="1536" y="1680"/>
              <a:ext cx="2832" cy="0"/>
            </a:xfrm>
            <a:prstGeom prst="line">
              <a:avLst/>
            </a:prstGeom>
            <a:noFill/>
            <a:ln w="28575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9" name="Line 21"/>
            <p:cNvSpPr>
              <a:spLocks noChangeShapeType="1"/>
            </p:cNvSpPr>
            <p:nvPr/>
          </p:nvSpPr>
          <p:spPr bwMode="auto">
            <a:xfrm>
              <a:off x="1536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0" name="Line 22"/>
            <p:cNvSpPr>
              <a:spLocks noChangeShapeType="1"/>
            </p:cNvSpPr>
            <p:nvPr/>
          </p:nvSpPr>
          <p:spPr bwMode="auto">
            <a:xfrm>
              <a:off x="2544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1" name="Line 23"/>
            <p:cNvSpPr>
              <a:spLocks noChangeShapeType="1"/>
            </p:cNvSpPr>
            <p:nvPr/>
          </p:nvSpPr>
          <p:spPr bwMode="auto">
            <a:xfrm>
              <a:off x="4368" y="1680"/>
              <a:ext cx="0" cy="240"/>
            </a:xfrm>
            <a:prstGeom prst="line">
              <a:avLst/>
            </a:prstGeom>
            <a:noFill/>
            <a:ln w="12700">
              <a:solidFill>
                <a:srgbClr val="0033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685800" y="457200"/>
            <a:ext cx="8077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kern="0" dirty="0" smtClean="0">
                <a:solidFill>
                  <a:srgbClr val="FF0000"/>
                </a:solidFill>
              </a:rPr>
              <a:t>Propositions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en-US" sz="3200" b="1" kern="0" dirty="0" smtClean="0">
                <a:solidFill>
                  <a:srgbClr val="FF0000"/>
                </a:solidFill>
                <a:sym typeface="Symbol" pitchFamily="18" charset="2"/>
              </a:rPr>
              <a:t> </a:t>
            </a:r>
            <a:r>
              <a:rPr lang="en-US" altLang="en-US" sz="3200" kern="0" dirty="0" smtClean="0">
                <a:solidFill>
                  <a:srgbClr val="FF0000"/>
                </a:solidFill>
                <a:sym typeface="Wingdings" pitchFamily="2" charset="2"/>
              </a:rPr>
              <a:t>FO formulas</a:t>
            </a:r>
            <a:endParaRPr lang="en-US" altLang="en-US" sz="4000" kern="0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5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5"/>
          <p:cNvSpPr txBox="1">
            <a:spLocks noChangeArrowheads="1"/>
          </p:cNvSpPr>
          <p:nvPr/>
        </p:nvSpPr>
        <p:spPr bwMode="auto">
          <a:xfrm>
            <a:off x="1219200" y="533400"/>
            <a:ext cx="6959600" cy="5191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0" dirty="0"/>
              <a:t>“every paid product is eventually delivered”</a:t>
            </a:r>
          </a:p>
        </p:txBody>
      </p:sp>
      <p:sp>
        <p:nvSpPr>
          <p:cNvPr id="57347" name="Text Box 18"/>
          <p:cNvSpPr txBox="1">
            <a:spLocks noChangeArrowheads="1"/>
          </p:cNvSpPr>
          <p:nvPr/>
        </p:nvSpPr>
        <p:spPr bwMode="auto">
          <a:xfrm>
            <a:off x="3200400" y="1752600"/>
            <a:ext cx="32797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/>
              <a:t>G ( </a:t>
            </a:r>
            <a:r>
              <a:rPr lang="en-US" altLang="en-US" sz="4000" b="0">
                <a:solidFill>
                  <a:srgbClr val="FF0000"/>
                </a:solidFill>
              </a:rPr>
              <a:t>p</a:t>
            </a:r>
            <a:r>
              <a:rPr lang="en-US" altLang="en-US" sz="4000" b="0"/>
              <a:t>  </a:t>
            </a:r>
            <a:r>
              <a:rPr lang="en-US" altLang="en-US" sz="4000" b="0">
                <a:sym typeface="Wingdings" pitchFamily="2" charset="2"/>
              </a:rPr>
              <a:t>  F </a:t>
            </a:r>
            <a:r>
              <a:rPr lang="en-US" altLang="en-US" sz="4000" b="0">
                <a:solidFill>
                  <a:srgbClr val="FF0000"/>
                </a:solidFill>
                <a:sym typeface="Wingdings" pitchFamily="2" charset="2"/>
              </a:rPr>
              <a:t>q</a:t>
            </a:r>
            <a:r>
              <a:rPr lang="en-US" altLang="en-US" sz="4000" b="0">
                <a:sym typeface="Wingdings" pitchFamily="2" charset="2"/>
              </a:rPr>
              <a:t>)</a:t>
            </a:r>
            <a:endParaRPr lang="en-US" altLang="en-US" sz="4000" b="0"/>
          </a:p>
        </p:txBody>
      </p:sp>
      <p:grpSp>
        <p:nvGrpSpPr>
          <p:cNvPr id="73753" name="Group 25"/>
          <p:cNvGrpSpPr>
            <a:grpSpLocks/>
          </p:cNvGrpSpPr>
          <p:nvPr/>
        </p:nvGrpSpPr>
        <p:grpSpPr bwMode="auto">
          <a:xfrm>
            <a:off x="1752600" y="2514600"/>
            <a:ext cx="5722938" cy="1219200"/>
            <a:chOff x="768" y="912"/>
            <a:chExt cx="3605" cy="768"/>
          </a:xfrm>
        </p:grpSpPr>
        <p:sp>
          <p:nvSpPr>
            <p:cNvPr id="57351" name="Text Box 10"/>
            <p:cNvSpPr txBox="1">
              <a:spLocks noChangeArrowheads="1"/>
            </p:cNvSpPr>
            <p:nvPr/>
          </p:nvSpPr>
          <p:spPr bwMode="auto">
            <a:xfrm>
              <a:off x="3216" y="1392"/>
              <a:ext cx="115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0">
                  <a:solidFill>
                    <a:srgbClr val="FF0000"/>
                  </a:solidFill>
                  <a:sym typeface="Symbol" pitchFamily="18" charset="2"/>
                </a:rPr>
                <a:t>delivered</a:t>
              </a:r>
              <a:r>
                <a:rPr lang="en-US" altLang="en-US" b="0" baseline="-25000">
                  <a:solidFill>
                    <a:srgbClr val="FF0000"/>
                  </a:solidFill>
                  <a:sym typeface="Symbol" pitchFamily="18" charset="2"/>
                </a:rPr>
                <a:t> </a:t>
              </a:r>
              <a:r>
                <a:rPr lang="en-US" altLang="en-US" b="0">
                  <a:sym typeface="Symbol" pitchFamily="18" charset="2"/>
                </a:rPr>
                <a:t>(x)</a:t>
              </a:r>
            </a:p>
          </p:txBody>
        </p:sp>
        <p:sp>
          <p:nvSpPr>
            <p:cNvPr id="57352" name="Text Box 12"/>
            <p:cNvSpPr txBox="1">
              <a:spLocks noChangeArrowheads="1"/>
            </p:cNvSpPr>
            <p:nvPr/>
          </p:nvSpPr>
          <p:spPr bwMode="auto">
            <a:xfrm>
              <a:off x="768" y="1392"/>
              <a:ext cx="22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b="0">
                  <a:sym typeface="Symbol" pitchFamily="18" charset="2"/>
                </a:rPr>
                <a:t>y (</a:t>
              </a:r>
              <a:r>
                <a:rPr lang="en-US" altLang="en-US" b="0">
                  <a:solidFill>
                    <a:srgbClr val="FF0000"/>
                  </a:solidFill>
                  <a:sym typeface="Symbol" pitchFamily="18" charset="2"/>
                </a:rPr>
                <a:t>pay</a:t>
              </a:r>
              <a:r>
                <a:rPr lang="en-US" altLang="en-US" b="0">
                  <a:sym typeface="Symbol" pitchFamily="18" charset="2"/>
                </a:rPr>
                <a:t>(x,y)  </a:t>
              </a:r>
              <a:r>
                <a:rPr lang="en-US" altLang="en-US" b="0">
                  <a:solidFill>
                    <a:srgbClr val="FF0000"/>
                  </a:solidFill>
                  <a:sym typeface="Symbol" pitchFamily="18" charset="2"/>
                </a:rPr>
                <a:t>price</a:t>
              </a:r>
              <a:r>
                <a:rPr lang="en-US" altLang="en-US" b="0">
                  <a:sym typeface="Symbol" pitchFamily="18" charset="2"/>
                </a:rPr>
                <a:t>(x,y)) </a:t>
              </a:r>
            </a:p>
          </p:txBody>
        </p:sp>
        <p:sp>
          <p:nvSpPr>
            <p:cNvPr id="57353" name="Line 19"/>
            <p:cNvSpPr>
              <a:spLocks noChangeShapeType="1"/>
            </p:cNvSpPr>
            <p:nvPr/>
          </p:nvSpPr>
          <p:spPr bwMode="auto">
            <a:xfrm flipH="1">
              <a:off x="1728" y="912"/>
              <a:ext cx="528" cy="4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4" name="Line 20"/>
            <p:cNvSpPr>
              <a:spLocks noChangeShapeType="1"/>
            </p:cNvSpPr>
            <p:nvPr/>
          </p:nvSpPr>
          <p:spPr bwMode="auto">
            <a:xfrm>
              <a:off x="3504" y="912"/>
              <a:ext cx="240" cy="4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749" name="Text Box 21"/>
          <p:cNvSpPr txBox="1">
            <a:spLocks noChangeArrowheads="1"/>
          </p:cNvSpPr>
          <p:nvPr/>
        </p:nvSpPr>
        <p:spPr bwMode="auto">
          <a:xfrm>
            <a:off x="2438400" y="1676400"/>
            <a:ext cx="7493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b="0">
                <a:sym typeface="Symbol" pitchFamily="18" charset="2"/>
              </a:rPr>
              <a:t></a:t>
            </a:r>
            <a:r>
              <a:rPr lang="en-US" altLang="en-US" sz="3200" b="0">
                <a:sym typeface="Symbol" pitchFamily="18" charset="2"/>
              </a:rPr>
              <a:t>x</a:t>
            </a:r>
            <a:endParaRPr lang="en-US" altLang="en-US" sz="3600" b="0"/>
          </a:p>
        </p:txBody>
      </p:sp>
      <p:sp>
        <p:nvSpPr>
          <p:cNvPr id="73755" name="Text Box 27"/>
          <p:cNvSpPr txBox="1">
            <a:spLocks noChangeArrowheads="1"/>
          </p:cNvSpPr>
          <p:nvPr/>
        </p:nvSpPr>
        <p:spPr bwMode="auto">
          <a:xfrm>
            <a:off x="3733800" y="4535488"/>
            <a:ext cx="1995483" cy="646331"/>
          </a:xfrm>
          <a:prstGeom prst="rect">
            <a:avLst/>
          </a:prstGeom>
          <a:solidFill>
            <a:srgbClr val="CC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b="0" dirty="0"/>
              <a:t>   </a:t>
            </a:r>
            <a:r>
              <a:rPr lang="en-US" altLang="en-US" sz="3600" b="0" dirty="0" smtClean="0">
                <a:solidFill>
                  <a:srgbClr val="FF0000"/>
                </a:solidFill>
              </a:rPr>
              <a:t>LTL-FO</a:t>
            </a:r>
            <a:endParaRPr lang="en-US" altLang="en-US" sz="3600" b="0" dirty="0"/>
          </a:p>
        </p:txBody>
      </p:sp>
    </p:spTree>
    <p:extLst>
      <p:ext uri="{BB962C8B-B14F-4D97-AF65-F5344CB8AC3E}">
        <p14:creationId xmlns:p14="http://schemas.microsoft.com/office/powerpoint/2010/main" val="292324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3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9" grpId="0" autoUpdateAnimBg="0"/>
      <p:bldP spid="73755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3019647" y="2401278"/>
            <a:ext cx="2895600" cy="990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VERIFIER</a:t>
            </a:r>
          </a:p>
        </p:txBody>
      </p:sp>
      <p:sp>
        <p:nvSpPr>
          <p:cNvPr id="25603" name="Rectangle 11"/>
          <p:cNvSpPr>
            <a:spLocks noChangeArrowheads="1"/>
          </p:cNvSpPr>
          <p:nvPr/>
        </p:nvSpPr>
        <p:spPr bwMode="auto">
          <a:xfrm>
            <a:off x="5000847" y="1161441"/>
            <a:ext cx="4286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ym typeface="Symbol" pitchFamily="18" charset="2"/>
              </a:rPr>
              <a:t></a:t>
            </a:r>
          </a:p>
        </p:txBody>
      </p:sp>
      <p:sp>
        <p:nvSpPr>
          <p:cNvPr id="25604" name="Text Box 12"/>
          <p:cNvSpPr txBox="1">
            <a:spLocks noChangeArrowheads="1"/>
          </p:cNvSpPr>
          <p:nvPr/>
        </p:nvSpPr>
        <p:spPr bwMode="auto">
          <a:xfrm>
            <a:off x="3537172" y="1213828"/>
            <a:ext cx="419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</a:t>
            </a:r>
          </a:p>
        </p:txBody>
      </p:sp>
      <p:grpSp>
        <p:nvGrpSpPr>
          <p:cNvPr id="276496" name="Group 16"/>
          <p:cNvGrpSpPr>
            <a:grpSpLocks/>
          </p:cNvGrpSpPr>
          <p:nvPr/>
        </p:nvGrpSpPr>
        <p:grpSpPr bwMode="auto">
          <a:xfrm>
            <a:off x="3781647" y="1867878"/>
            <a:ext cx="1447800" cy="533400"/>
            <a:chOff x="2448" y="1248"/>
            <a:chExt cx="912" cy="336"/>
          </a:xfrm>
        </p:grpSpPr>
        <p:sp>
          <p:nvSpPr>
            <p:cNvPr id="25612" name="Line 14"/>
            <p:cNvSpPr>
              <a:spLocks noChangeShapeType="1"/>
            </p:cNvSpPr>
            <p:nvPr/>
          </p:nvSpPr>
          <p:spPr bwMode="auto">
            <a:xfrm>
              <a:off x="2448" y="124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5"/>
            <p:cNvSpPr>
              <a:spLocks noChangeShapeType="1"/>
            </p:cNvSpPr>
            <p:nvPr/>
          </p:nvSpPr>
          <p:spPr bwMode="auto">
            <a:xfrm>
              <a:off x="3360" y="124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01" name="Group 21"/>
          <p:cNvGrpSpPr>
            <a:grpSpLocks/>
          </p:cNvGrpSpPr>
          <p:nvPr/>
        </p:nvGrpSpPr>
        <p:grpSpPr bwMode="auto">
          <a:xfrm>
            <a:off x="2698972" y="3391878"/>
            <a:ext cx="4826000" cy="1371600"/>
            <a:chOff x="1766" y="2208"/>
            <a:chExt cx="3040" cy="864"/>
          </a:xfrm>
        </p:grpSpPr>
        <p:sp>
          <p:nvSpPr>
            <p:cNvPr id="25608" name="Text Box 17"/>
            <p:cNvSpPr txBox="1">
              <a:spLocks noChangeArrowheads="1"/>
            </p:cNvSpPr>
            <p:nvPr/>
          </p:nvSpPr>
          <p:spPr bwMode="auto">
            <a:xfrm>
              <a:off x="1766" y="2768"/>
              <a:ext cx="3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YES</a:t>
              </a:r>
            </a:p>
          </p:txBody>
        </p:sp>
        <p:sp>
          <p:nvSpPr>
            <p:cNvPr id="25609" name="Text Box 18"/>
            <p:cNvSpPr txBox="1">
              <a:spLocks noChangeArrowheads="1"/>
            </p:cNvSpPr>
            <p:nvPr/>
          </p:nvSpPr>
          <p:spPr bwMode="auto">
            <a:xfrm>
              <a:off x="3072" y="2784"/>
              <a:ext cx="173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NO, counterexample</a:t>
              </a:r>
            </a:p>
          </p:txBody>
        </p:sp>
        <p:sp>
          <p:nvSpPr>
            <p:cNvPr id="25610" name="Line 19"/>
            <p:cNvSpPr>
              <a:spLocks noChangeShapeType="1"/>
            </p:cNvSpPr>
            <p:nvPr/>
          </p:nvSpPr>
          <p:spPr bwMode="auto">
            <a:xfrm flipH="1">
              <a:off x="1968" y="2208"/>
              <a:ext cx="91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20"/>
            <p:cNvSpPr>
              <a:spLocks noChangeShapeType="1"/>
            </p:cNvSpPr>
            <p:nvPr/>
          </p:nvSpPr>
          <p:spPr bwMode="auto">
            <a:xfrm>
              <a:off x="2880" y="2208"/>
              <a:ext cx="912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02" name="Text Box 22"/>
          <p:cNvSpPr txBox="1">
            <a:spLocks noChangeArrowheads="1"/>
          </p:cNvSpPr>
          <p:nvPr/>
        </p:nvSpPr>
        <p:spPr bwMode="auto">
          <a:xfrm>
            <a:off x="1676400" y="5287962"/>
            <a:ext cx="6019800" cy="82232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Good news:</a:t>
            </a:r>
            <a:r>
              <a:rPr lang="en-US" altLang="en-US" sz="2400" dirty="0"/>
              <a:t> Can automatically verify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significant classes of artifact systems 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95600" y="381000"/>
            <a:ext cx="3345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Verification problem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01046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6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2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84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Simplest case: tuple artifacts with no arithmetic or dependencies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381000" y="2026503"/>
            <a:ext cx="8229600" cy="457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sz="2400" dirty="0" smtClean="0"/>
              <a:t>Given an artifact system </a:t>
            </a:r>
            <a:r>
              <a:rPr lang="en-US" altLang="en-US" sz="2400" b="1" dirty="0" smtClean="0">
                <a:latin typeface="Symbol" pitchFamily="18" charset="2"/>
              </a:rPr>
              <a:t>A</a:t>
            </a:r>
            <a:r>
              <a:rPr lang="en-US" altLang="en-US" sz="2400" dirty="0" smtClean="0"/>
              <a:t> and LTL-FO property </a:t>
            </a:r>
            <a:r>
              <a:rPr lang="en-US" altLang="en-US" sz="2400" dirty="0" smtClea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en-US" sz="2400" dirty="0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017103"/>
            <a:ext cx="80772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altLang="en-US" sz="2400" b="1" dirty="0" smtClean="0"/>
              <a:t>Theorem</a:t>
            </a:r>
            <a:r>
              <a:rPr lang="en-US" altLang="en-US" sz="2400" dirty="0" smtClean="0"/>
              <a:t>: It is decidable whether every run of </a:t>
            </a:r>
            <a:r>
              <a:rPr lang="en-US" altLang="en-US" sz="2400" b="1" dirty="0" smtClean="0">
                <a:latin typeface="Symbol" pitchFamily="18" charset="2"/>
              </a:rPr>
              <a:t>A</a:t>
            </a:r>
            <a:r>
              <a:rPr lang="en-US" altLang="en-US" sz="2400" dirty="0" smtClean="0"/>
              <a:t> satisfies </a:t>
            </a:r>
            <a:r>
              <a:rPr lang="en-US" altLang="en-US" sz="2400" dirty="0" smtClean="0">
                <a:solidFill>
                  <a:srgbClr val="000000"/>
                </a:solidFill>
                <a:sym typeface="Symbol" pitchFamily="18" charset="2"/>
              </a:rPr>
              <a:t></a:t>
            </a:r>
            <a:r>
              <a:rPr lang="en-US" altLang="en-US" sz="2400" dirty="0" smtClean="0"/>
              <a:t>.    </a:t>
            </a:r>
            <a:r>
              <a:rPr lang="en-US" altLang="en-US" sz="2400" dirty="0" smtClean="0">
                <a:solidFill>
                  <a:srgbClr val="FF0000"/>
                </a:solidFill>
              </a:rPr>
              <a:t>Complexity</a:t>
            </a:r>
            <a:r>
              <a:rPr lang="en-US" altLang="en-US" sz="2400" dirty="0">
                <a:solidFill>
                  <a:srgbClr val="FF0000"/>
                </a:solidFill>
              </a:rPr>
              <a:t>: </a:t>
            </a:r>
            <a:r>
              <a:rPr lang="en-US" altLang="en-US" sz="2400" dirty="0" smtClean="0">
                <a:solidFill>
                  <a:srgbClr val="FF0000"/>
                </a:solidFill>
              </a:rPr>
              <a:t>PSPACE-complete  </a:t>
            </a:r>
            <a:r>
              <a:rPr lang="en-US" altLang="en-US" sz="2400" dirty="0" smtClean="0"/>
              <a:t>(for fixed database schema).</a:t>
            </a:r>
          </a:p>
        </p:txBody>
      </p:sp>
      <p:sp>
        <p:nvSpPr>
          <p:cNvPr id="27653" name="Content Placeholder 2"/>
          <p:cNvSpPr txBox="1">
            <a:spLocks/>
          </p:cNvSpPr>
          <p:nvPr/>
        </p:nvSpPr>
        <p:spPr bwMode="auto">
          <a:xfrm>
            <a:off x="292100" y="4267200"/>
            <a:ext cx="8534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8001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US" altLang="en-US" sz="2000" dirty="0" smtClean="0"/>
              <a:t>            </a:t>
            </a:r>
            <a:r>
              <a:rPr lang="en-US" altLang="en-US" sz="2400" dirty="0" smtClean="0"/>
              <a:t>Recall: </a:t>
            </a:r>
            <a:r>
              <a:rPr lang="en-US" altLang="en-US" sz="2400" dirty="0"/>
              <a:t>finite-state case is already PSPACE-complete</a:t>
            </a:r>
          </a:p>
          <a:p>
            <a:pPr eaLnBrk="1" hangingPunct="1">
              <a:buFont typeface="Arial" charset="0"/>
              <a:buNone/>
            </a:pPr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64719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body" idx="1"/>
          </p:nvPr>
        </p:nvSpPr>
        <p:spPr>
          <a:xfrm>
            <a:off x="539750" y="1752600"/>
            <a:ext cx="898525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Wish to verify  </a:t>
            </a:r>
            <a:r>
              <a:rPr lang="en-US" altLang="en-US" sz="2400" b="1" dirty="0" smtClean="0">
                <a:latin typeface="Symbol" pitchFamily="18" charset="2"/>
                <a:sym typeface="Symbol" pitchFamily="18" charset="2"/>
              </a:rPr>
              <a:t></a:t>
            </a:r>
          </a:p>
          <a:p>
            <a:pPr>
              <a:lnSpc>
                <a:spcPct val="80000"/>
              </a:lnSpc>
            </a:pPr>
            <a:endParaRPr lang="en-US" altLang="en-US" sz="2400" b="1" dirty="0" smtClean="0">
              <a:latin typeface="cmmi10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Search for </a:t>
            </a:r>
            <a:r>
              <a:rPr lang="en-US" altLang="en-US" sz="2400" dirty="0" smtClean="0">
                <a:solidFill>
                  <a:srgbClr val="FF0000"/>
                </a:solidFill>
              </a:rPr>
              <a:t>counter-example run</a:t>
            </a:r>
            <a:r>
              <a:rPr lang="en-US" altLang="en-US" sz="2400" dirty="0" smtClean="0"/>
              <a:t> satisfying </a:t>
            </a:r>
            <a:r>
              <a:rPr lang="en-US" altLang="zh-CN" sz="2400" dirty="0" smtClean="0">
                <a:solidFill>
                  <a:srgbClr val="FF0000"/>
                </a:solidFill>
                <a:sym typeface="Symbol" pitchFamily="18" charset="2"/>
              </a:rPr>
              <a:t> </a:t>
            </a:r>
            <a:r>
              <a:rPr lang="en-US" altLang="en-US" sz="2400" b="1" dirty="0" smtClean="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  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zh-CN" sz="2400" dirty="0" smtClean="0">
                <a:solidFill>
                  <a:srgbClr val="FF0000"/>
                </a:solidFill>
                <a:sym typeface="Symbol" pitchFamily="18" charset="2"/>
              </a:rPr>
              <a:t>                               </a:t>
            </a:r>
            <a:endParaRPr lang="en-US" altLang="en-US" sz="2400" dirty="0" smtClean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/>
              <a:t>Well-known how to do in the finite-state case,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2400" dirty="0" smtClean="0"/>
              <a:t>    using  </a:t>
            </a:r>
            <a:r>
              <a:rPr lang="en-US" altLang="en-US" sz="2400" dirty="0" err="1" smtClean="0">
                <a:solidFill>
                  <a:srgbClr val="FF0000"/>
                </a:solidFill>
                <a:sym typeface="Symbol" pitchFamily="18" charset="2"/>
              </a:rPr>
              <a:t>Büchi</a:t>
            </a:r>
            <a:r>
              <a:rPr lang="en-US" altLang="en-US" sz="2400" dirty="0" smtClean="0">
                <a:solidFill>
                  <a:srgbClr val="FF0000"/>
                </a:solidFill>
              </a:rPr>
              <a:t> automata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2400" dirty="0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2400" dirty="0" smtClean="0">
              <a:solidFill>
                <a:srgbClr val="FF0000"/>
              </a:solidFill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3600" dirty="0"/>
              <a:t>Main idea of proof</a:t>
            </a:r>
          </a:p>
        </p:txBody>
      </p:sp>
    </p:spTree>
    <p:extLst>
      <p:ext uri="{BB962C8B-B14F-4D97-AF65-F5344CB8AC3E}">
        <p14:creationId xmlns:p14="http://schemas.microsoft.com/office/powerpoint/2010/main" val="1172139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body" idx="1"/>
          </p:nvPr>
        </p:nvSpPr>
        <p:spPr>
          <a:xfrm>
            <a:off x="762000" y="457200"/>
            <a:ext cx="8077200" cy="4114800"/>
          </a:xfrm>
        </p:spPr>
        <p:txBody>
          <a:bodyPr/>
          <a:lstStyle/>
          <a:p>
            <a:pPr marL="609600" indent="-609600">
              <a:buFont typeface="Arial" charset="0"/>
              <a:buNone/>
            </a:pPr>
            <a:r>
              <a:rPr lang="en-US" altLang="en-US" sz="3600" smtClean="0">
                <a:solidFill>
                  <a:srgbClr val="FF3300"/>
                </a:solidFill>
                <a:cs typeface="Times New Roman" pitchFamily="18" charset="0"/>
              </a:rPr>
              <a:t>                </a:t>
            </a:r>
            <a:r>
              <a:rPr lang="en-US" altLang="en-US" sz="3600" smtClean="0">
                <a:cs typeface="Times New Roman" pitchFamily="18" charset="0"/>
              </a:rPr>
              <a:t>Classical finite-state case</a:t>
            </a:r>
            <a:endParaRPr lang="en-US" altLang="en-US" smtClean="0">
              <a:cs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endParaRPr lang="en-US" altLang="en-US" sz="2800" b="1" baseline="-25000" smtClean="0">
              <a:cs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endParaRPr lang="en-US" altLang="en-US" smtClean="0">
              <a:cs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r>
              <a:rPr lang="en-US" altLang="en-US" smtClean="0">
                <a:cs typeface="Times New Roman" pitchFamily="18" charset="0"/>
              </a:rPr>
              <a:t>         </a:t>
            </a:r>
            <a:r>
              <a:rPr lang="en-US" altLang="en-US" sz="2800" smtClean="0">
                <a:cs typeface="Times New Roman" pitchFamily="18" charset="0"/>
              </a:rPr>
              <a:t>Run </a:t>
            </a:r>
            <a:r>
              <a:rPr lang="en-US" altLang="en-US" smtClean="0">
                <a:cs typeface="Times New Roman" pitchFamily="18" charset="0"/>
              </a:rPr>
              <a:t>:</a:t>
            </a:r>
            <a:endParaRPr lang="en-US" altLang="en-US" b="1" smtClean="0">
              <a:cs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r>
              <a:rPr lang="en-US" altLang="en-US" sz="2800" smtClean="0">
                <a:cs typeface="Times New Roman" pitchFamily="18" charset="0"/>
              </a:rPr>
              <a:t>States of</a:t>
            </a:r>
            <a:r>
              <a:rPr lang="en-US" altLang="en-US" sz="2800" b="1" smtClean="0">
                <a:solidFill>
                  <a:srgbClr val="FF3300"/>
                </a:solidFill>
                <a:cs typeface="Times New Roman" pitchFamily="18" charset="0"/>
              </a:rPr>
              <a:t> B</a:t>
            </a:r>
            <a:r>
              <a:rPr lang="en-US" altLang="en-US" sz="2800" b="1" smtClean="0">
                <a:solidFill>
                  <a:srgbClr val="FF3300"/>
                </a:solidFill>
                <a:cs typeface="Times New Roman" pitchFamily="18" charset="0"/>
                <a:sym typeface="Symbol" pitchFamily="18" charset="2"/>
              </a:rPr>
              <a:t>(</a:t>
            </a:r>
            <a:r>
              <a:rPr lang="en-US" altLang="en-US" sz="2800" b="1" smtClean="0">
                <a:solidFill>
                  <a:srgbClr val="FF3300"/>
                </a:solidFill>
                <a:cs typeface="Times New Roman" pitchFamily="18" charset="0"/>
              </a:rPr>
              <a:t>φ)</a:t>
            </a:r>
            <a:r>
              <a:rPr lang="en-US" altLang="en-US" b="1" smtClean="0">
                <a:solidFill>
                  <a:srgbClr val="FF3300"/>
                </a:solidFill>
                <a:cs typeface="Times New Roman" pitchFamily="18" charset="0"/>
              </a:rPr>
              <a:t> </a:t>
            </a:r>
            <a:r>
              <a:rPr lang="en-US" altLang="en-US" smtClean="0">
                <a:cs typeface="Times New Roman" pitchFamily="18" charset="0"/>
              </a:rPr>
              <a:t>:</a:t>
            </a:r>
            <a:r>
              <a:rPr lang="en-US" altLang="en-US" b="1" baseline="-25000" smtClean="0">
                <a:solidFill>
                  <a:srgbClr val="FF3300"/>
                </a:solidFill>
                <a:cs typeface="Times New Roman" pitchFamily="18" charset="0"/>
              </a:rPr>
              <a:t> </a:t>
            </a:r>
            <a:endParaRPr lang="en-US" altLang="en-US" b="1" smtClean="0">
              <a:solidFill>
                <a:srgbClr val="FF3300"/>
              </a:solidFill>
              <a:cs typeface="Times New Roman" pitchFamily="18" charset="0"/>
            </a:endParaRPr>
          </a:p>
          <a:p>
            <a:pPr marL="609600" indent="-609600">
              <a:buFont typeface="Arial" charset="0"/>
              <a:buNone/>
            </a:pPr>
            <a:endParaRPr lang="en-US" altLang="en-US" smtClean="0">
              <a:cs typeface="Times New Roman" pitchFamily="18" charset="0"/>
            </a:endParaRPr>
          </a:p>
          <a:p>
            <a:pPr marL="609600" indent="-609600"/>
            <a:endParaRPr lang="en-US" altLang="en-US" sz="4000" smtClean="0"/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39624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44196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49530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54864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59436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477000" y="23622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41148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>
            <a:off x="45720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51054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56388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9709" name="Line 13"/>
          <p:cNvSpPr>
            <a:spLocks noChangeShapeType="1"/>
          </p:cNvSpPr>
          <p:nvPr/>
        </p:nvSpPr>
        <p:spPr bwMode="auto">
          <a:xfrm>
            <a:off x="60960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3673475" y="25527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3505200" y="2743200"/>
            <a:ext cx="4203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prstClr val="black"/>
                </a:solidFill>
                <a:latin typeface="Times New Roman" pitchFamily="18" charset="0"/>
              </a:rPr>
              <a:t>s</a:t>
            </a:r>
            <a:r>
              <a:rPr lang="en-US" altLang="en-US" sz="1800" b="1" baseline="-25000">
                <a:solidFill>
                  <a:prstClr val="black"/>
                </a:solidFill>
                <a:latin typeface="Times New Roman" pitchFamily="18" charset="0"/>
              </a:rPr>
              <a:t>0</a:t>
            </a:r>
            <a:r>
              <a:rPr lang="en-US" altLang="en-US" sz="1800" b="1">
                <a:solidFill>
                  <a:prstClr val="black"/>
                </a:solidFill>
                <a:latin typeface="Times New Roman" pitchFamily="18" charset="0"/>
              </a:rPr>
              <a:t>    s</a:t>
            </a:r>
            <a:r>
              <a:rPr lang="en-US" altLang="en-US" sz="1800" b="1" baseline="-2500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altLang="en-US" sz="1800" b="1">
                <a:solidFill>
                  <a:prstClr val="black"/>
                </a:solidFill>
                <a:latin typeface="Times New Roman" pitchFamily="18" charset="0"/>
              </a:rPr>
              <a:t>     s</a:t>
            </a:r>
            <a:r>
              <a:rPr lang="en-US" altLang="en-US" sz="1800" b="1" baseline="-2500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altLang="en-US" sz="1800" b="1">
                <a:solidFill>
                  <a:prstClr val="black"/>
                </a:solidFill>
                <a:latin typeface="Times New Roman" pitchFamily="18" charset="0"/>
              </a:rPr>
              <a:t>      …                       </a:t>
            </a:r>
            <a:r>
              <a:rPr lang="en-US" altLang="en-US" sz="1800" b="1">
                <a:solidFill>
                  <a:srgbClr val="FF3300"/>
                </a:solidFill>
                <a:latin typeface="Times New Roman" pitchFamily="18" charset="0"/>
              </a:rPr>
              <a:t>f</a:t>
            </a:r>
            <a:r>
              <a:rPr lang="en-US" altLang="en-US" sz="1800" b="1">
                <a:solidFill>
                  <a:prstClr val="black"/>
                </a:solidFill>
                <a:latin typeface="Times New Roman" pitchFamily="18" charset="0"/>
              </a:rPr>
              <a:t>       ….     </a:t>
            </a:r>
            <a:r>
              <a:rPr lang="en-US" altLang="en-US" sz="1800" b="1">
                <a:solidFill>
                  <a:srgbClr val="FF3300"/>
                </a:solidFill>
                <a:latin typeface="Times New Roman" pitchFamily="18" charset="0"/>
              </a:rPr>
              <a:t>f</a:t>
            </a:r>
          </a:p>
        </p:txBody>
      </p:sp>
      <p:cxnSp>
        <p:nvCxnSpPr>
          <p:cNvPr id="29712" name="AutoShape 16"/>
          <p:cNvCxnSpPr>
            <a:cxnSpLocks noChangeShapeType="1"/>
            <a:stCxn id="29704" idx="6"/>
          </p:cNvCxnSpPr>
          <p:nvPr/>
        </p:nvCxnSpPr>
        <p:spPr bwMode="auto">
          <a:xfrm>
            <a:off x="6629400" y="24384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7070725" y="21717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prstClr val="black"/>
                </a:solidFill>
                <a:latin typeface="Times New Roman" pitchFamily="18" charset="0"/>
              </a:rPr>
              <a:t>…  </a:t>
            </a:r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7467600" y="23622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29715" name="AutoShape 19"/>
          <p:cNvCxnSpPr>
            <a:cxnSpLocks noChangeShapeType="1"/>
            <a:stCxn id="29714" idx="6"/>
          </p:cNvCxnSpPr>
          <p:nvPr/>
        </p:nvCxnSpPr>
        <p:spPr bwMode="auto">
          <a:xfrm>
            <a:off x="7620000" y="2438400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708025" y="5554663"/>
            <a:ext cx="348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6400800" y="1905000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FF3300"/>
                </a:solidFill>
                <a:latin typeface="Arial" charset="0"/>
              </a:rPr>
              <a:t>S</a:t>
            </a:r>
            <a:r>
              <a:rPr lang="en-US" altLang="en-US" sz="1800">
                <a:solidFill>
                  <a:srgbClr val="FF3300"/>
                </a:solidFill>
                <a:latin typeface="Times New Roman" pitchFamily="18" charset="0"/>
              </a:rPr>
              <a:t>                </a:t>
            </a:r>
            <a:r>
              <a:rPr lang="en-US" altLang="en-US" sz="1800">
                <a:solidFill>
                  <a:srgbClr val="FF3300"/>
                </a:solidFill>
                <a:latin typeface="Arial" charset="0"/>
              </a:rPr>
              <a:t>S</a:t>
            </a:r>
          </a:p>
        </p:txBody>
      </p:sp>
      <p:grpSp>
        <p:nvGrpSpPr>
          <p:cNvPr id="29718" name="Group 22"/>
          <p:cNvGrpSpPr>
            <a:grpSpLocks/>
          </p:cNvGrpSpPr>
          <p:nvPr/>
        </p:nvGrpSpPr>
        <p:grpSpPr bwMode="auto">
          <a:xfrm>
            <a:off x="3276600" y="4419600"/>
            <a:ext cx="2895600" cy="1524000"/>
            <a:chOff x="2304" y="2880"/>
            <a:chExt cx="1824" cy="960"/>
          </a:xfrm>
        </p:grpSpPr>
        <p:sp>
          <p:nvSpPr>
            <p:cNvPr id="29724" name="Line 23"/>
            <p:cNvSpPr>
              <a:spLocks noChangeShapeType="1"/>
            </p:cNvSpPr>
            <p:nvPr/>
          </p:nvSpPr>
          <p:spPr bwMode="auto">
            <a:xfrm>
              <a:off x="2304" y="3264"/>
              <a:ext cx="1632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9725" name="Text Box 24"/>
            <p:cNvSpPr txBox="1">
              <a:spLocks noChangeArrowheads="1"/>
            </p:cNvSpPr>
            <p:nvPr/>
          </p:nvSpPr>
          <p:spPr bwMode="auto">
            <a:xfrm>
              <a:off x="3600" y="2880"/>
              <a:ext cx="3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  <a:latin typeface="Arial" charset="0"/>
                </a:rPr>
                <a:t>S,</a:t>
              </a:r>
              <a:r>
                <a:rPr lang="en-US" altLang="en-US" b="1">
                  <a:solidFill>
                    <a:srgbClr val="FF0000"/>
                  </a:solidFill>
                  <a:latin typeface="Arial" charset="0"/>
                </a:rPr>
                <a:t>f</a:t>
              </a:r>
            </a:p>
          </p:txBody>
        </p:sp>
        <p:sp>
          <p:nvSpPr>
            <p:cNvPr id="29726" name="Oval 25"/>
            <p:cNvSpPr>
              <a:spLocks noChangeArrowheads="1"/>
            </p:cNvSpPr>
            <p:nvPr/>
          </p:nvSpPr>
          <p:spPr bwMode="auto">
            <a:xfrm>
              <a:off x="3936" y="3168"/>
              <a:ext cx="192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cxnSp>
          <p:nvCxnSpPr>
            <p:cNvPr id="29727" name="AutoShape 26"/>
            <p:cNvCxnSpPr>
              <a:cxnSpLocks noChangeShapeType="1"/>
            </p:cNvCxnSpPr>
            <p:nvPr/>
          </p:nvCxnSpPr>
          <p:spPr bwMode="auto">
            <a:xfrm rot="5400000" flipV="1">
              <a:off x="3948" y="3252"/>
              <a:ext cx="171" cy="3"/>
            </a:xfrm>
            <a:prstGeom prst="curvedConnector5">
              <a:avLst>
                <a:gd name="adj1" fmla="val -73528"/>
                <a:gd name="adj2" fmla="val 32800000"/>
                <a:gd name="adj3" fmla="val 173528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728" name="Text Box 27"/>
            <p:cNvSpPr txBox="1">
              <a:spLocks noChangeArrowheads="1"/>
            </p:cNvSpPr>
            <p:nvPr/>
          </p:nvSpPr>
          <p:spPr bwMode="auto">
            <a:xfrm>
              <a:off x="2688" y="3552"/>
              <a:ext cx="1120" cy="28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prstClr val="black"/>
                  </a:solidFill>
                  <a:latin typeface="Arial" charset="0"/>
                </a:rPr>
                <a:t>“lasso path”</a:t>
              </a:r>
            </a:p>
          </p:txBody>
        </p:sp>
      </p:grpSp>
      <p:grpSp>
        <p:nvGrpSpPr>
          <p:cNvPr id="29719" name="Group 28"/>
          <p:cNvGrpSpPr>
            <a:grpSpLocks/>
          </p:cNvGrpSpPr>
          <p:nvPr/>
        </p:nvGrpSpPr>
        <p:grpSpPr bwMode="auto">
          <a:xfrm>
            <a:off x="6553200" y="3124200"/>
            <a:ext cx="990600" cy="596900"/>
            <a:chOff x="3936" y="2352"/>
            <a:chExt cx="624" cy="376"/>
          </a:xfrm>
        </p:grpSpPr>
        <p:sp>
          <p:nvSpPr>
            <p:cNvPr id="29721" name="Text Box 29"/>
            <p:cNvSpPr txBox="1">
              <a:spLocks noChangeArrowheads="1"/>
            </p:cNvSpPr>
            <p:nvPr/>
          </p:nvSpPr>
          <p:spPr bwMode="auto">
            <a:xfrm>
              <a:off x="3936" y="2478"/>
              <a:ext cx="6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solidFill>
                    <a:prstClr val="black"/>
                  </a:solidFill>
                  <a:latin typeface="Arial" charset="0"/>
                </a:rPr>
                <a:t>accept</a:t>
              </a:r>
            </a:p>
          </p:txBody>
        </p:sp>
        <p:sp>
          <p:nvSpPr>
            <p:cNvPr id="29722" name="Line 30"/>
            <p:cNvSpPr>
              <a:spLocks noChangeShapeType="1"/>
            </p:cNvSpPr>
            <p:nvPr/>
          </p:nvSpPr>
          <p:spPr bwMode="auto">
            <a:xfrm>
              <a:off x="3936" y="235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29723" name="Line 31"/>
            <p:cNvSpPr>
              <a:spLocks noChangeShapeType="1"/>
            </p:cNvSpPr>
            <p:nvPr/>
          </p:nvSpPr>
          <p:spPr bwMode="auto">
            <a:xfrm flipH="1">
              <a:off x="4272" y="2352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29720" name="Text Box 32"/>
          <p:cNvSpPr txBox="1">
            <a:spLocks noChangeArrowheads="1"/>
          </p:cNvSpPr>
          <p:nvPr/>
        </p:nvSpPr>
        <p:spPr bwMode="auto">
          <a:xfrm>
            <a:off x="746125" y="1373188"/>
            <a:ext cx="5467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prstClr val="black"/>
                </a:solidFill>
              </a:rPr>
              <a:t>Non-deterministic </a:t>
            </a:r>
            <a:r>
              <a:rPr lang="en-US" altLang="en-US" sz="2800">
                <a:solidFill>
                  <a:srgbClr val="FF0000"/>
                </a:solidFill>
              </a:rPr>
              <a:t>PSPACE</a:t>
            </a:r>
            <a:r>
              <a:rPr lang="en-US" altLang="en-US" sz="2800">
                <a:solidFill>
                  <a:prstClr val="black"/>
                </a:solidFill>
              </a:rPr>
              <a:t> algorithm</a:t>
            </a:r>
          </a:p>
        </p:txBody>
      </p:sp>
    </p:spTree>
    <p:extLst>
      <p:ext uri="{BB962C8B-B14F-4D97-AF65-F5344CB8AC3E}">
        <p14:creationId xmlns:p14="http://schemas.microsoft.com/office/powerpoint/2010/main" val="1207471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Challenge: artifacts are not finite-state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pPr>
              <a:buFont typeface="Arial" charset="0"/>
              <a:buNone/>
            </a:pPr>
            <a:r>
              <a:rPr lang="en-US" altLang="en-US" smtClean="0"/>
              <a:t>            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990600" y="2057400"/>
            <a:ext cx="7339013" cy="57943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infinite data domain </a:t>
            </a:r>
            <a:r>
              <a:rPr lang="en-US" altLang="en-US" sz="3200">
                <a:solidFill>
                  <a:srgbClr val="FF0000"/>
                </a:solidFill>
                <a:sym typeface="Wingdings" pitchFamily="2" charset="2"/>
              </a:rPr>
              <a:t>  infinite state space</a:t>
            </a:r>
            <a:endParaRPr lang="en-US" altLang="en-US" sz="3200">
              <a:solidFill>
                <a:prstClr val="black"/>
              </a:solidFill>
            </a:endParaRPr>
          </a:p>
        </p:txBody>
      </p:sp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1066800" y="3714750"/>
            <a:ext cx="55991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prstClr val="black"/>
                </a:solidFill>
              </a:rPr>
              <a:t>Goal: reduce back to finite state!</a:t>
            </a:r>
          </a:p>
        </p:txBody>
      </p:sp>
    </p:spTree>
    <p:extLst>
      <p:ext uri="{BB962C8B-B14F-4D97-AF65-F5344CB8AC3E}">
        <p14:creationId xmlns:p14="http://schemas.microsoft.com/office/powerpoint/2010/main" val="1194006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6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body" idx="1"/>
          </p:nvPr>
        </p:nvSpPr>
        <p:spPr>
          <a:xfrm>
            <a:off x="539750" y="1752600"/>
            <a:ext cx="898525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Search for counterexample run satisfying   </a:t>
            </a:r>
            <a:r>
              <a:rPr lang="en-US" altLang="zh-CN" sz="2400" dirty="0" smtClean="0">
                <a:solidFill>
                  <a:srgbClr val="FF0000"/>
                </a:solidFill>
                <a:sym typeface="Symbol" pitchFamily="18" charset="2"/>
              </a:rPr>
              <a:t> </a:t>
            </a:r>
            <a:r>
              <a:rPr lang="en-US" altLang="en-US" sz="2400" b="1" dirty="0" smtClean="0">
                <a:solidFill>
                  <a:srgbClr val="FF0000"/>
                </a:solidFill>
                <a:latin typeface="Tahoma" pitchFamily="34" charset="0"/>
                <a:sym typeface="Symbol" pitchFamily="18" charset="2"/>
              </a:rPr>
              <a:t>  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2400" dirty="0" smtClean="0">
                <a:solidFill>
                  <a:srgbClr val="FF0000"/>
                </a:solidFill>
                <a:sym typeface="Symbol" pitchFamily="18" charset="2"/>
              </a:rPr>
              <a:t>                                 </a:t>
            </a:r>
            <a:r>
              <a:rPr lang="en-US" altLang="zh-CN" sz="2400" dirty="0" smtClean="0">
                <a:solidFill>
                  <a:srgbClr val="003399"/>
                </a:solidFill>
                <a:sym typeface="Symbol" pitchFamily="18" charset="2"/>
              </a:rPr>
              <a:t> </a:t>
            </a:r>
            <a:r>
              <a:rPr lang="en-US" altLang="en-US" sz="2400" b="1" dirty="0" smtClean="0">
                <a:solidFill>
                  <a:srgbClr val="003399"/>
                </a:solidFill>
                <a:latin typeface="Tahoma" pitchFamily="34" charset="0"/>
                <a:sym typeface="Symbol" pitchFamily="18" charset="2"/>
              </a:rPr>
              <a:t> =  </a:t>
            </a:r>
            <a:r>
              <a:rPr lang="en-US" altLang="en-US" sz="2800" b="1" dirty="0">
                <a:solidFill>
                  <a:schemeClr val="tx2"/>
                </a:solidFill>
                <a:sym typeface="Symbol" pitchFamily="18" charset="2"/>
              </a:rPr>
              <a:t> </a:t>
            </a:r>
            <a:r>
              <a:rPr lang="en-US" altLang="en-US" sz="2400" dirty="0" smtClean="0">
                <a:solidFill>
                  <a:srgbClr val="003399"/>
                </a:solidFill>
                <a:latin typeface="Tahoma" pitchFamily="34" charset="0"/>
                <a:sym typeface="Symbol" pitchFamily="18" charset="2"/>
              </a:rPr>
              <a:t>X</a:t>
            </a:r>
            <a:r>
              <a:rPr lang="en-US" altLang="en-US" sz="2400" b="1" dirty="0" smtClean="0">
                <a:solidFill>
                  <a:srgbClr val="003399"/>
                </a:solidFill>
                <a:latin typeface="Tahoma" pitchFamily="34" charset="0"/>
                <a:sym typeface="Symbol" pitchFamily="18" charset="2"/>
              </a:rPr>
              <a:t> </a:t>
            </a:r>
            <a:r>
              <a:rPr lang="en-US" altLang="zh-CN" sz="2400" dirty="0" smtClean="0">
                <a:solidFill>
                  <a:srgbClr val="003399"/>
                </a:solidFill>
                <a:sym typeface="Symbol" pitchFamily="18" charset="2"/>
              </a:rPr>
              <a:t> </a:t>
            </a:r>
            <a:r>
              <a:rPr lang="el-GR" altLang="zh-CN" sz="2400" dirty="0" smtClean="0">
                <a:solidFill>
                  <a:srgbClr val="003399"/>
                </a:solidFill>
                <a:latin typeface="Calibri"/>
                <a:sym typeface="Symbol" pitchFamily="18" charset="2"/>
              </a:rPr>
              <a:t>ψ</a:t>
            </a:r>
            <a:endParaRPr lang="en-US" altLang="en-US" sz="2400" b="1" dirty="0" smtClean="0">
              <a:solidFill>
                <a:srgbClr val="003399"/>
              </a:solidFill>
              <a:latin typeface="cmmi10" pitchFamily="34" charset="0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400" dirty="0" smtClean="0"/>
              <a:t>                </a:t>
            </a:r>
            <a:r>
              <a:rPr lang="en-US" altLang="en-US" sz="2400" dirty="0" smtClean="0">
                <a:solidFill>
                  <a:schemeClr val="hlink"/>
                </a:solidFill>
              </a:rPr>
              <a:t>global variables are </a:t>
            </a:r>
            <a:r>
              <a:rPr lang="en-US" altLang="en-US" sz="2400" dirty="0" err="1" smtClean="0">
                <a:solidFill>
                  <a:schemeClr val="hlink"/>
                </a:solidFill>
              </a:rPr>
              <a:t>skolemized</a:t>
            </a:r>
            <a:r>
              <a:rPr lang="en-US" altLang="en-US" sz="2400" dirty="0" smtClean="0">
                <a:solidFill>
                  <a:schemeClr val="hlink"/>
                </a:solidFill>
              </a:rPr>
              <a:t> away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2400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Symbolic run:  isomorphism type of consecutive configurations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400" dirty="0" smtClean="0"/>
              <a:t>             DB|(consecutive artifact values + constants)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prstClr val="black"/>
                </a:solidFill>
              </a:rPr>
              <a:t> </a:t>
            </a:r>
            <a:r>
              <a:rPr lang="en-US" altLang="en-US" sz="3600" dirty="0">
                <a:solidFill>
                  <a:prstClr val="black"/>
                </a:solidFill>
              </a:rPr>
              <a:t>Main </a:t>
            </a:r>
            <a:r>
              <a:rPr lang="en-US" altLang="en-US" sz="3600" dirty="0" smtClean="0">
                <a:solidFill>
                  <a:prstClr val="black"/>
                </a:solidFill>
              </a:rPr>
              <a:t>idea: symbolic approach</a:t>
            </a:r>
            <a:endParaRPr lang="en-US" altLang="en-US" sz="3600" dirty="0">
              <a:solidFill>
                <a:prstClr val="black"/>
              </a:solidFill>
            </a:endParaRPr>
          </a:p>
        </p:txBody>
      </p:sp>
      <p:grpSp>
        <p:nvGrpSpPr>
          <p:cNvPr id="31748" name="Group 13"/>
          <p:cNvGrpSpPr>
            <a:grpSpLocks/>
          </p:cNvGrpSpPr>
          <p:nvPr/>
        </p:nvGrpSpPr>
        <p:grpSpPr bwMode="auto">
          <a:xfrm>
            <a:off x="2819400" y="4724400"/>
            <a:ext cx="3124200" cy="1676400"/>
            <a:chOff x="1776" y="2976"/>
            <a:chExt cx="1968" cy="1056"/>
          </a:xfrm>
        </p:grpSpPr>
        <p:sp>
          <p:nvSpPr>
            <p:cNvPr id="31751" name="Rectangle 6"/>
            <p:cNvSpPr>
              <a:spLocks noChangeArrowheads="1"/>
            </p:cNvSpPr>
            <p:nvPr/>
          </p:nvSpPr>
          <p:spPr bwMode="auto">
            <a:xfrm>
              <a:off x="2352" y="3264"/>
              <a:ext cx="816" cy="76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1776" y="2976"/>
              <a:ext cx="816" cy="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2928" y="2976"/>
              <a:ext cx="816" cy="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  <p:sp>
        <p:nvSpPr>
          <p:cNvPr id="31749" name="Line 14"/>
          <p:cNvSpPr>
            <a:spLocks noChangeShapeType="1"/>
          </p:cNvSpPr>
          <p:nvPr/>
        </p:nvSpPr>
        <p:spPr bwMode="auto">
          <a:xfrm flipH="1" flipV="1">
            <a:off x="3429000" y="47244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1750" name="Line 15"/>
          <p:cNvSpPr>
            <a:spLocks noChangeShapeType="1"/>
          </p:cNvSpPr>
          <p:nvPr/>
        </p:nvSpPr>
        <p:spPr bwMode="auto">
          <a:xfrm flipV="1">
            <a:off x="4343400" y="47244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z="240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72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88963" y="0"/>
            <a:ext cx="7793037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/>
          <a:p>
            <a:pPr eaLnBrk="1" hangingPunct="1"/>
            <a:r>
              <a:rPr lang="en-US" altLang="en-US" sz="3600" smtClean="0"/>
              <a:t>PSPACE algorithm</a:t>
            </a:r>
            <a:endParaRPr lang="fr-FR" altLang="en-US" sz="3600" smtClean="0"/>
          </a:p>
        </p:txBody>
      </p:sp>
      <p:sp>
        <p:nvSpPr>
          <p:cNvPr id="32771" name="Text Box 27"/>
          <p:cNvSpPr txBox="1">
            <a:spLocks noChangeArrowheads="1"/>
          </p:cNvSpPr>
          <p:nvPr/>
        </p:nvSpPr>
        <p:spPr bwMode="auto">
          <a:xfrm>
            <a:off x="174625" y="5630863"/>
            <a:ext cx="3482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>
              <a:solidFill>
                <a:prstClr val="black"/>
              </a:solidFill>
              <a:latin typeface="Times New Roman" pitchFamily="18" charset="0"/>
            </a:endParaRPr>
          </a:p>
        </p:txBody>
      </p:sp>
      <p:grpSp>
        <p:nvGrpSpPr>
          <p:cNvPr id="190492" name="Group 28"/>
          <p:cNvGrpSpPr>
            <a:grpSpLocks/>
          </p:cNvGrpSpPr>
          <p:nvPr/>
        </p:nvGrpSpPr>
        <p:grpSpPr bwMode="auto">
          <a:xfrm>
            <a:off x="2743200" y="4800600"/>
            <a:ext cx="2895600" cy="1524000"/>
            <a:chOff x="2304" y="2880"/>
            <a:chExt cx="1824" cy="960"/>
          </a:xfrm>
        </p:grpSpPr>
        <p:sp>
          <p:nvSpPr>
            <p:cNvPr id="32808" name="Line 29"/>
            <p:cNvSpPr>
              <a:spLocks noChangeShapeType="1"/>
            </p:cNvSpPr>
            <p:nvPr/>
          </p:nvSpPr>
          <p:spPr bwMode="auto">
            <a:xfrm>
              <a:off x="2304" y="3264"/>
              <a:ext cx="1632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9" name="Text Box 30"/>
            <p:cNvSpPr txBox="1">
              <a:spLocks noChangeArrowheads="1"/>
            </p:cNvSpPr>
            <p:nvPr/>
          </p:nvSpPr>
          <p:spPr bwMode="auto">
            <a:xfrm>
              <a:off x="3600" y="2880"/>
              <a:ext cx="3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  <a:latin typeface="Arial" charset="0"/>
                </a:rPr>
                <a:t>S,</a:t>
              </a:r>
              <a:r>
                <a:rPr lang="en-US" altLang="en-US" sz="2400" b="1">
                  <a:solidFill>
                    <a:srgbClr val="FF0000"/>
                  </a:solidFill>
                  <a:latin typeface="Arial" charset="0"/>
                </a:rPr>
                <a:t>f</a:t>
              </a:r>
            </a:p>
          </p:txBody>
        </p:sp>
        <p:sp>
          <p:nvSpPr>
            <p:cNvPr id="32810" name="Oval 31"/>
            <p:cNvSpPr>
              <a:spLocks noChangeArrowheads="1"/>
            </p:cNvSpPr>
            <p:nvPr/>
          </p:nvSpPr>
          <p:spPr bwMode="auto">
            <a:xfrm>
              <a:off x="3936" y="3168"/>
              <a:ext cx="192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rgbClr val="FF3300"/>
                </a:solidFill>
                <a:latin typeface="Times New Roman" pitchFamily="18" charset="0"/>
              </a:endParaRPr>
            </a:p>
          </p:txBody>
        </p:sp>
        <p:cxnSp>
          <p:nvCxnSpPr>
            <p:cNvPr id="32811" name="AutoShape 32"/>
            <p:cNvCxnSpPr>
              <a:cxnSpLocks noChangeShapeType="1"/>
            </p:cNvCxnSpPr>
            <p:nvPr/>
          </p:nvCxnSpPr>
          <p:spPr bwMode="auto">
            <a:xfrm rot="5400000" flipV="1">
              <a:off x="3948" y="3252"/>
              <a:ext cx="171" cy="3"/>
            </a:xfrm>
            <a:prstGeom prst="curvedConnector5">
              <a:avLst>
                <a:gd name="adj1" fmla="val -73528"/>
                <a:gd name="adj2" fmla="val 32800000"/>
                <a:gd name="adj3" fmla="val 173528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812" name="Text Box 33"/>
            <p:cNvSpPr txBox="1">
              <a:spLocks noChangeArrowheads="1"/>
            </p:cNvSpPr>
            <p:nvPr/>
          </p:nvSpPr>
          <p:spPr bwMode="auto">
            <a:xfrm>
              <a:off x="2688" y="3552"/>
              <a:ext cx="1120" cy="28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black"/>
                  </a:solidFill>
                  <a:latin typeface="Arial" charset="0"/>
                </a:rPr>
                <a:t>“lasso path”</a:t>
              </a:r>
            </a:p>
          </p:txBody>
        </p:sp>
      </p:grpSp>
      <p:sp>
        <p:nvSpPr>
          <p:cNvPr id="32773" name="Text Box 43"/>
          <p:cNvSpPr txBox="1">
            <a:spLocks noChangeArrowheads="1"/>
          </p:cNvSpPr>
          <p:nvPr/>
        </p:nvSpPr>
        <p:spPr bwMode="auto">
          <a:xfrm>
            <a:off x="609600" y="1295400"/>
            <a:ext cx="8077200" cy="42068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prstClr val="black"/>
              </a:buClr>
              <a:buSzPct val="75000"/>
              <a:buFont typeface="Wingdings" pitchFamily="2" charset="2"/>
              <a:buNone/>
            </a:pPr>
            <a:r>
              <a:rPr lang="en-US" altLang="en-US" sz="2400">
                <a:solidFill>
                  <a:prstClr val="black"/>
                </a:solidFill>
                <a:latin typeface="Arial" charset="0"/>
                <a:sym typeface="Symbol" pitchFamily="18" charset="2"/>
              </a:rPr>
              <a:t>Non-deterministic search for counterexample symbolic run</a:t>
            </a:r>
          </a:p>
        </p:txBody>
      </p:sp>
      <p:grpSp>
        <p:nvGrpSpPr>
          <p:cNvPr id="190523" name="Group 59"/>
          <p:cNvGrpSpPr>
            <a:grpSpLocks/>
          </p:cNvGrpSpPr>
          <p:nvPr/>
        </p:nvGrpSpPr>
        <p:grpSpPr bwMode="auto">
          <a:xfrm>
            <a:off x="234156" y="1993900"/>
            <a:ext cx="8015288" cy="2260600"/>
            <a:chOff x="144" y="1248"/>
            <a:chExt cx="5049" cy="1424"/>
          </a:xfrm>
        </p:grpSpPr>
        <p:sp>
          <p:nvSpPr>
            <p:cNvPr id="32776" name="Rectangle 5"/>
            <p:cNvSpPr>
              <a:spLocks noChangeArrowheads="1"/>
            </p:cNvSpPr>
            <p:nvPr/>
          </p:nvSpPr>
          <p:spPr bwMode="auto">
            <a:xfrm>
              <a:off x="1098" y="1440"/>
              <a:ext cx="275" cy="36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777" name="Rectangle 6"/>
            <p:cNvSpPr>
              <a:spLocks noChangeArrowheads="1"/>
            </p:cNvSpPr>
            <p:nvPr/>
          </p:nvSpPr>
          <p:spPr bwMode="auto">
            <a:xfrm>
              <a:off x="1653" y="1440"/>
              <a:ext cx="275" cy="36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778" name="Rectangle 7"/>
            <p:cNvSpPr>
              <a:spLocks noChangeArrowheads="1"/>
            </p:cNvSpPr>
            <p:nvPr/>
          </p:nvSpPr>
          <p:spPr bwMode="auto">
            <a:xfrm>
              <a:off x="2208" y="1440"/>
              <a:ext cx="275" cy="36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779" name="Line 8"/>
            <p:cNvSpPr>
              <a:spLocks noChangeShapeType="1"/>
            </p:cNvSpPr>
            <p:nvPr/>
          </p:nvSpPr>
          <p:spPr bwMode="auto">
            <a:xfrm>
              <a:off x="816" y="1248"/>
              <a:ext cx="275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80" name="Line 9"/>
            <p:cNvSpPr>
              <a:spLocks noChangeShapeType="1"/>
            </p:cNvSpPr>
            <p:nvPr/>
          </p:nvSpPr>
          <p:spPr bwMode="auto">
            <a:xfrm>
              <a:off x="1371" y="1248"/>
              <a:ext cx="275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81" name="Line 10"/>
            <p:cNvSpPr>
              <a:spLocks noChangeShapeType="1"/>
            </p:cNvSpPr>
            <p:nvPr/>
          </p:nvSpPr>
          <p:spPr bwMode="auto">
            <a:xfrm>
              <a:off x="1926" y="1248"/>
              <a:ext cx="275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82" name="Text Box 13"/>
            <p:cNvSpPr txBox="1">
              <a:spLocks noChangeArrowheads="1"/>
            </p:cNvSpPr>
            <p:nvPr/>
          </p:nvSpPr>
          <p:spPr bwMode="auto">
            <a:xfrm>
              <a:off x="4757" y="1395"/>
              <a:ext cx="4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prstClr val="black"/>
                  </a:solidFill>
                  <a:latin typeface="Arial" charset="0"/>
                </a:rPr>
                <a:t>....</a:t>
              </a:r>
            </a:p>
          </p:txBody>
        </p:sp>
        <p:sp>
          <p:nvSpPr>
            <p:cNvPr id="32783" name="Text Box 14"/>
            <p:cNvSpPr txBox="1">
              <a:spLocks noChangeArrowheads="1"/>
            </p:cNvSpPr>
            <p:nvPr/>
          </p:nvSpPr>
          <p:spPr bwMode="auto">
            <a:xfrm>
              <a:off x="1056" y="1920"/>
              <a:ext cx="36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prstClr val="black"/>
                  </a:solidFill>
                  <a:latin typeface="Times New Roman" pitchFamily="18" charset="0"/>
                </a:rPr>
                <a:t>s</a:t>
              </a:r>
              <a:r>
                <a:rPr lang="en-US" altLang="en-US" sz="2400" b="1" baseline="-25000">
                  <a:solidFill>
                    <a:prstClr val="black"/>
                  </a:solidFill>
                  <a:latin typeface="Times New Roman" pitchFamily="18" charset="0"/>
                </a:rPr>
                <a:t>0</a:t>
              </a:r>
              <a:r>
                <a:rPr lang="en-US" altLang="en-US" sz="2400" b="1">
                  <a:solidFill>
                    <a:prstClr val="black"/>
                  </a:solidFill>
                  <a:latin typeface="Times New Roman" pitchFamily="18" charset="0"/>
                </a:rPr>
                <a:t>         s</a:t>
              </a:r>
              <a:r>
                <a:rPr lang="en-US" altLang="en-US" sz="2400" b="1" baseline="-25000">
                  <a:solidFill>
                    <a:prstClr val="black"/>
                  </a:solidFill>
                  <a:latin typeface="Times New Roman" pitchFamily="18" charset="0"/>
                </a:rPr>
                <a:t>1</a:t>
              </a:r>
              <a:r>
                <a:rPr lang="en-US" altLang="en-US" sz="2400" b="1">
                  <a:solidFill>
                    <a:prstClr val="black"/>
                  </a:solidFill>
                  <a:latin typeface="Times New Roman" pitchFamily="18" charset="0"/>
                </a:rPr>
                <a:t>          s</a:t>
              </a:r>
              <a:r>
                <a:rPr lang="en-US" altLang="en-US" sz="2400" b="1" baseline="-25000">
                  <a:solidFill>
                    <a:prstClr val="black"/>
                  </a:solidFill>
                  <a:latin typeface="Times New Roman" pitchFamily="18" charset="0"/>
                </a:rPr>
                <a:t>2</a:t>
              </a:r>
              <a:r>
                <a:rPr lang="en-US" altLang="en-US" sz="2400" b="1">
                  <a:solidFill>
                    <a:prstClr val="black"/>
                  </a:solidFill>
                  <a:latin typeface="Times New Roman" pitchFamily="18" charset="0"/>
                </a:rPr>
                <a:t>      …             </a:t>
              </a:r>
              <a:r>
                <a:rPr lang="en-US" altLang="en-US" sz="2400" b="1">
                  <a:solidFill>
                    <a:srgbClr val="FF3300"/>
                  </a:solidFill>
                  <a:latin typeface="Times New Roman" pitchFamily="18" charset="0"/>
                </a:rPr>
                <a:t>f</a:t>
              </a:r>
              <a:r>
                <a:rPr lang="en-US" altLang="en-US" sz="2400" b="1">
                  <a:solidFill>
                    <a:prstClr val="black"/>
                  </a:solidFill>
                  <a:latin typeface="Times New Roman" pitchFamily="18" charset="0"/>
                </a:rPr>
                <a:t>       ….         </a:t>
              </a:r>
              <a:r>
                <a:rPr lang="en-US" altLang="en-US" sz="2400" b="1">
                  <a:solidFill>
                    <a:srgbClr val="FF3300"/>
                  </a:solidFill>
                  <a:latin typeface="Times New Roman" pitchFamily="18" charset="0"/>
                </a:rPr>
                <a:t>f</a:t>
              </a:r>
            </a:p>
          </p:txBody>
        </p:sp>
        <p:grpSp>
          <p:nvGrpSpPr>
            <p:cNvPr id="32784" name="Group 15"/>
            <p:cNvGrpSpPr>
              <a:grpSpLocks/>
            </p:cNvGrpSpPr>
            <p:nvPr/>
          </p:nvGrpSpPr>
          <p:grpSpPr bwMode="auto">
            <a:xfrm>
              <a:off x="3744" y="2256"/>
              <a:ext cx="768" cy="416"/>
              <a:chOff x="3936" y="2352"/>
              <a:chExt cx="624" cy="316"/>
            </a:xfrm>
          </p:grpSpPr>
          <p:sp>
            <p:nvSpPr>
              <p:cNvPr id="32805" name="Text Box 16"/>
              <p:cNvSpPr txBox="1">
                <a:spLocks noChangeArrowheads="1"/>
              </p:cNvSpPr>
              <p:nvPr/>
            </p:nvSpPr>
            <p:spPr bwMode="auto">
              <a:xfrm>
                <a:off x="3936" y="2478"/>
                <a:ext cx="506" cy="1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b="1">
                    <a:solidFill>
                      <a:prstClr val="black"/>
                    </a:solidFill>
                    <a:latin typeface="Arial" charset="0"/>
                  </a:rPr>
                  <a:t>accept</a:t>
                </a:r>
              </a:p>
            </p:txBody>
          </p:sp>
          <p:sp>
            <p:nvSpPr>
              <p:cNvPr id="32806" name="Line 17"/>
              <p:cNvSpPr>
                <a:spLocks noChangeShapeType="1"/>
              </p:cNvSpPr>
              <p:nvPr/>
            </p:nvSpPr>
            <p:spPr bwMode="auto">
              <a:xfrm>
                <a:off x="3936" y="2352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  <p:sp>
            <p:nvSpPr>
              <p:cNvPr id="32807" name="Line 18"/>
              <p:cNvSpPr>
                <a:spLocks noChangeShapeType="1"/>
              </p:cNvSpPr>
              <p:nvPr/>
            </p:nvSpPr>
            <p:spPr bwMode="auto">
              <a:xfrm flipH="1">
                <a:off x="4272" y="2352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/>
                <a:endParaRPr lang="en-US" sz="2400">
                  <a:solidFill>
                    <a:prstClr val="black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2785" name="Rectangle 19"/>
            <p:cNvSpPr>
              <a:spLocks noChangeArrowheads="1"/>
            </p:cNvSpPr>
            <p:nvPr/>
          </p:nvSpPr>
          <p:spPr bwMode="auto">
            <a:xfrm>
              <a:off x="3411" y="1440"/>
              <a:ext cx="274" cy="36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786" name="Line 20"/>
            <p:cNvSpPr>
              <a:spLocks noChangeShapeType="1"/>
            </p:cNvSpPr>
            <p:nvPr/>
          </p:nvSpPr>
          <p:spPr bwMode="auto">
            <a:xfrm>
              <a:off x="3168" y="1248"/>
              <a:ext cx="274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87" name="Rectangle 21"/>
            <p:cNvSpPr>
              <a:spLocks noChangeArrowheads="1"/>
            </p:cNvSpPr>
            <p:nvPr/>
          </p:nvSpPr>
          <p:spPr bwMode="auto">
            <a:xfrm>
              <a:off x="4512" y="1440"/>
              <a:ext cx="275" cy="36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788" name="Line 22"/>
            <p:cNvSpPr>
              <a:spLocks noChangeShapeType="1"/>
            </p:cNvSpPr>
            <p:nvPr/>
          </p:nvSpPr>
          <p:spPr bwMode="auto">
            <a:xfrm>
              <a:off x="3600" y="1248"/>
              <a:ext cx="275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89" name="Text Box 24"/>
            <p:cNvSpPr txBox="1">
              <a:spLocks noChangeArrowheads="1"/>
            </p:cNvSpPr>
            <p:nvPr/>
          </p:nvSpPr>
          <p:spPr bwMode="auto">
            <a:xfrm>
              <a:off x="2763" y="1395"/>
              <a:ext cx="4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prstClr val="black"/>
                  </a:solidFill>
                  <a:latin typeface="Arial" charset="0"/>
                </a:rPr>
                <a:t>....</a:t>
              </a:r>
            </a:p>
          </p:txBody>
        </p:sp>
        <p:sp>
          <p:nvSpPr>
            <p:cNvPr id="32790" name="Text Box 25"/>
            <p:cNvSpPr txBox="1">
              <a:spLocks noChangeArrowheads="1"/>
            </p:cNvSpPr>
            <p:nvPr/>
          </p:nvSpPr>
          <p:spPr bwMode="auto">
            <a:xfrm>
              <a:off x="3735" y="1395"/>
              <a:ext cx="6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>
                  <a:solidFill>
                    <a:prstClr val="black"/>
                  </a:solidFill>
                  <a:latin typeface="Arial" charset="0"/>
                </a:rPr>
                <a:t>....   </a:t>
              </a:r>
            </a:p>
          </p:txBody>
        </p:sp>
        <p:sp>
          <p:nvSpPr>
            <p:cNvPr id="32791" name="Text Box 34"/>
            <p:cNvSpPr txBox="1">
              <a:spLocks noChangeArrowheads="1"/>
            </p:cNvSpPr>
            <p:nvPr/>
          </p:nvSpPr>
          <p:spPr bwMode="auto">
            <a:xfrm>
              <a:off x="3450" y="1508"/>
              <a:ext cx="2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</a:rPr>
                <a:t>S</a:t>
              </a:r>
            </a:p>
          </p:txBody>
        </p:sp>
        <p:sp>
          <p:nvSpPr>
            <p:cNvPr id="32792" name="Text Box 42"/>
            <p:cNvSpPr txBox="1">
              <a:spLocks noChangeArrowheads="1"/>
            </p:cNvSpPr>
            <p:nvPr/>
          </p:nvSpPr>
          <p:spPr bwMode="auto">
            <a:xfrm>
              <a:off x="4512" y="1488"/>
              <a:ext cx="2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prstClr val="white"/>
                  </a:solidFill>
                </a:rPr>
                <a:t>S</a:t>
              </a:r>
            </a:p>
          </p:txBody>
        </p:sp>
        <p:sp>
          <p:nvSpPr>
            <p:cNvPr id="32793" name="Rectangle 44"/>
            <p:cNvSpPr>
              <a:spLocks noChangeArrowheads="1"/>
            </p:cNvSpPr>
            <p:nvPr/>
          </p:nvSpPr>
          <p:spPr bwMode="auto">
            <a:xfrm>
              <a:off x="144" y="1968"/>
              <a:ext cx="6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FF3300"/>
                  </a:solidFill>
                </a:rPr>
                <a:t>B</a:t>
              </a:r>
              <a:r>
                <a:rPr lang="en-US" altLang="en-US" sz="2400" b="1">
                  <a:solidFill>
                    <a:srgbClr val="FF3300"/>
                  </a:solidFill>
                  <a:sym typeface="Symbol" pitchFamily="18" charset="2"/>
                </a:rPr>
                <a:t>(</a:t>
              </a:r>
              <a:r>
                <a:rPr lang="en-US" altLang="en-US" sz="2400" b="1">
                  <a:solidFill>
                    <a:srgbClr val="FF3300"/>
                  </a:solidFill>
                </a:rPr>
                <a:t>φ)</a:t>
              </a:r>
            </a:p>
          </p:txBody>
        </p:sp>
        <p:sp>
          <p:nvSpPr>
            <p:cNvPr id="32794" name="Line 47"/>
            <p:cNvSpPr>
              <a:spLocks noChangeShapeType="1"/>
            </p:cNvSpPr>
            <p:nvPr/>
          </p:nvSpPr>
          <p:spPr bwMode="auto">
            <a:xfrm>
              <a:off x="4320" y="1248"/>
              <a:ext cx="274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95" name="Line 48"/>
            <p:cNvSpPr>
              <a:spLocks noChangeShapeType="1"/>
            </p:cNvSpPr>
            <p:nvPr/>
          </p:nvSpPr>
          <p:spPr bwMode="auto">
            <a:xfrm>
              <a:off x="4752" y="1248"/>
              <a:ext cx="275" cy="1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96" name="Line 49"/>
            <p:cNvSpPr>
              <a:spLocks noChangeShapeType="1"/>
            </p:cNvSpPr>
            <p:nvPr/>
          </p:nvSpPr>
          <p:spPr bwMode="auto">
            <a:xfrm flipH="1" flipV="1">
              <a:off x="912" y="1248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97" name="Line 50"/>
            <p:cNvSpPr>
              <a:spLocks noChangeShapeType="1"/>
            </p:cNvSpPr>
            <p:nvPr/>
          </p:nvSpPr>
          <p:spPr bwMode="auto">
            <a:xfrm flipV="1">
              <a:off x="1248" y="124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98" name="Line 51"/>
            <p:cNvSpPr>
              <a:spLocks noChangeShapeType="1"/>
            </p:cNvSpPr>
            <p:nvPr/>
          </p:nvSpPr>
          <p:spPr bwMode="auto">
            <a:xfrm flipH="1" flipV="1">
              <a:off x="1536" y="124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799" name="Line 52"/>
            <p:cNvSpPr>
              <a:spLocks noChangeShapeType="1"/>
            </p:cNvSpPr>
            <p:nvPr/>
          </p:nvSpPr>
          <p:spPr bwMode="auto">
            <a:xfrm flipV="1">
              <a:off x="1776" y="1248"/>
              <a:ext cx="28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0" name="Line 53"/>
            <p:cNvSpPr>
              <a:spLocks noChangeShapeType="1"/>
            </p:cNvSpPr>
            <p:nvPr/>
          </p:nvSpPr>
          <p:spPr bwMode="auto">
            <a:xfrm flipH="1" flipV="1">
              <a:off x="3312" y="124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1" name="Line 54"/>
            <p:cNvSpPr>
              <a:spLocks noChangeShapeType="1"/>
            </p:cNvSpPr>
            <p:nvPr/>
          </p:nvSpPr>
          <p:spPr bwMode="auto">
            <a:xfrm flipV="1">
              <a:off x="3552" y="124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2" name="Line 56"/>
            <p:cNvSpPr>
              <a:spLocks noChangeShapeType="1"/>
            </p:cNvSpPr>
            <p:nvPr/>
          </p:nvSpPr>
          <p:spPr bwMode="auto">
            <a:xfrm flipH="1" flipV="1">
              <a:off x="4464" y="1248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3" name="Line 57"/>
            <p:cNvSpPr>
              <a:spLocks noChangeShapeType="1"/>
            </p:cNvSpPr>
            <p:nvPr/>
          </p:nvSpPr>
          <p:spPr bwMode="auto">
            <a:xfrm flipV="1">
              <a:off x="4656" y="124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  <p:sp>
          <p:nvSpPr>
            <p:cNvPr id="32804" name="Line 58"/>
            <p:cNvSpPr>
              <a:spLocks noChangeShapeType="1"/>
            </p:cNvSpPr>
            <p:nvPr/>
          </p:nvSpPr>
          <p:spPr bwMode="auto">
            <a:xfrm flipH="1" flipV="1">
              <a:off x="2112" y="124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/>
              <a:endParaRPr lang="en-US" sz="2400">
                <a:solidFill>
                  <a:prstClr val="black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029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Implementation: WAVE prototype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Everything from scratch  </a:t>
            </a:r>
            <a:r>
              <a:rPr lang="en-US" sz="2800" dirty="0" smtClean="0">
                <a:solidFill>
                  <a:srgbClr val="0066CC"/>
                </a:solidFill>
              </a:rPr>
              <a:t>except LTL </a:t>
            </a:r>
            <a:r>
              <a:rPr lang="en-US" sz="2800" dirty="0" smtClean="0">
                <a:solidFill>
                  <a:srgbClr val="0066CC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err="1" smtClean="0">
                <a:solidFill>
                  <a:srgbClr val="0066CC"/>
                </a:solidFill>
                <a:sym typeface="Wingdings" panose="05000000000000000000" pitchFamily="2" charset="2"/>
              </a:rPr>
              <a:t>Büchi</a:t>
            </a:r>
            <a:endParaRPr lang="en-US" sz="2800" dirty="0" smtClean="0">
              <a:solidFill>
                <a:srgbClr val="0066CC"/>
              </a:solidFill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Extremely good performance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Key: optimization heuristics</a:t>
            </a:r>
          </a:p>
          <a:p>
            <a:pPr marL="0" indent="0">
              <a:buNone/>
            </a:pPr>
            <a:r>
              <a:rPr lang="en-US" sz="2800" dirty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  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[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SIGMOD 2005, 2006]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41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Limitations:</a:t>
            </a:r>
            <a:endParaRPr lang="en-US" alt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altLang="en-US" sz="2400" dirty="0" smtClean="0"/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/>
              <a:t>Verification becomes undecidable even with: </a:t>
            </a:r>
          </a:p>
          <a:p>
            <a:pPr eaLnBrk="1" hangingPunct="1"/>
            <a:r>
              <a:rPr lang="en-US" altLang="en-US" sz="2400" dirty="0" smtClean="0"/>
              <a:t>A single key dependency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/>
              <a:t>     </a:t>
            </a:r>
            <a:r>
              <a:rPr lang="en-US" altLang="en-US" sz="2400" dirty="0" smtClean="0">
                <a:solidFill>
                  <a:srgbClr val="0066CC"/>
                </a:solidFill>
              </a:rPr>
              <a:t>Post Correspondence Problem</a:t>
            </a:r>
          </a:p>
          <a:p>
            <a:pPr eaLnBrk="1" hangingPunct="1"/>
            <a:r>
              <a:rPr lang="en-US" altLang="en-US" sz="2400" dirty="0" smtClean="0"/>
              <a:t>Very simple arithmetic (increment/decrement)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/>
              <a:t>     </a:t>
            </a:r>
            <a:r>
              <a:rPr lang="en-US" altLang="en-US" sz="2400" dirty="0" smtClean="0">
                <a:solidFill>
                  <a:srgbClr val="0066CC"/>
                </a:solidFill>
              </a:rPr>
              <a:t>State reachability for counter machines</a:t>
            </a:r>
          </a:p>
          <a:p>
            <a:pPr eaLnBrk="1" hangingPunct="1"/>
            <a:r>
              <a:rPr lang="en-US" altLang="en-US" sz="2400" dirty="0" smtClean="0"/>
              <a:t>Extending artifact tuple with a single unary set</a:t>
            </a:r>
            <a:endParaRPr lang="en-US" altLang="en-US" sz="2400" dirty="0"/>
          </a:p>
          <a:p>
            <a:pPr eaLnBrk="1" hangingPunct="1"/>
            <a:endParaRPr lang="en-US" altLang="en-US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altLang="en-US" sz="2400" dirty="0" smtClean="0"/>
              <a:t>     </a:t>
            </a:r>
            <a:r>
              <a:rPr lang="en-US" altLang="en-US" sz="2400" dirty="0" smtClean="0">
                <a:solidFill>
                  <a:srgbClr val="FF0000"/>
                </a:solidFill>
              </a:rPr>
              <a:t>All are useful  in artifact specifications ….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09800" y="1226403"/>
            <a:ext cx="463620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no dependencies, no </a:t>
            </a:r>
            <a:r>
              <a:rPr lang="en-US" altLang="en-US" sz="2400" dirty="0" smtClean="0">
                <a:solidFill>
                  <a:srgbClr val="FF0000"/>
                </a:solidFill>
              </a:rPr>
              <a:t>arithmetic </a:t>
            </a:r>
            <a:r>
              <a:rPr lang="en-US" altLang="en-US" sz="2400" dirty="0">
                <a:solidFill>
                  <a:srgbClr val="FF0000"/>
                </a:solidFill>
              </a:rPr>
              <a:t/>
            </a:r>
            <a:br>
              <a:rPr lang="en-US" altLang="en-US" sz="2400" dirty="0">
                <a:solidFill>
                  <a:srgbClr val="FF0000"/>
                </a:solidFill>
              </a:rPr>
            </a:br>
            <a:r>
              <a:rPr lang="en-US" altLang="en-US" sz="2400" dirty="0" smtClean="0">
                <a:solidFill>
                  <a:srgbClr val="FF0000"/>
                </a:solidFill>
              </a:rPr>
              <a:t>  flat </a:t>
            </a:r>
            <a:r>
              <a:rPr lang="en-US" altLang="en-US" sz="2400" dirty="0">
                <a:solidFill>
                  <a:srgbClr val="FF0000"/>
                </a:solidFill>
              </a:rPr>
              <a:t>structure, no concurrency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062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How to allow practical uses of dependencies,</a:t>
            </a:r>
            <a:br>
              <a:rPr lang="en-US" altLang="en-US" sz="2800" dirty="0"/>
            </a:br>
            <a:r>
              <a:rPr lang="en-US" altLang="en-US" sz="2800" dirty="0"/>
              <a:t>arithmetic and sets </a:t>
            </a:r>
            <a:r>
              <a:rPr lang="en-US" altLang="en-US" sz="2800" dirty="0" smtClean="0"/>
              <a:t>while </a:t>
            </a:r>
            <a:r>
              <a:rPr lang="en-US" altLang="en-US" sz="2800" dirty="0"/>
              <a:t>avoiding </a:t>
            </a:r>
            <a:r>
              <a:rPr lang="en-US" altLang="en-US" sz="2800" dirty="0" err="1"/>
              <a:t>undecidability</a:t>
            </a:r>
            <a:r>
              <a:rPr lang="en-US" altLang="en-US" sz="2800" dirty="0"/>
              <a:t>?</a:t>
            </a:r>
            <a:r>
              <a:rPr lang="en-US" altLang="en-US" sz="3200" dirty="0"/>
              <a:t/>
            </a:r>
            <a:br>
              <a:rPr lang="en-US" altLang="en-US" sz="3200" dirty="0"/>
            </a:br>
            <a:endParaRPr lang="en-US" altLang="en-US" sz="3200" dirty="0" smtClean="0"/>
          </a:p>
        </p:txBody>
      </p:sp>
      <p:sp>
        <p:nvSpPr>
          <p:cNvPr id="1986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altLang="en-US" sz="2400" dirty="0" smtClean="0"/>
              <a:t>Example: </a:t>
            </a:r>
            <a:r>
              <a:rPr lang="en-US" altLang="en-US" sz="2400" dirty="0" err="1" smtClean="0"/>
              <a:t>undecidability</a:t>
            </a:r>
            <a:r>
              <a:rPr lang="en-US" altLang="en-US" sz="2400" dirty="0" smtClean="0"/>
              <a:t> with arithmetic </a:t>
            </a:r>
          </a:p>
          <a:p>
            <a:pPr marL="0" indent="0" eaLnBrk="1" hangingPunct="1">
              <a:buNone/>
              <a:defRPr/>
            </a:pPr>
            <a:r>
              <a:rPr lang="en-US" altLang="en-US" sz="2400" dirty="0" smtClean="0"/>
              <a:t> </a:t>
            </a:r>
          </a:p>
          <a:p>
            <a:pPr marL="0" indent="0" eaLnBrk="1" hangingPunct="1">
              <a:buNone/>
              <a:defRPr/>
            </a:pPr>
            <a:r>
              <a:rPr lang="en-US" altLang="en-US" sz="2400" dirty="0" smtClean="0"/>
              <a:t>simulating counters: unbounded propagation of values</a:t>
            </a:r>
          </a:p>
          <a:p>
            <a:pPr marL="0" indent="0" eaLnBrk="1" hangingPunct="1">
              <a:buNone/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altLang="en-US" sz="2400" dirty="0" smtClean="0"/>
              <a:t>                                   </a:t>
            </a:r>
            <a:endParaRPr lang="en-US" altLang="en-US" sz="2400" dirty="0" smtClean="0">
              <a:solidFill>
                <a:srgbClr val="FF0000"/>
              </a:solidFill>
            </a:endParaRPr>
          </a:p>
          <a:p>
            <a:pPr eaLnBrk="1" hangingPunct="1">
              <a:defRPr/>
            </a:pPr>
            <a:endParaRPr lang="en-US" altLang="en-US" sz="2400" dirty="0" smtClean="0">
              <a:solidFill>
                <a:srgbClr val="003399"/>
              </a:solidFill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834598" y="3410302"/>
            <a:ext cx="1295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4644598" y="3410302"/>
            <a:ext cx="1295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663398" y="3410302"/>
            <a:ext cx="1295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6625798" y="3410302"/>
            <a:ext cx="1295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986998" y="3562702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1291798" y="394370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1825198" y="3943702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 flipV="1">
            <a:off x="2282398" y="3562702"/>
            <a:ext cx="457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873198" y="3562702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5177998" y="3943702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5711398" y="4019902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flipV="1">
            <a:off x="6168598" y="3562702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2815798" y="3562702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3501598" y="3943702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4034998" y="3943702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 flipV="1">
            <a:off x="4492198" y="3562702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4" name="Text Box 20"/>
          <p:cNvSpPr txBox="1">
            <a:spLocks noChangeArrowheads="1"/>
          </p:cNvSpPr>
          <p:nvPr/>
        </p:nvSpPr>
        <p:spPr bwMode="auto">
          <a:xfrm>
            <a:off x="758398" y="3029302"/>
            <a:ext cx="912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counter</a:t>
            </a:r>
          </a:p>
        </p:txBody>
      </p:sp>
      <p:sp>
        <p:nvSpPr>
          <p:cNvPr id="36885" name="Text Box 21"/>
          <p:cNvSpPr txBox="1">
            <a:spLocks noChangeArrowheads="1"/>
          </p:cNvSpPr>
          <p:nvPr/>
        </p:nvSpPr>
        <p:spPr bwMode="auto">
          <a:xfrm>
            <a:off x="2739598" y="3029302"/>
            <a:ext cx="912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counter</a:t>
            </a:r>
          </a:p>
        </p:txBody>
      </p:sp>
      <p:sp>
        <p:nvSpPr>
          <p:cNvPr id="36886" name="Text Box 22"/>
          <p:cNvSpPr txBox="1">
            <a:spLocks noChangeArrowheads="1"/>
          </p:cNvSpPr>
          <p:nvPr/>
        </p:nvSpPr>
        <p:spPr bwMode="auto">
          <a:xfrm>
            <a:off x="4720798" y="3029302"/>
            <a:ext cx="912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counter</a:t>
            </a:r>
          </a:p>
        </p:txBody>
      </p: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6625798" y="3029302"/>
            <a:ext cx="912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counter</a:t>
            </a:r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834598" y="3410302"/>
            <a:ext cx="2286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4644598" y="3410302"/>
            <a:ext cx="2286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2663398" y="3410302"/>
            <a:ext cx="2286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91" name="Rectangle 27"/>
          <p:cNvSpPr>
            <a:spLocks noChangeArrowheads="1"/>
          </p:cNvSpPr>
          <p:nvPr/>
        </p:nvSpPr>
        <p:spPr bwMode="auto">
          <a:xfrm>
            <a:off x="6625798" y="3410302"/>
            <a:ext cx="228600" cy="152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" name="TextBox 28"/>
          <p:cNvSpPr txBox="1"/>
          <p:nvPr/>
        </p:nvSpPr>
        <p:spPr>
          <a:xfrm>
            <a:off x="2278002" y="4875082"/>
            <a:ext cx="4804202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Many practical workflows make </a:t>
            </a:r>
          </a:p>
          <a:p>
            <a:r>
              <a:rPr lang="en-US" sz="2400" dirty="0" smtClean="0"/>
              <a:t>more limited use of arithmetic !</a:t>
            </a:r>
            <a:endParaRPr lang="en-US" sz="2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720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2800" dirty="0" smtClean="0"/>
              <a:t>     Our proposal:  </a:t>
            </a:r>
            <a:r>
              <a:rPr lang="en-US" altLang="en-US" sz="2800" dirty="0" smtClean="0">
                <a:solidFill>
                  <a:srgbClr val="FF0000"/>
                </a:solidFill>
              </a:rPr>
              <a:t>Hierarchical </a:t>
            </a:r>
            <a:r>
              <a:rPr lang="en-US" altLang="en-US" sz="2800" dirty="0">
                <a:solidFill>
                  <a:srgbClr val="FF0000"/>
                </a:solidFill>
              </a:rPr>
              <a:t>A</a:t>
            </a:r>
            <a:r>
              <a:rPr lang="en-US" altLang="en-US" sz="2800" dirty="0" smtClean="0">
                <a:solidFill>
                  <a:srgbClr val="FF0000"/>
                </a:solidFill>
              </a:rPr>
              <a:t>rtifact Systems</a:t>
            </a:r>
            <a:endParaRPr lang="en-US" alt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77871" y="2743200"/>
            <a:ext cx="680269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pecification framework inspired by</a:t>
            </a:r>
          </a:p>
          <a:p>
            <a:r>
              <a:rPr lang="en-US" sz="2400" dirty="0" smtClean="0"/>
              <a:t>IBM’s </a:t>
            </a:r>
            <a:r>
              <a:rPr lang="en-US" sz="2400" dirty="0" smtClean="0">
                <a:solidFill>
                  <a:srgbClr val="FF0000"/>
                </a:solidFill>
              </a:rPr>
              <a:t>Guard-Stage-Milestone</a:t>
            </a:r>
            <a:r>
              <a:rPr lang="en-US" sz="2400" dirty="0" smtClean="0"/>
              <a:t> artifact design tool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03629" y="4190999"/>
            <a:ext cx="6381875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Intuition: allow arithmetic, dependencies, sets</a:t>
            </a:r>
          </a:p>
          <a:p>
            <a:r>
              <a:rPr lang="en-US" sz="2400" dirty="0"/>
              <a:t>a</a:t>
            </a:r>
            <a:r>
              <a:rPr lang="en-US" sz="2400" dirty="0" smtClean="0"/>
              <a:t>nd concurrency</a:t>
            </a:r>
            <a:r>
              <a:rPr lang="en-US" sz="2400" dirty="0"/>
              <a:t> </a:t>
            </a:r>
            <a:r>
              <a:rPr lang="en-US" sz="2400" dirty="0" smtClean="0"/>
              <a:t>but limit them to realistic use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2195779"/>
            <a:ext cx="185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[Deutsch, Li, V.]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7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654423"/>
          </a:xfrm>
        </p:spPr>
        <p:txBody>
          <a:bodyPr>
            <a:normAutofit fontScale="90000"/>
          </a:bodyPr>
          <a:lstStyle/>
          <a:p>
            <a:r>
              <a:rPr lang="en-US" altLang="zh-CN" sz="4000" dirty="0" smtClean="0"/>
              <a:t>Hierarchical Artifact System</a:t>
            </a:r>
            <a:endParaRPr lang="zh-CN" alt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38</a:t>
            </a:fld>
            <a:endParaRPr kumimoji="0" lang="en-US" dirty="0"/>
          </a:p>
        </p:txBody>
      </p:sp>
      <p:sp>
        <p:nvSpPr>
          <p:cNvPr id="8" name="Flowchart: Alternate Process 7"/>
          <p:cNvSpPr/>
          <p:nvPr/>
        </p:nvSpPr>
        <p:spPr>
          <a:xfrm>
            <a:off x="611697" y="1676400"/>
            <a:ext cx="1143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Purchase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  <a:p>
            <a:pPr algn="ctr"/>
            <a:r>
              <a:rPr lang="en-US" sz="1600" dirty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product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3354897" y="1676400"/>
            <a:ext cx="1143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Choose 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shiptype</a:t>
            </a:r>
          </a:p>
        </p:txBody>
      </p:sp>
      <p:sp>
        <p:nvSpPr>
          <p:cNvPr id="11" name="Flowchart: Alternate Process 10"/>
          <p:cNvSpPr/>
          <p:nvPr/>
        </p:nvSpPr>
        <p:spPr>
          <a:xfrm>
            <a:off x="7467600" y="1676400"/>
            <a:ext cx="1143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Process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shipment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6098097" y="1676400"/>
            <a:ext cx="1140903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Process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refund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1983297" y="1676400"/>
            <a:ext cx="1143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Choose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coupon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4726497" y="1676400"/>
            <a:ext cx="1143000" cy="5334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Process</a:t>
            </a:r>
          </a:p>
          <a:p>
            <a:pPr algn="ctr"/>
            <a:r>
              <a:rPr lang="en-US" sz="1600" dirty="0" smtClean="0">
                <a:solidFill>
                  <a:srgbClr val="FFFFFF"/>
                </a:solidFill>
                <a:latin typeface="Calibri" charset="0"/>
                <a:ea typeface="ＭＳ Ｐゴシック" charset="0"/>
              </a:rPr>
              <a:t>payment</a:t>
            </a:r>
            <a:endParaRPr lang="en-US" sz="1600" dirty="0">
              <a:solidFill>
                <a:srgbClr val="FFFFFF"/>
              </a:solidFill>
              <a:latin typeface="Calibri" charset="0"/>
              <a:ea typeface="ＭＳ Ｐゴシック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64979"/>
              </p:ext>
            </p:extLst>
          </p:nvPr>
        </p:nvGraphicFramePr>
        <p:xfrm>
          <a:off x="838200" y="868680"/>
          <a:ext cx="7315200" cy="579120"/>
        </p:xfrm>
        <a:graphic>
          <a:graphicData uri="http://schemas.openxmlformats.org/drawingml/2006/table">
            <a:tbl>
              <a:tblPr/>
              <a:tblGrid>
                <a:gridCol w="1143000"/>
                <a:gridCol w="1143000"/>
                <a:gridCol w="990600"/>
                <a:gridCol w="1295400"/>
                <a:gridCol w="1371600"/>
                <a:gridCol w="13716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Prod_id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Ship_type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Coupon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owed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paid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Amount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refunded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257800" y="2602468"/>
            <a:ext cx="3724161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Prod_id</a:t>
            </a:r>
            <a:r>
              <a:rPr lang="en-US" dirty="0" smtClean="0"/>
              <a:t>, </a:t>
            </a:r>
            <a:r>
              <a:rPr lang="en-US" dirty="0" err="1" smtClean="0"/>
              <a:t>Ship_type</a:t>
            </a:r>
            <a:r>
              <a:rPr lang="en-US" dirty="0" smtClean="0"/>
              <a:t>, </a:t>
            </a:r>
            <a:r>
              <a:rPr lang="en-US" dirty="0" err="1" smtClean="0"/>
              <a:t>Amount_owed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70091" y="4114800"/>
            <a:ext cx="1915909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Prod_id</a:t>
            </a:r>
            <a:r>
              <a:rPr lang="en-US" dirty="0" smtClean="0"/>
              <a:t>, Coupon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590800" y="4114800"/>
            <a:ext cx="2146742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Prod_id</a:t>
            </a:r>
            <a:r>
              <a:rPr lang="en-US" dirty="0" smtClean="0"/>
              <a:t> </a:t>
            </a:r>
            <a:r>
              <a:rPr lang="en-US" dirty="0" err="1" smtClean="0"/>
              <a:t>Ship_type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761043" y="3352800"/>
            <a:ext cx="1609736" cy="107721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Prod_id</a:t>
            </a:r>
            <a:r>
              <a:rPr lang="en-US" sz="1600" dirty="0" smtClean="0"/>
              <a:t>, </a:t>
            </a:r>
          </a:p>
          <a:p>
            <a:r>
              <a:rPr lang="en-US" sz="1600" dirty="0" err="1" smtClean="0"/>
              <a:t>Ship_type</a:t>
            </a:r>
            <a:r>
              <a:rPr lang="en-US" sz="1600" dirty="0" smtClean="0"/>
              <a:t>,</a:t>
            </a:r>
          </a:p>
          <a:p>
            <a:r>
              <a:rPr lang="en-US" sz="1600" dirty="0" err="1" smtClean="0"/>
              <a:t>Amount_owed</a:t>
            </a:r>
            <a:r>
              <a:rPr lang="en-US" sz="1600" dirty="0" smtClean="0"/>
              <a:t>, </a:t>
            </a:r>
          </a:p>
          <a:p>
            <a:r>
              <a:rPr lang="en-US" sz="1600" dirty="0" err="1" smtClean="0"/>
              <a:t>Amount_paid</a:t>
            </a:r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6210355" y="5297269"/>
            <a:ext cx="2095445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Amount_owed</a:t>
            </a:r>
            <a:r>
              <a:rPr lang="en-US" dirty="0" smtClean="0"/>
              <a:t>, </a:t>
            </a:r>
          </a:p>
          <a:p>
            <a:r>
              <a:rPr lang="en-US" dirty="0" err="1" smtClean="0"/>
              <a:t>Amount_refunded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95800" y="5334000"/>
            <a:ext cx="1210588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Prod_id</a:t>
            </a:r>
            <a:r>
              <a:rPr lang="en-US" dirty="0" smtClean="0"/>
              <a:t>, </a:t>
            </a:r>
          </a:p>
          <a:p>
            <a:r>
              <a:rPr lang="en-US" dirty="0" err="1" smtClean="0"/>
              <a:t>Ship_type</a:t>
            </a:r>
            <a:endParaRPr lang="en-US" dirty="0" smtClean="0"/>
          </a:p>
        </p:txBody>
      </p:sp>
      <p:grpSp>
        <p:nvGrpSpPr>
          <p:cNvPr id="47" name="Group 46"/>
          <p:cNvGrpSpPr/>
          <p:nvPr/>
        </p:nvGrpSpPr>
        <p:grpSpPr>
          <a:xfrm>
            <a:off x="818827" y="2514600"/>
            <a:ext cx="6648773" cy="2743200"/>
            <a:chOff x="818827" y="2514600"/>
            <a:chExt cx="6648773" cy="2743200"/>
          </a:xfrm>
        </p:grpSpPr>
        <p:cxnSp>
          <p:nvCxnSpPr>
            <p:cNvPr id="34" name="Straight Arrow Connector 33"/>
            <p:cNvCxnSpPr>
              <a:stCxn id="18" idx="2"/>
              <a:endCxn id="20" idx="0"/>
            </p:cNvCxnSpPr>
            <p:nvPr/>
          </p:nvCxnSpPr>
          <p:spPr>
            <a:xfrm flipH="1">
              <a:off x="3592511" y="3048000"/>
              <a:ext cx="977902" cy="464736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818827" y="2514600"/>
              <a:ext cx="6648773" cy="2743200"/>
              <a:chOff x="818827" y="2514600"/>
              <a:chExt cx="6648773" cy="2743200"/>
            </a:xfrm>
          </p:grpSpPr>
          <p:sp>
            <p:nvSpPr>
              <p:cNvPr id="18" name="Flowchart: Alternate Process 17"/>
              <p:cNvSpPr/>
              <p:nvPr/>
            </p:nvSpPr>
            <p:spPr>
              <a:xfrm>
                <a:off x="3998913" y="2514600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Purchase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product</a:t>
                </a:r>
              </a:p>
            </p:txBody>
          </p:sp>
          <p:sp>
            <p:nvSpPr>
              <p:cNvPr id="19" name="Flowchart: Alternate Process 18"/>
              <p:cNvSpPr/>
              <p:nvPr/>
            </p:nvSpPr>
            <p:spPr>
              <a:xfrm>
                <a:off x="818827" y="3511034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Choose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coupon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0" name="Flowchart: Alternate Process 19"/>
              <p:cNvSpPr/>
              <p:nvPr/>
            </p:nvSpPr>
            <p:spPr>
              <a:xfrm>
                <a:off x="3021011" y="3512736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Choose </a:t>
                </a:r>
              </a:p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shiptype</a:t>
                </a:r>
              </a:p>
            </p:txBody>
          </p:sp>
          <p:sp>
            <p:nvSpPr>
              <p:cNvPr id="21" name="Flowchart: Alternate Process 20"/>
              <p:cNvSpPr/>
              <p:nvPr/>
            </p:nvSpPr>
            <p:spPr>
              <a:xfrm>
                <a:off x="5454407" y="3512736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payment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2" name="Flowchart: Alternate Process 21"/>
              <p:cNvSpPr/>
              <p:nvPr/>
            </p:nvSpPr>
            <p:spPr>
              <a:xfrm>
                <a:off x="6326697" y="4720268"/>
                <a:ext cx="1140903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refund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3" name="Flowchart: Alternate Process 22"/>
              <p:cNvSpPr/>
              <p:nvPr/>
            </p:nvSpPr>
            <p:spPr>
              <a:xfrm>
                <a:off x="4582088" y="4724400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shipment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cxnSp>
            <p:nvCxnSpPr>
              <p:cNvPr id="33" name="Straight Arrow Connector 32"/>
              <p:cNvCxnSpPr>
                <a:stCxn id="18" idx="2"/>
                <a:endCxn id="19" idx="0"/>
              </p:cNvCxnSpPr>
              <p:nvPr/>
            </p:nvCxnSpPr>
            <p:spPr>
              <a:xfrm flipH="1">
                <a:off x="1390327" y="3048000"/>
                <a:ext cx="3180086" cy="463034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>
                <a:stCxn id="18" idx="2"/>
              </p:cNvCxnSpPr>
              <p:nvPr/>
            </p:nvCxnSpPr>
            <p:spPr>
              <a:xfrm>
                <a:off x="4570413" y="3048000"/>
                <a:ext cx="1455494" cy="464736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>
                <a:stCxn id="23" idx="0"/>
              </p:cNvCxnSpPr>
              <p:nvPr/>
            </p:nvCxnSpPr>
            <p:spPr>
              <a:xfrm flipV="1">
                <a:off x="5153588" y="4046136"/>
                <a:ext cx="872319" cy="678264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>
                <a:stCxn id="22" idx="0"/>
              </p:cNvCxnSpPr>
              <p:nvPr/>
            </p:nvCxnSpPr>
            <p:spPr>
              <a:xfrm flipH="1" flipV="1">
                <a:off x="6025907" y="4046136"/>
                <a:ext cx="871242" cy="674132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1128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16"/>
    </mc:Choice>
    <mc:Fallback xmlns="">
      <p:transition spd="slow" advTm="56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0.3717 0.126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76" y="6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-0.125 0.26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130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-0.03646 0.26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130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0.08038 0.2611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130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2656 0.440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" y="2203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31684 0.4407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1" y="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ent Task"/>
          <p:cNvSpPr/>
          <p:nvPr/>
        </p:nvSpPr>
        <p:spPr>
          <a:xfrm>
            <a:off x="1691640" y="1676400"/>
            <a:ext cx="5760720" cy="16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</a:schemeClr>
              </a:gs>
              <a:gs pos="69000">
                <a:schemeClr val="accent1">
                  <a:tint val="80000"/>
                  <a:shade val="100000"/>
                  <a:satMod val="150000"/>
                </a:schemeClr>
              </a:gs>
              <a:gs pos="100000">
                <a:schemeClr val="accent1">
                  <a:tint val="50000"/>
                  <a:shade val="100000"/>
                  <a:satMod val="150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hild Task 1"/>
          <p:cNvSpPr/>
          <p:nvPr/>
        </p:nvSpPr>
        <p:spPr>
          <a:xfrm>
            <a:off x="134471" y="4267200"/>
            <a:ext cx="3980329" cy="182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54958"/>
            <a:ext cx="8042276" cy="659442"/>
          </a:xfrm>
        </p:spPr>
        <p:txBody>
          <a:bodyPr/>
          <a:lstStyle/>
          <a:p>
            <a:r>
              <a:rPr lang="en-US" altLang="zh-CN" dirty="0" smtClean="0"/>
              <a:t>Example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39</a:t>
            </a:fld>
            <a:endParaRPr kumimoji="0" lang="en-US"/>
          </a:p>
        </p:txBody>
      </p:sp>
      <p:sp>
        <p:nvSpPr>
          <p:cNvPr id="8" name="Child Task 2"/>
          <p:cNvSpPr/>
          <p:nvPr/>
        </p:nvSpPr>
        <p:spPr>
          <a:xfrm>
            <a:off x="4908177" y="4267200"/>
            <a:ext cx="3980329" cy="182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endCxn id="7" idx="0"/>
          </p:cNvCxnSpPr>
          <p:nvPr/>
        </p:nvCxnSpPr>
        <p:spPr>
          <a:xfrm flipH="1">
            <a:off x="2124636" y="3276600"/>
            <a:ext cx="923364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8" idx="0"/>
          </p:cNvCxnSpPr>
          <p:nvPr/>
        </p:nvCxnSpPr>
        <p:spPr>
          <a:xfrm>
            <a:off x="5893629" y="3276600"/>
            <a:ext cx="1004713" cy="990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0"/>
          </p:cNvCxnSpPr>
          <p:nvPr/>
        </p:nvCxnSpPr>
        <p:spPr>
          <a:xfrm flipV="1">
            <a:off x="4572000" y="1132840"/>
            <a:ext cx="0" cy="5435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888576"/>
              </p:ext>
            </p:extLst>
          </p:nvPr>
        </p:nvGraphicFramePr>
        <p:xfrm>
          <a:off x="1779090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1752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PARENT TASK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71601" y="435356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CHILD TASK 1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5591"/>
              </p:ext>
            </p:extLst>
          </p:nvPr>
        </p:nvGraphicFramePr>
        <p:xfrm>
          <a:off x="5187589" y="4814026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6136535" y="429078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CHILD TASK 2</a:t>
            </a:r>
          </a:p>
        </p:txBody>
      </p:sp>
      <p:graphicFrame>
        <p:nvGraphicFramePr>
          <p:cNvPr id="50" name="ABC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04290"/>
              </p:ext>
            </p:extLst>
          </p:nvPr>
        </p:nvGraphicFramePr>
        <p:xfrm>
          <a:off x="1779090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020455" y="785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63" name="ABC_D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260993"/>
              </p:ext>
            </p:extLst>
          </p:nvPr>
        </p:nvGraphicFramePr>
        <p:xfrm>
          <a:off x="1779094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8" name="ABC_X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096836"/>
              </p:ext>
            </p:extLst>
          </p:nvPr>
        </p:nvGraphicFramePr>
        <p:xfrm>
          <a:off x="1779094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50367"/>
              </p:ext>
            </p:extLst>
          </p:nvPr>
        </p:nvGraphicFramePr>
        <p:xfrm>
          <a:off x="422655" y="4876800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2" name="C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94974"/>
              </p:ext>
            </p:extLst>
          </p:nvPr>
        </p:nvGraphicFramePr>
        <p:xfrm>
          <a:off x="422655" y="4876800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3" name="Straight Connector 72"/>
          <p:cNvCxnSpPr>
            <a:stCxn id="7" idx="2"/>
          </p:cNvCxnSpPr>
          <p:nvPr/>
        </p:nvCxnSpPr>
        <p:spPr>
          <a:xfrm>
            <a:off x="2124636" y="6096000"/>
            <a:ext cx="0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CX_DJ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023531"/>
              </p:ext>
            </p:extLst>
          </p:nvPr>
        </p:nvGraphicFramePr>
        <p:xfrm>
          <a:off x="422655" y="4883728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4" name="CXRSDJ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338748"/>
              </p:ext>
            </p:extLst>
          </p:nvPr>
        </p:nvGraphicFramePr>
        <p:xfrm>
          <a:off x="422655" y="4883728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1" name="ABCRXJ_X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963121"/>
              </p:ext>
            </p:extLst>
          </p:nvPr>
        </p:nvGraphicFramePr>
        <p:xfrm>
          <a:off x="1797563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9" name="ARJ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242344"/>
              </p:ext>
            </p:extLst>
          </p:nvPr>
        </p:nvGraphicFramePr>
        <p:xfrm>
          <a:off x="5196361" y="4827452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4" name="ARJYQ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062606"/>
              </p:ext>
            </p:extLst>
          </p:nvPr>
        </p:nvGraphicFramePr>
        <p:xfrm>
          <a:off x="5157571" y="4814026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2" name="ARJYPL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810601"/>
              </p:ext>
            </p:extLst>
          </p:nvPr>
        </p:nvGraphicFramePr>
        <p:xfrm>
          <a:off x="5166807" y="4814026"/>
          <a:ext cx="340396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  <a:gridCol w="567327"/>
                <a:gridCol w="567327"/>
                <a:gridCol w="542364"/>
                <a:gridCol w="592290"/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6" name="ABCRXJPLX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597981"/>
              </p:ext>
            </p:extLst>
          </p:nvPr>
        </p:nvGraphicFramePr>
        <p:xfrm>
          <a:off x="1813726" y="2275840"/>
          <a:ext cx="553359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  <a:gridCol w="5533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8" name="Parent Task Done"/>
          <p:cNvSpPr/>
          <p:nvPr/>
        </p:nvSpPr>
        <p:spPr>
          <a:xfrm>
            <a:off x="1691640" y="1666240"/>
            <a:ext cx="5760720" cy="1600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100000"/>
                  <a:satMod val="120000"/>
                </a:schemeClr>
              </a:gs>
              <a:gs pos="69000">
                <a:schemeClr val="accent1">
                  <a:tint val="80000"/>
                  <a:shade val="100000"/>
                  <a:satMod val="150000"/>
                </a:schemeClr>
              </a:gs>
              <a:gs pos="100000">
                <a:schemeClr val="accent1">
                  <a:tint val="50000"/>
                  <a:shade val="100000"/>
                  <a:satMod val="150000"/>
                </a:schemeClr>
              </a:gs>
            </a:gsLst>
            <a:path path="circle">
              <a:fillToRect l="100000" t="100000" r="100000" b="10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hild Task 1 Done"/>
          <p:cNvSpPr/>
          <p:nvPr/>
        </p:nvSpPr>
        <p:spPr>
          <a:xfrm>
            <a:off x="134471" y="4257485"/>
            <a:ext cx="3980329" cy="182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Child Task 2 Done"/>
          <p:cNvSpPr/>
          <p:nvPr/>
        </p:nvSpPr>
        <p:spPr>
          <a:xfrm>
            <a:off x="4903856" y="4257040"/>
            <a:ext cx="3980329" cy="182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-254000" y="37060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8" name="Red 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695718"/>
              </p:ext>
            </p:extLst>
          </p:nvPr>
        </p:nvGraphicFramePr>
        <p:xfrm>
          <a:off x="-2743200" y="26785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Red B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027084"/>
              </p:ext>
            </p:extLst>
          </p:nvPr>
        </p:nvGraphicFramePr>
        <p:xfrm>
          <a:off x="-2743200" y="60960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Red C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04259"/>
              </p:ext>
            </p:extLst>
          </p:nvPr>
        </p:nvGraphicFramePr>
        <p:xfrm>
          <a:off x="-2743200" y="113284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Red 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677240"/>
              </p:ext>
            </p:extLst>
          </p:nvPr>
        </p:nvGraphicFramePr>
        <p:xfrm>
          <a:off x="-2727036" y="1751092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" name="Red J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446096"/>
              </p:ext>
            </p:extLst>
          </p:nvPr>
        </p:nvGraphicFramePr>
        <p:xfrm>
          <a:off x="-2743200" y="227584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5" name="Red 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052512"/>
              </p:ext>
            </p:extLst>
          </p:nvPr>
        </p:nvGraphicFramePr>
        <p:xfrm>
          <a:off x="-2727036" y="2939011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6" name="Red 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408993"/>
              </p:ext>
            </p:extLst>
          </p:nvPr>
        </p:nvGraphicFramePr>
        <p:xfrm>
          <a:off x="-2743200" y="365760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4" name="Green B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909894"/>
              </p:ext>
            </p:extLst>
          </p:nvPr>
        </p:nvGraphicFramePr>
        <p:xfrm>
          <a:off x="-2743200" y="4474698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2" name="Green 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90507"/>
              </p:ext>
            </p:extLst>
          </p:nvPr>
        </p:nvGraphicFramePr>
        <p:xfrm>
          <a:off x="-2743200" y="5069148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" name="Green L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357393"/>
              </p:ext>
            </p:extLst>
          </p:nvPr>
        </p:nvGraphicFramePr>
        <p:xfrm>
          <a:off x="-2743200" y="5766421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5" name="Green Y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721184"/>
              </p:ext>
            </p:extLst>
          </p:nvPr>
        </p:nvGraphicFramePr>
        <p:xfrm>
          <a:off x="-2743200" y="648716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>
                    <a:solidFill>
                      <a:srgbClr val="008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" name="Orange 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964729"/>
              </p:ext>
            </p:extLst>
          </p:nvPr>
        </p:nvGraphicFramePr>
        <p:xfrm>
          <a:off x="10668000" y="153066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9" name="Orange 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646671"/>
              </p:ext>
            </p:extLst>
          </p:nvPr>
        </p:nvGraphicFramePr>
        <p:xfrm>
          <a:off x="10632655" y="899595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" name="Orange J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901129"/>
              </p:ext>
            </p:extLst>
          </p:nvPr>
        </p:nvGraphicFramePr>
        <p:xfrm>
          <a:off x="10620401" y="1631841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5" name="Orange 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834992"/>
              </p:ext>
            </p:extLst>
          </p:nvPr>
        </p:nvGraphicFramePr>
        <p:xfrm>
          <a:off x="10601928" y="2521462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" name="Purple 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706499"/>
              </p:ext>
            </p:extLst>
          </p:nvPr>
        </p:nvGraphicFramePr>
        <p:xfrm>
          <a:off x="10591982" y="365760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5" name="Purple L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347516"/>
              </p:ext>
            </p:extLst>
          </p:nvPr>
        </p:nvGraphicFramePr>
        <p:xfrm>
          <a:off x="10619873" y="4180840"/>
          <a:ext cx="56732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977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74"/>
    </mc:Choice>
    <mc:Fallback xmlns="">
      <p:transition spd="slow" advTm="145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725 -0.10857 L 0.49392 0.33588 " pathEditMode="fixed" ptsTypes="AA">
                                      <p:cBhvr>
                                        <p:cTn id="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9392 -0.11597 L 0.55607 0.2419 " pathEditMode="fixed" rAng="0" ptsTypes="AA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92" y="178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059 -0.26991 L 0.60937 0.16597 " pathEditMode="fixed" rAng="0" ptsTypes="AA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1" y="2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6719 0.08449 L 0.40886 0.45092 " pathEditMode="fixed" rAng="0" ptsTypes="AA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183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938 0.16597 L 0.35208 0.54143 " pathEditMode="fixed" ptsTypes="AA">
                                      <p:cBhvr>
                                        <p:cTn id="3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208 0.54143 L 0.35208 0.85255 " pathEditMode="fixed" rAng="0" ptsTypes="AA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5225 0.375 L 0.39392 0.68611 " pathEditMode="fixed" rAng="0" ptsTypes="AA">
                                      <p:cBhvr>
                                        <p:cTn id="4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17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4323 0.69282 L -1.0559 1.02847 " pathEditMode="fixed" rAng="0" ptsTypes="AA">
                                      <p:cBhvr>
                                        <p:cTn id="52" dur="1000" spd="-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16782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43 0.68333 L -0.99236 0.34745 " pathEditMode="fixed" ptsTypes="AA">
                                      <p:cBhvr>
                                        <p:cTn id="5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9236 0.34745 L -0.78507 -0.03612 " pathEditMode="fixed" rAng="0" ptsTypes="AA">
                                      <p:cBhvr>
                                        <p:cTn id="6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65" y="-1919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5208 0.57523 L -0.72431 0.20139 " pathEditMode="fixed" rAng="0" ptsTypes="AA">
                                      <p:cBhvr>
                                        <p:cTn id="6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89" y="-187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2569 0.46019 L -0.65885 0.09306 " pathEditMode="fixed" ptsTypes="AA">
                                      <p:cBhvr>
                                        <p:cTn id="6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392 0.33587 L 0.86042 0.7111 " pathEditMode="fixed" ptsTypes="AA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552 -0.09723 L 0.92552 0.278 " pathEditMode="fixed" ptsTypes="AA">
                                      <p:cBhvr>
                                        <p:cTn id="8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0243 -0.0007 L 0.99409 0.37476 " pathEditMode="fixed" ptsTypes="AA">
                                      <p:cBhvr>
                                        <p:cTn id="8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725 -0.20232 L 1.04392 0.17314 " pathEditMode="fixed" ptsTypes="AA">
                                      <p:cBhvr>
                                        <p:cTn id="8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57 0.17314 L -0.59757 -0.19352 " pathEditMode="fixed" ptsTypes="AA">
                                      <p:cBhvr>
                                        <p:cTn id="10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236 0.08889 L -0.54271 -0.27291 " pathEditMode="fixed" rAng="0" ptsTypes="AA">
                                      <p:cBhvr>
                                        <p:cTn id="10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17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607 -0.32153 L 0.67448 -0.6794 " pathEditMode="fixed" rAng="0" ptsTypes="AA">
                                      <p:cBhvr>
                                        <p:cTn id="11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0" y="-17894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836 -0.40671 L 0.73854 -0.7662 " pathEditMode="fixed" rAng="0" ptsTypes="AA">
                                      <p:cBhvr>
                                        <p:cTn id="1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986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1857 -0.50416 L 0.81892 -0.86782 " pathEditMode="fixed" rAng="0" ptsTypes="AA">
                                      <p:cBhvr>
                                        <p:cTn id="11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3" y="-1819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375 -0.61482 L 0.89843 -0.97292 " pathEditMode="fixed" rAng="0" ptsTypes="AA">
                                      <p:cBhvr>
                                        <p:cTn id="11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4" y="-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83" grpId="0" animBg="1"/>
      <p:bldP spid="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654423"/>
          </a:xfrm>
        </p:spPr>
        <p:txBody>
          <a:bodyPr>
            <a:normAutofit fontScale="90000"/>
          </a:bodyPr>
          <a:lstStyle/>
          <a:p>
            <a:r>
              <a:rPr lang="en-US" altLang="zh-CN" sz="4000" dirty="0" smtClean="0"/>
              <a:t>Hierarchical Artifact System</a:t>
            </a:r>
            <a:endParaRPr lang="zh-CN" alt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40</a:t>
            </a:fld>
            <a:endParaRPr kumimoji="0"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1257701" y="1460500"/>
            <a:ext cx="6648773" cy="2743200"/>
            <a:chOff x="818827" y="2514600"/>
            <a:chExt cx="6648773" cy="2743200"/>
          </a:xfrm>
        </p:grpSpPr>
        <p:cxnSp>
          <p:nvCxnSpPr>
            <p:cNvPr id="34" name="Straight Arrow Connector 33"/>
            <p:cNvCxnSpPr>
              <a:stCxn id="18" idx="2"/>
              <a:endCxn id="20" idx="0"/>
            </p:cNvCxnSpPr>
            <p:nvPr/>
          </p:nvCxnSpPr>
          <p:spPr>
            <a:xfrm flipH="1">
              <a:off x="3592511" y="3048000"/>
              <a:ext cx="977902" cy="464736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818827" y="2514600"/>
              <a:ext cx="6648773" cy="2743200"/>
              <a:chOff x="818827" y="2514600"/>
              <a:chExt cx="6648773" cy="2743200"/>
            </a:xfrm>
          </p:grpSpPr>
          <p:sp>
            <p:nvSpPr>
              <p:cNvPr id="18" name="Flowchart: Alternate Process 17"/>
              <p:cNvSpPr/>
              <p:nvPr/>
            </p:nvSpPr>
            <p:spPr>
              <a:xfrm>
                <a:off x="3998913" y="2514600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Purchase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product</a:t>
                </a:r>
              </a:p>
            </p:txBody>
          </p:sp>
          <p:sp>
            <p:nvSpPr>
              <p:cNvPr id="19" name="Flowchart: Alternate Process 18"/>
              <p:cNvSpPr/>
              <p:nvPr/>
            </p:nvSpPr>
            <p:spPr>
              <a:xfrm>
                <a:off x="818827" y="3511034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Choose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coupon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0" name="Flowchart: Alternate Process 19"/>
              <p:cNvSpPr/>
              <p:nvPr/>
            </p:nvSpPr>
            <p:spPr>
              <a:xfrm>
                <a:off x="3021011" y="3512736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Choose </a:t>
                </a:r>
              </a:p>
              <a:p>
                <a:pPr algn="ctr"/>
                <a:r>
                  <a:rPr lang="en-US" sz="1600" dirty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shiptype</a:t>
                </a:r>
              </a:p>
            </p:txBody>
          </p:sp>
          <p:sp>
            <p:nvSpPr>
              <p:cNvPr id="21" name="Flowchart: Alternate Process 20"/>
              <p:cNvSpPr/>
              <p:nvPr/>
            </p:nvSpPr>
            <p:spPr>
              <a:xfrm>
                <a:off x="5454407" y="3512736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payment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2" name="Flowchart: Alternate Process 21"/>
              <p:cNvSpPr/>
              <p:nvPr/>
            </p:nvSpPr>
            <p:spPr>
              <a:xfrm>
                <a:off x="6326697" y="4720268"/>
                <a:ext cx="1140903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refund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3" name="Flowchart: Alternate Process 22"/>
              <p:cNvSpPr/>
              <p:nvPr/>
            </p:nvSpPr>
            <p:spPr>
              <a:xfrm>
                <a:off x="4582088" y="4724400"/>
                <a:ext cx="1143000" cy="533400"/>
              </a:xfrm>
              <a:prstGeom prst="flowChartAlternateProces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Process</a:t>
                </a:r>
              </a:p>
              <a:p>
                <a:pPr algn="ctr"/>
                <a:r>
                  <a:rPr lang="en-US" sz="1600" dirty="0" smtClean="0">
                    <a:solidFill>
                      <a:srgbClr val="FFFFFF"/>
                    </a:solidFill>
                    <a:latin typeface="Calibri" charset="0"/>
                    <a:ea typeface="ＭＳ Ｐゴシック" charset="0"/>
                  </a:rPr>
                  <a:t>shipment</a:t>
                </a:r>
                <a:endParaRPr lang="en-US" sz="1600" dirty="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cxnSp>
            <p:nvCxnSpPr>
              <p:cNvPr id="33" name="Straight Arrow Connector 32"/>
              <p:cNvCxnSpPr>
                <a:stCxn id="18" idx="2"/>
                <a:endCxn id="19" idx="0"/>
              </p:cNvCxnSpPr>
              <p:nvPr/>
            </p:nvCxnSpPr>
            <p:spPr>
              <a:xfrm flipH="1">
                <a:off x="1390327" y="3048000"/>
                <a:ext cx="3180086" cy="463034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>
                <a:stCxn id="18" idx="2"/>
              </p:cNvCxnSpPr>
              <p:nvPr/>
            </p:nvCxnSpPr>
            <p:spPr>
              <a:xfrm>
                <a:off x="4570413" y="3048000"/>
                <a:ext cx="1455494" cy="464736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>
                <a:stCxn id="23" idx="0"/>
              </p:cNvCxnSpPr>
              <p:nvPr/>
            </p:nvCxnSpPr>
            <p:spPr>
              <a:xfrm flipV="1">
                <a:off x="5153588" y="4046136"/>
                <a:ext cx="872319" cy="678264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>
                <a:stCxn id="22" idx="0"/>
              </p:cNvCxnSpPr>
              <p:nvPr/>
            </p:nvCxnSpPr>
            <p:spPr>
              <a:xfrm flipH="1" flipV="1">
                <a:off x="6025907" y="4046136"/>
                <a:ext cx="871242" cy="674132"/>
              </a:xfrm>
              <a:prstGeom prst="straightConnector1">
                <a:avLst/>
              </a:prstGeom>
              <a:ln w="25400" cmpd="sng">
                <a:solidFill>
                  <a:schemeClr val="tx1"/>
                </a:solidFill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1829201" y="4662603"/>
            <a:ext cx="5817618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Run</a:t>
            </a:r>
            <a:r>
              <a:rPr lang="en-US" sz="2400" dirty="0" smtClean="0"/>
              <a:t>:  any legal interleaving of transitions </a:t>
            </a:r>
          </a:p>
          <a:p>
            <a:r>
              <a:rPr lang="en-US" sz="2400" dirty="0" smtClean="0"/>
              <a:t>of concurrently running tasks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187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416"/>
    </mc:Choice>
    <mc:Fallback xmlns="">
      <p:transition spd="slow" advTm="56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Properties: </a:t>
            </a:r>
            <a:r>
              <a:rPr lang="en-US" sz="3600" dirty="0" smtClean="0">
                <a:solidFill>
                  <a:srgbClr val="FF0000"/>
                </a:solidFill>
              </a:rPr>
              <a:t>Hierarchical LTL-FO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Variant</a:t>
            </a:r>
            <a:r>
              <a:rPr lang="en-US" sz="2400" dirty="0" smtClean="0">
                <a:solidFill>
                  <a:srgbClr val="FF0000"/>
                </a:solidFill>
              </a:rPr>
              <a:t> insensitive to </a:t>
            </a:r>
            <a:r>
              <a:rPr lang="en-US" sz="2400" dirty="0" err="1" smtClean="0">
                <a:solidFill>
                  <a:srgbClr val="FF0000"/>
                </a:solidFill>
              </a:rPr>
              <a:t>interleavings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of concurrent tasks</a:t>
            </a:r>
          </a:p>
          <a:p>
            <a:r>
              <a:rPr lang="en-US" sz="2400" dirty="0" smtClean="0"/>
              <a:t>Idea: recursively constrain runs of services and their children along the hierarchy</a:t>
            </a:r>
          </a:p>
          <a:p>
            <a:r>
              <a:rPr lang="en-US" sz="2400" dirty="0" smtClean="0"/>
              <a:t>Logic is “</a:t>
            </a:r>
            <a:r>
              <a:rPr lang="en-US" sz="2400" dirty="0" smtClean="0">
                <a:solidFill>
                  <a:srgbClr val="FF0000"/>
                </a:solidFill>
              </a:rPr>
              <a:t>complete</a:t>
            </a:r>
            <a:r>
              <a:rPr lang="en-US" sz="2400" dirty="0" smtClean="0"/>
              <a:t>”:  captures exactly the fragment of LTL-FO  insensitive to legal </a:t>
            </a:r>
            <a:r>
              <a:rPr lang="en-US" sz="2400" dirty="0" err="1" smtClean="0"/>
              <a:t>interleavings</a:t>
            </a:r>
            <a:endParaRPr lang="en-US" sz="2400" dirty="0" smtClean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0066CC"/>
                </a:solidFill>
              </a:rPr>
              <a:t>Proof uses results of </a:t>
            </a:r>
            <a:r>
              <a:rPr lang="en-US" sz="2400" dirty="0" err="1" smtClean="0">
                <a:solidFill>
                  <a:srgbClr val="0066CC"/>
                </a:solidFill>
              </a:rPr>
              <a:t>Diekert</a:t>
            </a:r>
            <a:r>
              <a:rPr lang="en-US" sz="2400" dirty="0" smtClean="0">
                <a:solidFill>
                  <a:srgbClr val="0066CC"/>
                </a:solidFill>
              </a:rPr>
              <a:t> &amp; </a:t>
            </a:r>
            <a:r>
              <a:rPr lang="en-US" sz="2400" dirty="0" err="1" smtClean="0">
                <a:solidFill>
                  <a:srgbClr val="0066CC"/>
                </a:solidFill>
              </a:rPr>
              <a:t>Gastin</a:t>
            </a:r>
            <a:r>
              <a:rPr lang="en-US" sz="2400" dirty="0" smtClean="0">
                <a:solidFill>
                  <a:srgbClr val="0066CC"/>
                </a:solidFill>
              </a:rPr>
              <a:t> on temporal logics 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complete for </a:t>
            </a:r>
            <a:r>
              <a:rPr lang="en-US" sz="2400" dirty="0" err="1" smtClean="0">
                <a:solidFill>
                  <a:srgbClr val="0066CC"/>
                </a:solidFill>
              </a:rPr>
              <a:t>Mazurkiewicz</a:t>
            </a:r>
            <a:r>
              <a:rPr lang="en-US" sz="2400" dirty="0" smtClean="0">
                <a:solidFill>
                  <a:srgbClr val="0066CC"/>
                </a:solidFill>
              </a:rPr>
              <a:t> traces</a:t>
            </a:r>
            <a:endParaRPr lang="en-US" sz="24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9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Main result:  decidability of verification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Main technical tools: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Vector Addition Systems </a:t>
            </a:r>
            <a:r>
              <a:rPr lang="en-US" sz="2400" dirty="0" smtClean="0"/>
              <a:t>(to deal with sets)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0066FF"/>
                </a:solidFill>
              </a:rPr>
              <a:t>results by M. </a:t>
            </a:r>
            <a:r>
              <a:rPr lang="en-US" sz="2400" dirty="0" err="1" smtClean="0">
                <a:solidFill>
                  <a:srgbClr val="0066FF"/>
                </a:solidFill>
              </a:rPr>
              <a:t>Blockelet</a:t>
            </a:r>
            <a:r>
              <a:rPr lang="en-US" sz="2400" dirty="0" smtClean="0">
                <a:solidFill>
                  <a:srgbClr val="0066FF"/>
                </a:solidFill>
              </a:rPr>
              <a:t>, S. Schmitz &amp; P. </a:t>
            </a:r>
            <a:r>
              <a:rPr lang="en-US" sz="2400" dirty="0" err="1" smtClean="0">
                <a:solidFill>
                  <a:srgbClr val="0066FF"/>
                </a:solidFill>
              </a:rPr>
              <a:t>Habermehl</a:t>
            </a:r>
            <a:endParaRPr lang="en-US" sz="2400" dirty="0" smtClean="0">
              <a:solidFill>
                <a:srgbClr val="0066FF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C</a:t>
            </a:r>
            <a:r>
              <a:rPr lang="en-US" sz="2400" dirty="0" smtClean="0">
                <a:solidFill>
                  <a:srgbClr val="FF0000"/>
                </a:solidFill>
              </a:rPr>
              <a:t>ylindrical algebraic decomposition </a:t>
            </a:r>
            <a:r>
              <a:rPr lang="en-US" sz="2400" dirty="0" smtClean="0"/>
              <a:t>(for arithmetic)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1219200"/>
            <a:ext cx="5325112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400" dirty="0"/>
              <a:t>No sets, no arithmetic:  </a:t>
            </a:r>
            <a:r>
              <a:rPr lang="en-US" sz="2400" dirty="0">
                <a:solidFill>
                  <a:srgbClr val="FF0000"/>
                </a:solidFill>
              </a:rPr>
              <a:t>PSPACE</a:t>
            </a:r>
          </a:p>
          <a:p>
            <a:pPr marL="0" indent="0">
              <a:buNone/>
            </a:pPr>
            <a:r>
              <a:rPr lang="en-US" sz="2400" dirty="0"/>
              <a:t>Sets, no arithmetic:       </a:t>
            </a:r>
            <a:r>
              <a:rPr lang="en-US" sz="2400" dirty="0">
                <a:solidFill>
                  <a:srgbClr val="FF0000"/>
                </a:solidFill>
              </a:rPr>
              <a:t>EXPSPACE</a:t>
            </a:r>
          </a:p>
          <a:p>
            <a:pPr marL="0" indent="0">
              <a:buNone/>
            </a:pPr>
            <a:r>
              <a:rPr lang="en-US" sz="2400" dirty="0"/>
              <a:t>Sets and arithmetic:      </a:t>
            </a:r>
            <a:r>
              <a:rPr lang="en-US" sz="2400" dirty="0" smtClean="0">
                <a:solidFill>
                  <a:srgbClr val="FF0000"/>
                </a:solidFill>
              </a:rPr>
              <a:t>3-EXPSPACE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16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</a:t>
            </a:r>
            <a:r>
              <a:rPr lang="en-US" sz="3600" dirty="0" smtClean="0"/>
              <a:t>nalysis tasks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z="2400" dirty="0" smtClean="0"/>
              <a:t>Automatic verification of desirable properties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  </a:t>
            </a:r>
            <a:r>
              <a:rPr lang="en-US" sz="2000" dirty="0" smtClean="0">
                <a:solidFill>
                  <a:srgbClr val="0066CC"/>
                </a:solidFill>
              </a:rPr>
              <a:t>“no product can be shipped before being paid”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“if a product is paid, it is eventually delivered or the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  customer is refunded”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Comparison and customization of </a:t>
            </a:r>
            <a:r>
              <a:rPr lang="en-US" sz="2400" dirty="0" smtClean="0">
                <a:solidFill>
                  <a:srgbClr val="FF0000"/>
                </a:solidFill>
              </a:rPr>
              <a:t>workflows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                          </a:t>
            </a:r>
            <a:r>
              <a:rPr lang="en-US" sz="2000" dirty="0" err="1" smtClean="0"/>
              <a:t>Abiteboul</a:t>
            </a:r>
            <a:r>
              <a:rPr lang="en-US" sz="2000" dirty="0"/>
              <a:t>, </a:t>
            </a:r>
            <a:r>
              <a:rPr lang="en-US" sz="2000" dirty="0" err="1"/>
              <a:t>Bourhis</a:t>
            </a:r>
            <a:r>
              <a:rPr lang="en-US" sz="2000" dirty="0"/>
              <a:t>, </a:t>
            </a:r>
            <a:r>
              <a:rPr lang="en-US" sz="2000" dirty="0" err="1" smtClean="0"/>
              <a:t>Koutsos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</a:t>
            </a:r>
            <a:r>
              <a:rPr lang="en-US" sz="2000" dirty="0" smtClean="0">
                <a:solidFill>
                  <a:srgbClr val="0066CC"/>
                </a:solidFill>
              </a:rPr>
              <a:t>“is my workflow equivalent to yours ?”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                                                       </a:t>
            </a:r>
            <a:endParaRPr lang="en-US" sz="2000" dirty="0" smtClean="0"/>
          </a:p>
          <a:p>
            <a:r>
              <a:rPr lang="en-US" sz="2400" dirty="0" smtClean="0"/>
              <a:t>Runtime analysis </a:t>
            </a:r>
            <a:r>
              <a:rPr lang="en-US" sz="2400" dirty="0"/>
              <a:t>for collaborative workflows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</a:t>
            </a:r>
            <a:r>
              <a:rPr lang="en-US" sz="2000" dirty="0" smtClean="0">
                <a:solidFill>
                  <a:srgbClr val="0066CC"/>
                </a:solidFill>
              </a:rPr>
              <a:t>“what can I infer from my local view of the workflow?”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“what should I do next?”</a:t>
            </a:r>
            <a:endParaRPr lang="en-US" sz="20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 smtClean="0"/>
              <a:t>Why </a:t>
            </a:r>
            <a:r>
              <a:rPr lang="en-US" altLang="en-US" sz="3200" dirty="0"/>
              <a:t>compare different workflows?</a:t>
            </a:r>
            <a:br>
              <a:rPr lang="en-US" altLang="en-US" sz="3200" dirty="0"/>
            </a:br>
            <a:endParaRPr lang="en-US" alt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1143000" y="1752600"/>
            <a:ext cx="7409401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Customization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 Integration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 Optimization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 Comparing expressiveness of workflow languages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799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/>
              <a:t>H</a:t>
            </a:r>
            <a:r>
              <a:rPr lang="en-US" altLang="en-US" sz="3200" dirty="0" smtClean="0"/>
              <a:t>ow </a:t>
            </a:r>
            <a:r>
              <a:rPr lang="en-US" altLang="en-US" sz="3200" dirty="0"/>
              <a:t>to compare different workflows?</a:t>
            </a:r>
            <a:br>
              <a:rPr lang="en-US" altLang="en-US" sz="3200" dirty="0"/>
            </a:br>
            <a:endParaRPr lang="en-US" altLang="en-US" sz="4000" dirty="0"/>
          </a:p>
        </p:txBody>
      </p:sp>
      <p:grpSp>
        <p:nvGrpSpPr>
          <p:cNvPr id="57354" name="Group 10"/>
          <p:cNvGrpSpPr>
            <a:grpSpLocks/>
          </p:cNvGrpSpPr>
          <p:nvPr/>
        </p:nvGrpSpPr>
        <p:grpSpPr bwMode="auto">
          <a:xfrm>
            <a:off x="609600" y="3429001"/>
            <a:ext cx="7543800" cy="2813051"/>
            <a:chOff x="384" y="2160"/>
            <a:chExt cx="4752" cy="1772"/>
          </a:xfrm>
        </p:grpSpPr>
        <p:pic>
          <p:nvPicPr>
            <p:cNvPr id="57348" name="Picture 4" descr="bee_hiv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2160"/>
              <a:ext cx="2208" cy="1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350" name="Picture 6" descr="smantnes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2160"/>
              <a:ext cx="2208" cy="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>
              <a:off x="720" y="3701"/>
              <a:ext cx="1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dirty="0"/>
                <a:t>Building a beehive</a:t>
              </a:r>
            </a:p>
          </p:txBody>
        </p:sp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>
              <a:off x="3312" y="3696"/>
              <a:ext cx="14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/>
                <a:t>Building an ant nest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05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Use Views!</a:t>
            </a:r>
            <a:r>
              <a:rPr lang="en-US" altLang="en-US" dirty="0"/>
              <a:t> </a:t>
            </a:r>
          </a:p>
        </p:txBody>
      </p:sp>
      <p:pic>
        <p:nvPicPr>
          <p:cNvPr id="58371" name="Picture 3" descr="bee_h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505200" cy="22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smantn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3505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143000" y="5867400"/>
            <a:ext cx="220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 beehive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257800" y="5867400"/>
            <a:ext cx="236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an ant nest</a:t>
            </a:r>
          </a:p>
        </p:txBody>
      </p:sp>
      <p:grpSp>
        <p:nvGrpSpPr>
          <p:cNvPr id="58390" name="Group 22"/>
          <p:cNvGrpSpPr>
            <a:grpSpLocks/>
          </p:cNvGrpSpPr>
          <p:nvPr/>
        </p:nvGrpSpPr>
        <p:grpSpPr bwMode="auto">
          <a:xfrm>
            <a:off x="1127125" y="1535113"/>
            <a:ext cx="692150" cy="930275"/>
            <a:chOff x="710" y="967"/>
            <a:chExt cx="436" cy="586"/>
          </a:xfrm>
        </p:grpSpPr>
        <p:sp>
          <p:nvSpPr>
            <p:cNvPr id="58375" name="Text Box 7"/>
            <p:cNvSpPr txBox="1">
              <a:spLocks noChangeArrowheads="1"/>
            </p:cNvSpPr>
            <p:nvPr/>
          </p:nvSpPr>
          <p:spPr bwMode="auto">
            <a:xfrm>
              <a:off x="710" y="967"/>
              <a:ext cx="392" cy="25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bee</a:t>
              </a:r>
            </a:p>
          </p:txBody>
        </p:sp>
        <p:sp>
          <p:nvSpPr>
            <p:cNvPr id="58378" name="Text Box 10"/>
            <p:cNvSpPr txBox="1">
              <a:spLocks noChangeArrowheads="1"/>
            </p:cNvSpPr>
            <p:nvPr/>
          </p:nvSpPr>
          <p:spPr bwMode="auto">
            <a:xfrm>
              <a:off x="710" y="1303"/>
              <a:ext cx="436" cy="25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hive</a:t>
              </a:r>
            </a:p>
          </p:txBody>
        </p:sp>
      </p:grpSp>
      <p:grpSp>
        <p:nvGrpSpPr>
          <p:cNvPr id="58391" name="Group 23"/>
          <p:cNvGrpSpPr>
            <a:grpSpLocks/>
          </p:cNvGrpSpPr>
          <p:nvPr/>
        </p:nvGrpSpPr>
        <p:grpSpPr bwMode="auto">
          <a:xfrm>
            <a:off x="6781800" y="1524000"/>
            <a:ext cx="706438" cy="930275"/>
            <a:chOff x="4272" y="960"/>
            <a:chExt cx="445" cy="586"/>
          </a:xfrm>
        </p:grpSpPr>
        <p:sp>
          <p:nvSpPr>
            <p:cNvPr id="58380" name="Text Box 12"/>
            <p:cNvSpPr txBox="1">
              <a:spLocks noChangeArrowheads="1"/>
            </p:cNvSpPr>
            <p:nvPr/>
          </p:nvSpPr>
          <p:spPr bwMode="auto">
            <a:xfrm>
              <a:off x="4272" y="960"/>
              <a:ext cx="356" cy="2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ant</a:t>
              </a:r>
            </a:p>
          </p:txBody>
        </p:sp>
        <p:sp>
          <p:nvSpPr>
            <p:cNvPr id="58381" name="Text Box 13"/>
            <p:cNvSpPr txBox="1">
              <a:spLocks noChangeArrowheads="1"/>
            </p:cNvSpPr>
            <p:nvPr/>
          </p:nvSpPr>
          <p:spPr bwMode="auto">
            <a:xfrm>
              <a:off x="4272" y="1296"/>
              <a:ext cx="445" cy="2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nest</a:t>
              </a:r>
            </a:p>
          </p:txBody>
        </p:sp>
      </p:grpSp>
      <p:grpSp>
        <p:nvGrpSpPr>
          <p:cNvPr id="58389" name="Group 21"/>
          <p:cNvGrpSpPr>
            <a:grpSpLocks/>
          </p:cNvGrpSpPr>
          <p:nvPr/>
        </p:nvGrpSpPr>
        <p:grpSpPr bwMode="auto">
          <a:xfrm>
            <a:off x="3794125" y="1535113"/>
            <a:ext cx="1214438" cy="919162"/>
            <a:chOff x="2390" y="967"/>
            <a:chExt cx="765" cy="579"/>
          </a:xfrm>
        </p:grpSpPr>
        <p:sp>
          <p:nvSpPr>
            <p:cNvPr id="58379" name="Text Box 11"/>
            <p:cNvSpPr txBox="1">
              <a:spLocks noChangeArrowheads="1"/>
            </p:cNvSpPr>
            <p:nvPr/>
          </p:nvSpPr>
          <p:spPr bwMode="auto">
            <a:xfrm>
              <a:off x="2390" y="967"/>
              <a:ext cx="622" cy="250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 insect</a:t>
              </a:r>
            </a:p>
          </p:txBody>
        </p:sp>
        <p:sp>
          <p:nvSpPr>
            <p:cNvPr id="58382" name="Text Box 14"/>
            <p:cNvSpPr txBox="1">
              <a:spLocks noChangeArrowheads="1"/>
            </p:cNvSpPr>
            <p:nvPr/>
          </p:nvSpPr>
          <p:spPr bwMode="auto">
            <a:xfrm>
              <a:off x="2400" y="1296"/>
              <a:ext cx="755" cy="250"/>
            </a:xfrm>
            <a:prstGeom prst="rect">
              <a:avLst/>
            </a:prstGeom>
            <a:solidFill>
              <a:srgbClr val="00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1"/>
                <a:t>dwelling</a:t>
              </a:r>
            </a:p>
          </p:txBody>
        </p:sp>
      </p:grpSp>
      <p:cxnSp>
        <p:nvCxnSpPr>
          <p:cNvPr id="58384" name="AutoShape 16"/>
          <p:cNvCxnSpPr>
            <a:cxnSpLocks noChangeShapeType="1"/>
            <a:stCxn id="58375" idx="3"/>
            <a:endCxn id="58379" idx="1"/>
          </p:cNvCxnSpPr>
          <p:nvPr/>
        </p:nvCxnSpPr>
        <p:spPr bwMode="auto">
          <a:xfrm>
            <a:off x="1749425" y="1733550"/>
            <a:ext cx="2044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5" name="AutoShape 17"/>
          <p:cNvCxnSpPr>
            <a:cxnSpLocks noChangeShapeType="1"/>
            <a:stCxn id="58378" idx="3"/>
            <a:endCxn id="58382" idx="1"/>
          </p:cNvCxnSpPr>
          <p:nvPr/>
        </p:nvCxnSpPr>
        <p:spPr bwMode="auto">
          <a:xfrm flipV="1">
            <a:off x="1819275" y="2255838"/>
            <a:ext cx="1990725" cy="11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6" name="AutoShape 18"/>
          <p:cNvCxnSpPr>
            <a:cxnSpLocks noChangeShapeType="1"/>
            <a:stCxn id="58380" idx="1"/>
            <a:endCxn id="58379" idx="3"/>
          </p:cNvCxnSpPr>
          <p:nvPr/>
        </p:nvCxnSpPr>
        <p:spPr bwMode="auto">
          <a:xfrm flipH="1">
            <a:off x="4781550" y="1722438"/>
            <a:ext cx="2000250" cy="11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387" name="AutoShape 19"/>
          <p:cNvCxnSpPr>
            <a:cxnSpLocks noChangeShapeType="1"/>
            <a:stCxn id="58381" idx="1"/>
            <a:endCxn id="58382" idx="3"/>
          </p:cNvCxnSpPr>
          <p:nvPr/>
        </p:nvCxnSpPr>
        <p:spPr bwMode="auto">
          <a:xfrm flipH="1">
            <a:off x="5008563" y="2255838"/>
            <a:ext cx="17732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1020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8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8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Use Views!</a:t>
            </a:r>
            <a:r>
              <a:rPr lang="en-US" altLang="en-US"/>
              <a:t> </a:t>
            </a:r>
          </a:p>
        </p:txBody>
      </p:sp>
      <p:pic>
        <p:nvPicPr>
          <p:cNvPr id="58371" name="Picture 3" descr="bee_h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505200" cy="22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smantn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3505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143000" y="5867400"/>
            <a:ext cx="220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 beehive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257800" y="5867400"/>
            <a:ext cx="236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an ant nest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52600" y="1676399"/>
            <a:ext cx="5384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Map to a common abstraction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Define a notion of simulation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82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Use Views!</a:t>
            </a:r>
            <a:r>
              <a:rPr lang="en-US" altLang="en-US"/>
              <a:t> </a:t>
            </a:r>
          </a:p>
        </p:txBody>
      </p:sp>
      <p:pic>
        <p:nvPicPr>
          <p:cNvPr id="58371" name="Picture 3" descr="bee_hi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505200" cy="225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2" name="Picture 4" descr="smantn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3505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143000" y="5867400"/>
            <a:ext cx="2203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 beehive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5257800" y="5867400"/>
            <a:ext cx="236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Building an ant nest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28700" y="1627029"/>
            <a:ext cx="7239000" cy="954107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Allows to compare </a:t>
            </a:r>
          </a:p>
          <a:p>
            <a:pPr algn="ctr"/>
            <a:r>
              <a:rPr lang="en-US" sz="2800" dirty="0" smtClean="0"/>
              <a:t>very different workflows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948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 smtClean="0"/>
              <a:t>Example: Active XML </a:t>
            </a:r>
            <a:r>
              <a:rPr lang="en-US" altLang="en-US" sz="3200" dirty="0"/>
              <a:t>vs </a:t>
            </a:r>
            <a:r>
              <a:rPr lang="en-US" altLang="en-US" sz="3200" dirty="0" smtClean="0"/>
              <a:t>Artifacts</a:t>
            </a:r>
            <a:endParaRPr lang="en-US" altLang="en-US" sz="32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 smtClean="0"/>
              <a:t>Active XML workflows can </a:t>
            </a:r>
            <a:r>
              <a:rPr lang="en-US" altLang="en-US" sz="2800" dirty="0"/>
              <a:t>simulate </a:t>
            </a:r>
            <a:r>
              <a:rPr lang="en-US" altLang="en-US" sz="2800" dirty="0" smtClean="0"/>
              <a:t>Artifacts</a:t>
            </a:r>
            <a:endParaRPr lang="en-US" altLang="en-US" sz="2800" dirty="0"/>
          </a:p>
          <a:p>
            <a:pPr>
              <a:buFontTx/>
              <a:buNone/>
            </a:pPr>
            <a:r>
              <a:rPr lang="en-US" altLang="en-US" sz="2800" dirty="0"/>
              <a:t>    </a:t>
            </a:r>
            <a:r>
              <a:rPr lang="en-US" altLang="en-US" sz="2800" dirty="0" smtClean="0"/>
              <a:t>       </a:t>
            </a:r>
            <a:r>
              <a:rPr lang="en-US" altLang="en-US" sz="2800" dirty="0" smtClean="0">
                <a:solidFill>
                  <a:srgbClr val="0066CC"/>
                </a:solidFill>
              </a:rPr>
              <a:t>with </a:t>
            </a:r>
            <a:r>
              <a:rPr lang="en-US" altLang="en-US" sz="2800" dirty="0">
                <a:solidFill>
                  <a:srgbClr val="0066CC"/>
                </a:solidFill>
              </a:rPr>
              <a:t>respect </a:t>
            </a:r>
            <a:r>
              <a:rPr lang="en-US" altLang="en-US" sz="2800" dirty="0" smtClean="0">
                <a:solidFill>
                  <a:srgbClr val="0066CC"/>
                </a:solidFill>
              </a:rPr>
              <a:t>to appropriate abstractions</a:t>
            </a:r>
            <a:endParaRPr lang="en-US" altLang="en-US" sz="2800" dirty="0">
              <a:solidFill>
                <a:srgbClr val="0066CC"/>
              </a:solidFill>
            </a:endParaRPr>
          </a:p>
          <a:p>
            <a:pPr>
              <a:buFontTx/>
              <a:buNone/>
            </a:pPr>
            <a:endParaRPr lang="en-US" altLang="en-US" sz="2800" dirty="0">
              <a:solidFill>
                <a:schemeClr val="accent2"/>
              </a:solidFill>
            </a:endParaRPr>
          </a:p>
          <a:p>
            <a:r>
              <a:rPr lang="en-US" altLang="en-US" sz="2800" dirty="0" smtClean="0"/>
              <a:t> </a:t>
            </a:r>
            <a:r>
              <a:rPr lang="en-US" altLang="en-US" sz="2800" dirty="0"/>
              <a:t>Artifacts cannot simulate </a:t>
            </a:r>
            <a:r>
              <a:rPr lang="en-US" altLang="en-US" sz="2800" dirty="0" smtClean="0"/>
              <a:t>Active XML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095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Customizing workflows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Example: providing </a:t>
            </a:r>
            <a:r>
              <a:rPr lang="en-US" sz="2800" dirty="0" smtClean="0">
                <a:hlinkClick r:id="rId2" action="ppaction://hlinkfile"/>
              </a:rPr>
              <a:t>process-centric</a:t>
            </a:r>
            <a:r>
              <a:rPr lang="en-US" sz="2800" dirty="0" smtClean="0"/>
              <a:t> views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When is the service view </a:t>
            </a:r>
            <a:r>
              <a:rPr lang="el-GR" sz="2800" dirty="0" smtClean="0">
                <a:latin typeface="Calibri"/>
              </a:rPr>
              <a:t>ω</a:t>
            </a:r>
            <a:r>
              <a:rPr lang="en-US" sz="2800" dirty="0" smtClean="0">
                <a:latin typeface="Calibri"/>
              </a:rPr>
              <a:t>-</a:t>
            </a:r>
            <a:r>
              <a:rPr lang="en-US" sz="2800" dirty="0" smtClean="0"/>
              <a:t>regular ?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When is more powerful specification needed?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800" dirty="0" smtClean="0">
                <a:solidFill>
                  <a:srgbClr val="0066CC"/>
                </a:solidFill>
              </a:rPr>
              <a:t>Similar questions for branching-time semantics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en-US" sz="2400" dirty="0" smtClean="0">
                <a:solidFill>
                  <a:srgbClr val="C00000"/>
                </a:solidFill>
              </a:rPr>
              <a:t>[</a:t>
            </a:r>
            <a:r>
              <a:rPr lang="en-US" sz="2400" dirty="0" err="1" smtClean="0">
                <a:solidFill>
                  <a:srgbClr val="C00000"/>
                </a:solidFill>
              </a:rPr>
              <a:t>Koutsos</a:t>
            </a:r>
            <a:r>
              <a:rPr lang="en-US" sz="2400" dirty="0" smtClean="0">
                <a:solidFill>
                  <a:srgbClr val="C00000"/>
                </a:solidFill>
              </a:rPr>
              <a:t>, V.]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2590800"/>
            <a:ext cx="639950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Service view: valid sequences of service calls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158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</a:t>
            </a:r>
            <a:r>
              <a:rPr lang="en-US" sz="3600" dirty="0" smtClean="0"/>
              <a:t>nalysis tasks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Automatic verification of desirable properties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  </a:t>
            </a:r>
            <a:r>
              <a:rPr lang="en-US" sz="2000" dirty="0" smtClean="0">
                <a:solidFill>
                  <a:srgbClr val="0066CC"/>
                </a:solidFill>
              </a:rPr>
              <a:t>“no product can be shipped before being paid”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“if a product is paid, it is eventually delivered or the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  customer is refunded”</a:t>
            </a:r>
          </a:p>
          <a:p>
            <a:r>
              <a:rPr lang="en-US" sz="2400" dirty="0"/>
              <a:t>Comparison and customization of </a:t>
            </a:r>
            <a:r>
              <a:rPr lang="en-US" sz="2400" dirty="0" smtClean="0"/>
              <a:t>workflows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  </a:t>
            </a:r>
            <a:r>
              <a:rPr lang="en-US" sz="2000" dirty="0" smtClean="0">
                <a:solidFill>
                  <a:srgbClr val="0066CC"/>
                </a:solidFill>
              </a:rPr>
              <a:t>“is my workflow equivalent to yours ?”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Runtime analysis for collaborative workflows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                                    </a:t>
            </a:r>
            <a:r>
              <a:rPr lang="en-US" sz="2000" dirty="0" err="1" smtClean="0"/>
              <a:t>Abiteboul</a:t>
            </a:r>
            <a:r>
              <a:rPr lang="en-US" sz="2000" dirty="0" smtClean="0"/>
              <a:t> + V.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CC"/>
                </a:solidFill>
              </a:rPr>
              <a:t> </a:t>
            </a:r>
            <a:r>
              <a:rPr lang="en-US" sz="2400" dirty="0" smtClean="0">
                <a:solidFill>
                  <a:srgbClr val="0066CC"/>
                </a:solidFill>
              </a:rPr>
              <a:t>              </a:t>
            </a:r>
            <a:r>
              <a:rPr lang="en-US" sz="2000" dirty="0" smtClean="0">
                <a:solidFill>
                  <a:srgbClr val="0066CC"/>
                </a:solidFill>
              </a:rPr>
              <a:t>“what can I infer from my local view of the workflow?”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66CC"/>
                </a:solidFill>
              </a:rPr>
              <a:t> </a:t>
            </a:r>
            <a:r>
              <a:rPr lang="en-US" sz="2000" dirty="0" smtClean="0">
                <a:solidFill>
                  <a:srgbClr val="0066CC"/>
                </a:solidFill>
              </a:rPr>
              <a:t>                                   “what should I do next?”</a:t>
            </a:r>
            <a:endParaRPr lang="en-US" sz="20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94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8"/>
          <p:cNvSpPr txBox="1">
            <a:spLocks noChangeArrowheads="1"/>
          </p:cNvSpPr>
          <p:nvPr/>
        </p:nvSpPr>
        <p:spPr bwMode="auto">
          <a:xfrm>
            <a:off x="5244296" y="4326541"/>
            <a:ext cx="184150" cy="369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71409" y="872698"/>
            <a:ext cx="3964547" cy="523220"/>
          </a:xfrm>
          <a:prstGeom prst="rect">
            <a:avLst/>
          </a:prstGeom>
          <a:solidFill>
            <a:schemeClr val="accent3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C</a:t>
            </a:r>
            <a:r>
              <a:rPr lang="en-US" sz="2800" dirty="0" smtClean="0"/>
              <a:t>ollaborative workflows</a:t>
            </a:r>
            <a:endParaRPr lang="en-US" sz="28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70" y="2303721"/>
            <a:ext cx="977900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585" y="2277125"/>
            <a:ext cx="977900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55" y="2286000"/>
            <a:ext cx="977900" cy="914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634" y="2308144"/>
            <a:ext cx="977900" cy="914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56843" y="4326541"/>
            <a:ext cx="499367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Business processes, health care, </a:t>
            </a:r>
          </a:p>
          <a:p>
            <a:r>
              <a:rPr lang="en-US" sz="2400" dirty="0" smtClean="0"/>
              <a:t>scientific workflows, government</a:t>
            </a:r>
            <a:r>
              <a:rPr lang="en-US" sz="2400" dirty="0"/>
              <a:t> </a:t>
            </a:r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677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5" y="2570414"/>
            <a:ext cx="977900" cy="914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55648" y="1966132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455448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853933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689376" y="1966131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055648" y="1966130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455448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853933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689376" y="1966129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37" name="Oval 36"/>
          <p:cNvSpPr/>
          <p:nvPr/>
        </p:nvSpPr>
        <p:spPr bwMode="auto">
          <a:xfrm>
            <a:off x="1624586" y="15027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1929386" y="12741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192938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305956" y="128033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230595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Straight Arrow Connector 42"/>
          <p:cNvCxnSpPr>
            <a:stCxn id="37" idx="7"/>
            <a:endCxn id="38" idx="3"/>
          </p:cNvCxnSpPr>
          <p:nvPr/>
        </p:nvCxnSpPr>
        <p:spPr bwMode="auto">
          <a:xfrm flipV="1">
            <a:off x="1689627" y="1339172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38" idx="4"/>
            <a:endCxn id="39" idx="7"/>
          </p:cNvCxnSpPr>
          <p:nvPr/>
        </p:nvCxnSpPr>
        <p:spPr bwMode="auto">
          <a:xfrm>
            <a:off x="1967486" y="1350331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endCxn id="40" idx="4"/>
          </p:cNvCxnSpPr>
          <p:nvPr/>
        </p:nvCxnSpPr>
        <p:spPr bwMode="auto">
          <a:xfrm flipV="1">
            <a:off x="2005586" y="1356533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39" idx="5"/>
            <a:endCxn id="41" idx="3"/>
          </p:cNvCxnSpPr>
          <p:nvPr/>
        </p:nvCxnSpPr>
        <p:spPr bwMode="auto">
          <a:xfrm>
            <a:off x="1994427" y="1796372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41" idx="1"/>
            <a:endCxn id="40" idx="4"/>
          </p:cNvCxnSpPr>
          <p:nvPr/>
        </p:nvCxnSpPr>
        <p:spPr bwMode="auto">
          <a:xfrm flipV="1">
            <a:off x="2317115" y="1356533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3195907" y="15321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500707" y="13035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50070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387727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009224" y="15782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5314024" y="13496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31402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690594" y="1355826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569059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62" idx="7"/>
            <a:endCxn id="63" idx="3"/>
          </p:cNvCxnSpPr>
          <p:nvPr/>
        </p:nvCxnSpPr>
        <p:spPr bwMode="auto">
          <a:xfrm flipV="1">
            <a:off x="5074265" y="1414665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63" idx="4"/>
            <a:endCxn id="64" idx="7"/>
          </p:cNvCxnSpPr>
          <p:nvPr/>
        </p:nvCxnSpPr>
        <p:spPr bwMode="auto">
          <a:xfrm>
            <a:off x="5352124" y="1425824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endCxn id="65" idx="4"/>
          </p:cNvCxnSpPr>
          <p:nvPr/>
        </p:nvCxnSpPr>
        <p:spPr bwMode="auto">
          <a:xfrm flipV="1">
            <a:off x="5390224" y="1432026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4" idx="5"/>
            <a:endCxn id="66" idx="3"/>
          </p:cNvCxnSpPr>
          <p:nvPr/>
        </p:nvCxnSpPr>
        <p:spPr bwMode="auto">
          <a:xfrm>
            <a:off x="5379065" y="1871865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endCxn id="63" idx="5"/>
          </p:cNvCxnSpPr>
          <p:nvPr/>
        </p:nvCxnSpPr>
        <p:spPr bwMode="auto">
          <a:xfrm flipH="1" flipV="1">
            <a:off x="5379065" y="1414665"/>
            <a:ext cx="328206" cy="4327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Oval 71"/>
          <p:cNvSpPr/>
          <p:nvPr/>
        </p:nvSpPr>
        <p:spPr bwMode="auto">
          <a:xfrm>
            <a:off x="6794486" y="15695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099286" y="13409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709928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475856" y="1347145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7585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Straight Arrow Connector 76"/>
          <p:cNvCxnSpPr>
            <a:stCxn id="72" idx="7"/>
            <a:endCxn id="74" idx="4"/>
          </p:cNvCxnSpPr>
          <p:nvPr/>
        </p:nvCxnSpPr>
        <p:spPr bwMode="auto">
          <a:xfrm>
            <a:off x="6859527" y="1580702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4"/>
            <a:endCxn id="74" idx="7"/>
          </p:cNvCxnSpPr>
          <p:nvPr/>
        </p:nvCxnSpPr>
        <p:spPr bwMode="auto">
          <a:xfrm>
            <a:off x="7137386" y="1417143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/>
          <p:cNvCxnSpPr>
            <a:endCxn id="75" idx="4"/>
          </p:cNvCxnSpPr>
          <p:nvPr/>
        </p:nvCxnSpPr>
        <p:spPr bwMode="auto">
          <a:xfrm flipV="1">
            <a:off x="7175486" y="1423345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stCxn id="74" idx="5"/>
            <a:endCxn id="76" idx="3"/>
          </p:cNvCxnSpPr>
          <p:nvPr/>
        </p:nvCxnSpPr>
        <p:spPr bwMode="auto">
          <a:xfrm>
            <a:off x="7164327" y="1863184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6" idx="1"/>
            <a:endCxn id="75" idx="4"/>
          </p:cNvCxnSpPr>
          <p:nvPr/>
        </p:nvCxnSpPr>
        <p:spPr bwMode="auto">
          <a:xfrm flipV="1">
            <a:off x="7487015" y="1423345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56" idx="0"/>
            <a:endCxn id="53" idx="5"/>
          </p:cNvCxnSpPr>
          <p:nvPr/>
        </p:nvCxnSpPr>
        <p:spPr bwMode="auto">
          <a:xfrm flipH="1" flipV="1">
            <a:off x="3565748" y="1368591"/>
            <a:ext cx="349629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53" idx="1"/>
            <a:endCxn id="52" idx="4"/>
          </p:cNvCxnSpPr>
          <p:nvPr/>
        </p:nvCxnSpPr>
        <p:spPr bwMode="auto">
          <a:xfrm flipH="1">
            <a:off x="3234007" y="1314709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>
            <a:stCxn id="52" idx="5"/>
            <a:endCxn id="54" idx="1"/>
          </p:cNvCxnSpPr>
          <p:nvPr/>
        </p:nvCxnSpPr>
        <p:spPr bwMode="auto">
          <a:xfrm>
            <a:off x="3260948" y="1597191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/>
          <p:cNvCxnSpPr>
            <a:stCxn id="53" idx="7"/>
            <a:endCxn id="55" idx="1"/>
          </p:cNvCxnSpPr>
          <p:nvPr/>
        </p:nvCxnSpPr>
        <p:spPr bwMode="auto">
          <a:xfrm>
            <a:off x="3565748" y="1314709"/>
            <a:ext cx="322688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55" idx="4"/>
            <a:endCxn id="54" idx="6"/>
          </p:cNvCxnSpPr>
          <p:nvPr/>
        </p:nvCxnSpPr>
        <p:spPr bwMode="auto">
          <a:xfrm flipH="1">
            <a:off x="3576907" y="1385952"/>
            <a:ext cx="338470" cy="4128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>
            <a:stCxn id="54" idx="6"/>
            <a:endCxn id="56" idx="2"/>
          </p:cNvCxnSpPr>
          <p:nvPr/>
        </p:nvCxnSpPr>
        <p:spPr bwMode="auto">
          <a:xfrm>
            <a:off x="3576907" y="1798850"/>
            <a:ext cx="30037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00" y="2543818"/>
            <a:ext cx="977900" cy="9144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70" y="2552693"/>
            <a:ext cx="977900" cy="9144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49" y="2574837"/>
            <a:ext cx="977900" cy="914400"/>
          </a:xfrm>
          <a:prstGeom prst="rect">
            <a:avLst/>
          </a:prstGeom>
        </p:spPr>
      </p:pic>
      <p:sp>
        <p:nvSpPr>
          <p:cNvPr id="116" name="Oval 115"/>
          <p:cNvSpPr/>
          <p:nvPr/>
        </p:nvSpPr>
        <p:spPr bwMode="auto">
          <a:xfrm>
            <a:off x="3877277" y="129239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709817" y="370455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dirty="0" smtClean="0"/>
              <a:t>uthor</a:t>
            </a:r>
            <a:endParaRPr lang="en-US" sz="1400" dirty="0"/>
          </a:p>
        </p:txBody>
      </p:sp>
      <p:sp>
        <p:nvSpPr>
          <p:cNvPr id="88" name="TextBox 87"/>
          <p:cNvSpPr txBox="1"/>
          <p:nvPr/>
        </p:nvSpPr>
        <p:spPr>
          <a:xfrm>
            <a:off x="3297701" y="3704554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PC chair</a:t>
            </a:r>
            <a:endParaRPr lang="en-US" sz="1400" dirty="0"/>
          </a:p>
        </p:txBody>
      </p:sp>
      <p:sp>
        <p:nvSpPr>
          <p:cNvPr id="90" name="TextBox 89"/>
          <p:cNvSpPr txBox="1"/>
          <p:nvPr/>
        </p:nvSpPr>
        <p:spPr>
          <a:xfrm>
            <a:off x="4853933" y="3711641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PC member</a:t>
            </a:r>
            <a:endParaRPr lang="en-US" sz="1400" dirty="0"/>
          </a:p>
        </p:txBody>
      </p:sp>
      <p:sp>
        <p:nvSpPr>
          <p:cNvPr id="92" name="TextBox 91"/>
          <p:cNvSpPr txBox="1"/>
          <p:nvPr/>
        </p:nvSpPr>
        <p:spPr>
          <a:xfrm>
            <a:off x="6921920" y="370455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Referee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2275267" y="4495800"/>
            <a:ext cx="5211748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Some possible actions</a:t>
            </a:r>
            <a:endParaRPr lang="en-US" dirty="0" smtClean="0"/>
          </a:p>
          <a:p>
            <a:r>
              <a:rPr lang="en-US" dirty="0" smtClean="0"/>
              <a:t>Author:  </a:t>
            </a:r>
            <a:r>
              <a:rPr lang="en-US" dirty="0" smtClean="0">
                <a:solidFill>
                  <a:srgbClr val="0070C0"/>
                </a:solidFill>
              </a:rPr>
              <a:t>submit, respond, final, copyright</a:t>
            </a:r>
          </a:p>
          <a:p>
            <a:r>
              <a:rPr lang="en-US" dirty="0" smtClean="0"/>
              <a:t>PC chair:  </a:t>
            </a:r>
            <a:r>
              <a:rPr lang="en-US" dirty="0" smtClean="0">
                <a:solidFill>
                  <a:srgbClr val="0070C0"/>
                </a:solidFill>
              </a:rPr>
              <a:t>assign, discuss, decide, notify, remind</a:t>
            </a:r>
          </a:p>
          <a:p>
            <a:r>
              <a:rPr lang="en-US" dirty="0" smtClean="0"/>
              <a:t>PC member:  </a:t>
            </a:r>
            <a:r>
              <a:rPr lang="en-US" dirty="0" smtClean="0">
                <a:solidFill>
                  <a:srgbClr val="0070C0"/>
                </a:solidFill>
              </a:rPr>
              <a:t>enter review, invite referee, discuss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00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5" y="2570414"/>
            <a:ext cx="977900" cy="914400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 bwMode="auto">
          <a:xfrm>
            <a:off x="1624586" y="15027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1929386" y="12741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192938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305956" y="128033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230595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Straight Arrow Connector 42"/>
          <p:cNvCxnSpPr>
            <a:stCxn id="37" idx="7"/>
            <a:endCxn id="38" idx="3"/>
          </p:cNvCxnSpPr>
          <p:nvPr/>
        </p:nvCxnSpPr>
        <p:spPr bwMode="auto">
          <a:xfrm flipV="1">
            <a:off x="1689627" y="1339172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38" idx="4"/>
            <a:endCxn id="39" idx="7"/>
          </p:cNvCxnSpPr>
          <p:nvPr/>
        </p:nvCxnSpPr>
        <p:spPr bwMode="auto">
          <a:xfrm>
            <a:off x="1967486" y="1350331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endCxn id="40" idx="4"/>
          </p:cNvCxnSpPr>
          <p:nvPr/>
        </p:nvCxnSpPr>
        <p:spPr bwMode="auto">
          <a:xfrm flipV="1">
            <a:off x="2005586" y="1356533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39" idx="5"/>
            <a:endCxn id="41" idx="3"/>
          </p:cNvCxnSpPr>
          <p:nvPr/>
        </p:nvCxnSpPr>
        <p:spPr bwMode="auto">
          <a:xfrm>
            <a:off x="1994427" y="1796372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41" idx="1"/>
            <a:endCxn id="40" idx="4"/>
          </p:cNvCxnSpPr>
          <p:nvPr/>
        </p:nvCxnSpPr>
        <p:spPr bwMode="auto">
          <a:xfrm flipV="1">
            <a:off x="2317115" y="1356533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3195907" y="15321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500707" y="13035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50070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387727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009224" y="15782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5314024" y="13496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31402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690594" y="1355826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569059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62" idx="7"/>
            <a:endCxn id="63" idx="3"/>
          </p:cNvCxnSpPr>
          <p:nvPr/>
        </p:nvCxnSpPr>
        <p:spPr bwMode="auto">
          <a:xfrm flipV="1">
            <a:off x="5074265" y="1414665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63" idx="4"/>
            <a:endCxn id="64" idx="7"/>
          </p:cNvCxnSpPr>
          <p:nvPr/>
        </p:nvCxnSpPr>
        <p:spPr bwMode="auto">
          <a:xfrm>
            <a:off x="5352124" y="1425824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endCxn id="65" idx="4"/>
          </p:cNvCxnSpPr>
          <p:nvPr/>
        </p:nvCxnSpPr>
        <p:spPr bwMode="auto">
          <a:xfrm flipV="1">
            <a:off x="5390224" y="1432026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4" idx="5"/>
            <a:endCxn id="66" idx="3"/>
          </p:cNvCxnSpPr>
          <p:nvPr/>
        </p:nvCxnSpPr>
        <p:spPr bwMode="auto">
          <a:xfrm>
            <a:off x="5379065" y="1871865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endCxn id="63" idx="5"/>
          </p:cNvCxnSpPr>
          <p:nvPr/>
        </p:nvCxnSpPr>
        <p:spPr bwMode="auto">
          <a:xfrm flipH="1" flipV="1">
            <a:off x="5379065" y="1414665"/>
            <a:ext cx="328206" cy="4327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Oval 71"/>
          <p:cNvSpPr/>
          <p:nvPr/>
        </p:nvSpPr>
        <p:spPr bwMode="auto">
          <a:xfrm>
            <a:off x="6794486" y="15695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099286" y="13409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709928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475856" y="1347145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7585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Straight Arrow Connector 76"/>
          <p:cNvCxnSpPr>
            <a:stCxn id="72" idx="7"/>
            <a:endCxn id="74" idx="4"/>
          </p:cNvCxnSpPr>
          <p:nvPr/>
        </p:nvCxnSpPr>
        <p:spPr bwMode="auto">
          <a:xfrm>
            <a:off x="6859527" y="1580702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4"/>
            <a:endCxn id="74" idx="7"/>
          </p:cNvCxnSpPr>
          <p:nvPr/>
        </p:nvCxnSpPr>
        <p:spPr bwMode="auto">
          <a:xfrm>
            <a:off x="7137386" y="1417143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/>
          <p:cNvCxnSpPr>
            <a:endCxn id="75" idx="4"/>
          </p:cNvCxnSpPr>
          <p:nvPr/>
        </p:nvCxnSpPr>
        <p:spPr bwMode="auto">
          <a:xfrm flipV="1">
            <a:off x="7175486" y="1423345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stCxn id="74" idx="5"/>
            <a:endCxn id="76" idx="3"/>
          </p:cNvCxnSpPr>
          <p:nvPr/>
        </p:nvCxnSpPr>
        <p:spPr bwMode="auto">
          <a:xfrm>
            <a:off x="7164327" y="1863184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6" idx="1"/>
            <a:endCxn id="75" idx="4"/>
          </p:cNvCxnSpPr>
          <p:nvPr/>
        </p:nvCxnSpPr>
        <p:spPr bwMode="auto">
          <a:xfrm flipV="1">
            <a:off x="7487015" y="1423345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56" idx="0"/>
            <a:endCxn id="53" idx="5"/>
          </p:cNvCxnSpPr>
          <p:nvPr/>
        </p:nvCxnSpPr>
        <p:spPr bwMode="auto">
          <a:xfrm flipH="1" flipV="1">
            <a:off x="3565748" y="1368591"/>
            <a:ext cx="349629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53" idx="1"/>
            <a:endCxn id="52" idx="4"/>
          </p:cNvCxnSpPr>
          <p:nvPr/>
        </p:nvCxnSpPr>
        <p:spPr bwMode="auto">
          <a:xfrm flipH="1">
            <a:off x="3234007" y="1314709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>
            <a:stCxn id="52" idx="5"/>
            <a:endCxn id="54" idx="1"/>
          </p:cNvCxnSpPr>
          <p:nvPr/>
        </p:nvCxnSpPr>
        <p:spPr bwMode="auto">
          <a:xfrm>
            <a:off x="3260948" y="1597191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/>
          <p:cNvCxnSpPr>
            <a:stCxn id="53" idx="7"/>
            <a:endCxn id="55" idx="1"/>
          </p:cNvCxnSpPr>
          <p:nvPr/>
        </p:nvCxnSpPr>
        <p:spPr bwMode="auto">
          <a:xfrm>
            <a:off x="3565748" y="1314709"/>
            <a:ext cx="322688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55" idx="4"/>
            <a:endCxn id="54" idx="6"/>
          </p:cNvCxnSpPr>
          <p:nvPr/>
        </p:nvCxnSpPr>
        <p:spPr bwMode="auto">
          <a:xfrm flipH="1">
            <a:off x="3576907" y="1385952"/>
            <a:ext cx="338470" cy="4128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>
            <a:stCxn id="54" idx="6"/>
            <a:endCxn id="56" idx="2"/>
          </p:cNvCxnSpPr>
          <p:nvPr/>
        </p:nvCxnSpPr>
        <p:spPr bwMode="auto">
          <a:xfrm>
            <a:off x="3576907" y="1798850"/>
            <a:ext cx="30037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Oval 54"/>
          <p:cNvSpPr/>
          <p:nvPr/>
        </p:nvSpPr>
        <p:spPr bwMode="auto">
          <a:xfrm>
            <a:off x="3877277" y="1309752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9" name="Straight Arrow Connector 98"/>
          <p:cNvCxnSpPr>
            <a:stCxn id="75" idx="2"/>
            <a:endCxn id="73" idx="6"/>
          </p:cNvCxnSpPr>
          <p:nvPr/>
        </p:nvCxnSpPr>
        <p:spPr bwMode="auto">
          <a:xfrm flipH="1" flipV="1">
            <a:off x="7175486" y="1379043"/>
            <a:ext cx="300370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00" y="2543818"/>
            <a:ext cx="977900" cy="9144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70" y="2552693"/>
            <a:ext cx="977900" cy="9144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49" y="2574837"/>
            <a:ext cx="977900" cy="9144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4099832" y="5931452"/>
            <a:ext cx="1450907" cy="290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irtual database</a:t>
            </a:r>
            <a:endParaRPr lang="en-US" dirty="0"/>
          </a:p>
        </p:txBody>
      </p:sp>
      <p:cxnSp>
        <p:nvCxnSpPr>
          <p:cNvPr id="88" name="Straight Arrow Connector 87"/>
          <p:cNvCxnSpPr/>
          <p:nvPr/>
        </p:nvCxnSpPr>
        <p:spPr bwMode="auto">
          <a:xfrm flipH="1" flipV="1">
            <a:off x="2070653" y="4012331"/>
            <a:ext cx="2712005" cy="4878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/>
          <p:cNvCxnSpPr/>
          <p:nvPr/>
        </p:nvCxnSpPr>
        <p:spPr bwMode="auto">
          <a:xfrm flipH="1" flipV="1">
            <a:off x="3638500" y="4012331"/>
            <a:ext cx="1144158" cy="4878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/>
          <p:nvPr/>
        </p:nvCxnSpPr>
        <p:spPr bwMode="auto">
          <a:xfrm flipV="1">
            <a:off x="4782658" y="4020372"/>
            <a:ext cx="653937" cy="4797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/>
          <p:cNvCxnSpPr/>
          <p:nvPr/>
        </p:nvCxnSpPr>
        <p:spPr bwMode="auto">
          <a:xfrm flipV="1">
            <a:off x="4782658" y="4019420"/>
            <a:ext cx="2485459" cy="480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2" name="Picture 4" descr="bee_hiv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092" y="4525844"/>
            <a:ext cx="2189824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709817" y="370455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dirty="0" smtClean="0"/>
              <a:t>uthor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297701" y="3704554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PC chair</a:t>
            </a:r>
            <a:endParaRPr lang="en-US" sz="1400" dirty="0"/>
          </a:p>
        </p:txBody>
      </p:sp>
      <p:sp>
        <p:nvSpPr>
          <p:cNvPr id="103" name="TextBox 102"/>
          <p:cNvSpPr txBox="1"/>
          <p:nvPr/>
        </p:nvSpPr>
        <p:spPr>
          <a:xfrm>
            <a:off x="4853933" y="3711641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PC member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6921920" y="370455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Referee</a:t>
            </a:r>
            <a:endParaRPr lang="en-US" sz="1400" dirty="0"/>
          </a:p>
        </p:txBody>
      </p:sp>
      <p:sp>
        <p:nvSpPr>
          <p:cNvPr id="8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200" dirty="0" smtClean="0"/>
              <a:t>The collaborative </a:t>
            </a:r>
            <a:r>
              <a:rPr lang="en-US" sz="3200" dirty="0"/>
              <a:t>w</a:t>
            </a:r>
            <a:r>
              <a:rPr lang="en-US" sz="3200" dirty="0" smtClean="0"/>
              <a:t>orkflow model </a:t>
            </a:r>
            <a:r>
              <a:rPr lang="en-US" sz="1800" dirty="0" smtClean="0">
                <a:solidFill>
                  <a:srgbClr val="0066CC"/>
                </a:solidFill>
              </a:rPr>
              <a:t>[</a:t>
            </a:r>
            <a:r>
              <a:rPr lang="en-US" sz="1800" dirty="0" err="1" smtClean="0">
                <a:solidFill>
                  <a:srgbClr val="0066CC"/>
                </a:solidFill>
              </a:rPr>
              <a:t>Abiteboul+V</a:t>
            </a:r>
            <a:r>
              <a:rPr lang="en-US" sz="1800" dirty="0" smtClean="0">
                <a:solidFill>
                  <a:srgbClr val="0066CC"/>
                </a:solidFill>
              </a:rPr>
              <a:t>.]</a:t>
            </a:r>
            <a:r>
              <a:rPr lang="en-US" sz="3200" dirty="0">
                <a:solidFill>
                  <a:srgbClr val="0066CC"/>
                </a:solidFill>
              </a:rPr>
              <a:t/>
            </a:r>
            <a:br>
              <a:rPr lang="en-US" sz="3200" dirty="0">
                <a:solidFill>
                  <a:srgbClr val="0066CC"/>
                </a:solidFill>
              </a:rPr>
            </a:b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831073" y="4717523"/>
            <a:ext cx="212109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Simple peer views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055648" y="1966132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1455448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4853933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8" name="TextBox 97"/>
          <p:cNvSpPr txBox="1"/>
          <p:nvPr/>
        </p:nvSpPr>
        <p:spPr>
          <a:xfrm>
            <a:off x="6689376" y="1966131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055648" y="1966130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1455448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4853933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07" name="TextBox 106"/>
          <p:cNvSpPr txBox="1"/>
          <p:nvPr/>
        </p:nvSpPr>
        <p:spPr>
          <a:xfrm>
            <a:off x="6689376" y="1966129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514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 bwMode="auto">
          <a:xfrm>
            <a:off x="2632740" y="4755441"/>
            <a:ext cx="396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3699540" y="4526841"/>
            <a:ext cx="0" cy="838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2514600" y="4435165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Submitted   Id   title   author   abstract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499140" y="1310876"/>
            <a:ext cx="3962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1565940" y="1082276"/>
            <a:ext cx="0" cy="838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381000" y="990600"/>
            <a:ext cx="40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Submitted   Id   title   author   abstract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2590800" y="2057400"/>
            <a:ext cx="1870740" cy="2133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057211" y="3021567"/>
            <a:ext cx="864339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Author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5052698" y="1295443"/>
            <a:ext cx="332930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6119498" y="1066843"/>
            <a:ext cx="0" cy="838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4934558" y="975167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Submitted   Id   title   abstract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201000" y="3067416"/>
            <a:ext cx="1467133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PC member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4613940" y="2133600"/>
            <a:ext cx="1981200" cy="2057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Curved Right Arrow 25"/>
          <p:cNvSpPr/>
          <p:nvPr/>
        </p:nvSpPr>
        <p:spPr bwMode="auto">
          <a:xfrm>
            <a:off x="1982562" y="4526841"/>
            <a:ext cx="228600" cy="838200"/>
          </a:xfrm>
          <a:prstGeom prst="curvedRightArrow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4688326"/>
            <a:ext cx="1069524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PC chair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3112573" y="2825203"/>
            <a:ext cx="1894055" cy="559863"/>
            <a:chOff x="4114800" y="2781269"/>
            <a:chExt cx="1894055" cy="559863"/>
          </a:xfrm>
        </p:grpSpPr>
        <p:sp>
          <p:nvSpPr>
            <p:cNvPr id="29" name="TextBox 28"/>
            <p:cNvSpPr txBox="1"/>
            <p:nvPr/>
          </p:nvSpPr>
          <p:spPr>
            <a:xfrm>
              <a:off x="4114800" y="29718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11357" y="2781269"/>
              <a:ext cx="405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800" dirty="0" smtClean="0"/>
                <a:t>σ</a:t>
              </a:r>
              <a:endParaRPr lang="en-US" sz="28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14297" y="3008411"/>
              <a:ext cx="11945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Author = self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056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9" grpId="0"/>
      <p:bldP spid="20" grpId="0" animBg="1"/>
      <p:bldP spid="26" grpId="0" animBg="1"/>
      <p:bldP spid="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5" y="2570414"/>
            <a:ext cx="977900" cy="914400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 bwMode="auto">
          <a:xfrm>
            <a:off x="1624586" y="15027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1929386" y="12741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192938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305956" y="128033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230595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Straight Arrow Connector 42"/>
          <p:cNvCxnSpPr>
            <a:stCxn id="37" idx="7"/>
            <a:endCxn id="38" idx="3"/>
          </p:cNvCxnSpPr>
          <p:nvPr/>
        </p:nvCxnSpPr>
        <p:spPr bwMode="auto">
          <a:xfrm flipV="1">
            <a:off x="1689627" y="1339172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38" idx="4"/>
            <a:endCxn id="39" idx="7"/>
          </p:cNvCxnSpPr>
          <p:nvPr/>
        </p:nvCxnSpPr>
        <p:spPr bwMode="auto">
          <a:xfrm>
            <a:off x="1967486" y="1350331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endCxn id="40" idx="4"/>
          </p:cNvCxnSpPr>
          <p:nvPr/>
        </p:nvCxnSpPr>
        <p:spPr bwMode="auto">
          <a:xfrm flipV="1">
            <a:off x="2005586" y="1356533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39" idx="5"/>
            <a:endCxn id="41" idx="3"/>
          </p:cNvCxnSpPr>
          <p:nvPr/>
        </p:nvCxnSpPr>
        <p:spPr bwMode="auto">
          <a:xfrm>
            <a:off x="1994427" y="1796372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41" idx="1"/>
            <a:endCxn id="40" idx="4"/>
          </p:cNvCxnSpPr>
          <p:nvPr/>
        </p:nvCxnSpPr>
        <p:spPr bwMode="auto">
          <a:xfrm flipV="1">
            <a:off x="2317115" y="1356533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3195907" y="15321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500707" y="13035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50070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387727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009224" y="15782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5314024" y="13496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31402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690594" y="1355826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569059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62" idx="7"/>
            <a:endCxn id="63" idx="3"/>
          </p:cNvCxnSpPr>
          <p:nvPr/>
        </p:nvCxnSpPr>
        <p:spPr bwMode="auto">
          <a:xfrm flipV="1">
            <a:off x="5074265" y="1414665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63" idx="4"/>
            <a:endCxn id="64" idx="7"/>
          </p:cNvCxnSpPr>
          <p:nvPr/>
        </p:nvCxnSpPr>
        <p:spPr bwMode="auto">
          <a:xfrm>
            <a:off x="5352124" y="1425824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endCxn id="65" idx="4"/>
          </p:cNvCxnSpPr>
          <p:nvPr/>
        </p:nvCxnSpPr>
        <p:spPr bwMode="auto">
          <a:xfrm flipV="1">
            <a:off x="5390224" y="1432026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4" idx="5"/>
            <a:endCxn id="66" idx="3"/>
          </p:cNvCxnSpPr>
          <p:nvPr/>
        </p:nvCxnSpPr>
        <p:spPr bwMode="auto">
          <a:xfrm>
            <a:off x="5379065" y="1871865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endCxn id="63" idx="5"/>
          </p:cNvCxnSpPr>
          <p:nvPr/>
        </p:nvCxnSpPr>
        <p:spPr bwMode="auto">
          <a:xfrm flipH="1" flipV="1">
            <a:off x="5379065" y="1414665"/>
            <a:ext cx="328206" cy="4327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Oval 71"/>
          <p:cNvSpPr/>
          <p:nvPr/>
        </p:nvSpPr>
        <p:spPr bwMode="auto">
          <a:xfrm>
            <a:off x="6794486" y="15695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099286" y="13409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709928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475856" y="1347145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7585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Straight Arrow Connector 76"/>
          <p:cNvCxnSpPr>
            <a:stCxn id="72" idx="7"/>
            <a:endCxn id="74" idx="4"/>
          </p:cNvCxnSpPr>
          <p:nvPr/>
        </p:nvCxnSpPr>
        <p:spPr bwMode="auto">
          <a:xfrm>
            <a:off x="6859527" y="1580702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4"/>
            <a:endCxn id="74" idx="7"/>
          </p:cNvCxnSpPr>
          <p:nvPr/>
        </p:nvCxnSpPr>
        <p:spPr bwMode="auto">
          <a:xfrm>
            <a:off x="7137386" y="1417143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/>
          <p:cNvCxnSpPr>
            <a:endCxn id="75" idx="4"/>
          </p:cNvCxnSpPr>
          <p:nvPr/>
        </p:nvCxnSpPr>
        <p:spPr bwMode="auto">
          <a:xfrm flipV="1">
            <a:off x="7175486" y="1423345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stCxn id="74" idx="5"/>
            <a:endCxn id="76" idx="3"/>
          </p:cNvCxnSpPr>
          <p:nvPr/>
        </p:nvCxnSpPr>
        <p:spPr bwMode="auto">
          <a:xfrm>
            <a:off x="7164327" y="1863184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6" idx="1"/>
            <a:endCxn id="75" idx="4"/>
          </p:cNvCxnSpPr>
          <p:nvPr/>
        </p:nvCxnSpPr>
        <p:spPr bwMode="auto">
          <a:xfrm flipV="1">
            <a:off x="7487015" y="1423345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56" idx="0"/>
            <a:endCxn id="53" idx="5"/>
          </p:cNvCxnSpPr>
          <p:nvPr/>
        </p:nvCxnSpPr>
        <p:spPr bwMode="auto">
          <a:xfrm flipH="1" flipV="1">
            <a:off x="3565748" y="1368591"/>
            <a:ext cx="349629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53" idx="1"/>
            <a:endCxn id="52" idx="4"/>
          </p:cNvCxnSpPr>
          <p:nvPr/>
        </p:nvCxnSpPr>
        <p:spPr bwMode="auto">
          <a:xfrm flipH="1">
            <a:off x="3234007" y="1314709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>
            <a:stCxn id="52" idx="5"/>
            <a:endCxn id="54" idx="1"/>
          </p:cNvCxnSpPr>
          <p:nvPr/>
        </p:nvCxnSpPr>
        <p:spPr bwMode="auto">
          <a:xfrm>
            <a:off x="3260948" y="1597191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/>
          <p:cNvCxnSpPr>
            <a:stCxn id="53" idx="7"/>
            <a:endCxn id="55" idx="1"/>
          </p:cNvCxnSpPr>
          <p:nvPr/>
        </p:nvCxnSpPr>
        <p:spPr bwMode="auto">
          <a:xfrm>
            <a:off x="3565748" y="1314709"/>
            <a:ext cx="322688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55" idx="4"/>
            <a:endCxn id="54" idx="6"/>
          </p:cNvCxnSpPr>
          <p:nvPr/>
        </p:nvCxnSpPr>
        <p:spPr bwMode="auto">
          <a:xfrm flipH="1">
            <a:off x="3576907" y="1385952"/>
            <a:ext cx="338470" cy="4128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>
            <a:stCxn id="54" idx="6"/>
            <a:endCxn id="56" idx="2"/>
          </p:cNvCxnSpPr>
          <p:nvPr/>
        </p:nvCxnSpPr>
        <p:spPr bwMode="auto">
          <a:xfrm>
            <a:off x="3576907" y="1798850"/>
            <a:ext cx="30037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/>
          <p:nvPr/>
        </p:nvCxnSpPr>
        <p:spPr bwMode="auto">
          <a:xfrm flipH="1" flipV="1">
            <a:off x="3552277" y="1358928"/>
            <a:ext cx="349629" cy="3921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Oval 54"/>
          <p:cNvSpPr/>
          <p:nvPr/>
        </p:nvSpPr>
        <p:spPr bwMode="auto">
          <a:xfrm>
            <a:off x="3877277" y="1309752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9" name="Straight Arrow Connector 98"/>
          <p:cNvCxnSpPr>
            <a:stCxn id="75" idx="2"/>
            <a:endCxn id="73" idx="6"/>
          </p:cNvCxnSpPr>
          <p:nvPr/>
        </p:nvCxnSpPr>
        <p:spPr bwMode="auto">
          <a:xfrm flipH="1" flipV="1">
            <a:off x="7175486" y="1379043"/>
            <a:ext cx="300370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" name="Group 27"/>
          <p:cNvGrpSpPr/>
          <p:nvPr/>
        </p:nvGrpSpPr>
        <p:grpSpPr>
          <a:xfrm>
            <a:off x="3756923" y="675167"/>
            <a:ext cx="3535078" cy="457200"/>
            <a:chOff x="3756923" y="675167"/>
            <a:chExt cx="3535078" cy="457200"/>
          </a:xfrm>
          <a:solidFill>
            <a:srgbClr val="FF0000"/>
          </a:solidFill>
        </p:grpSpPr>
        <p:sp>
          <p:nvSpPr>
            <p:cNvPr id="104" name="Curved Down Arrow 103"/>
            <p:cNvSpPr/>
            <p:nvPr/>
          </p:nvSpPr>
          <p:spPr bwMode="auto">
            <a:xfrm>
              <a:off x="3756923" y="841748"/>
              <a:ext cx="1892658" cy="283531"/>
            </a:xfrm>
            <a:prstGeom prst="curvedDown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Curved Down Arrow 104"/>
            <p:cNvSpPr/>
            <p:nvPr/>
          </p:nvSpPr>
          <p:spPr bwMode="auto">
            <a:xfrm>
              <a:off x="3770027" y="675167"/>
              <a:ext cx="3521974" cy="457200"/>
            </a:xfrm>
            <a:prstGeom prst="curvedDown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7" name="Curved Down Arrow 106"/>
          <p:cNvSpPr/>
          <p:nvPr/>
        </p:nvSpPr>
        <p:spPr bwMode="auto">
          <a:xfrm flipH="1">
            <a:off x="2260462" y="838200"/>
            <a:ext cx="1590371" cy="304800"/>
          </a:xfrm>
          <a:prstGeom prst="curved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979298" y="139355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00" y="2543818"/>
            <a:ext cx="977900" cy="9144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70" y="2552693"/>
            <a:ext cx="977900" cy="9144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49" y="2574837"/>
            <a:ext cx="977900" cy="9144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562" y="4500152"/>
            <a:ext cx="1838191" cy="1374155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4099832" y="5931452"/>
            <a:ext cx="1450907" cy="290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irtual database</a:t>
            </a:r>
            <a:endParaRPr lang="en-US" dirty="0"/>
          </a:p>
        </p:txBody>
      </p:sp>
      <p:cxnSp>
        <p:nvCxnSpPr>
          <p:cNvPr id="88" name="Straight Arrow Connector 87"/>
          <p:cNvCxnSpPr>
            <a:stCxn id="84" idx="0"/>
          </p:cNvCxnSpPr>
          <p:nvPr/>
        </p:nvCxnSpPr>
        <p:spPr bwMode="auto">
          <a:xfrm flipH="1" flipV="1">
            <a:off x="2070653" y="4012331"/>
            <a:ext cx="2712005" cy="4878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/>
          <p:cNvCxnSpPr>
            <a:stCxn id="84" idx="0"/>
          </p:cNvCxnSpPr>
          <p:nvPr/>
        </p:nvCxnSpPr>
        <p:spPr bwMode="auto">
          <a:xfrm flipH="1" flipV="1">
            <a:off x="3638500" y="4012331"/>
            <a:ext cx="1144158" cy="4878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4" idx="0"/>
          </p:cNvCxnSpPr>
          <p:nvPr/>
        </p:nvCxnSpPr>
        <p:spPr bwMode="auto">
          <a:xfrm flipV="1">
            <a:off x="4782658" y="4020372"/>
            <a:ext cx="653937" cy="4797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/>
          <p:cNvCxnSpPr>
            <a:stCxn id="84" idx="0"/>
          </p:cNvCxnSpPr>
          <p:nvPr/>
        </p:nvCxnSpPr>
        <p:spPr bwMode="auto">
          <a:xfrm flipV="1">
            <a:off x="4782658" y="4019420"/>
            <a:ext cx="2485459" cy="4807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2" name="Picture 4" descr="bee_hi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046" y="4500152"/>
            <a:ext cx="2189824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709817" y="370455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dirty="0" smtClean="0"/>
              <a:t>uthor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297701" y="3704554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PC chair</a:t>
            </a:r>
            <a:endParaRPr lang="en-US" sz="1400" dirty="0"/>
          </a:p>
        </p:txBody>
      </p:sp>
      <p:sp>
        <p:nvSpPr>
          <p:cNvPr id="103" name="TextBox 102"/>
          <p:cNvSpPr txBox="1"/>
          <p:nvPr/>
        </p:nvSpPr>
        <p:spPr>
          <a:xfrm>
            <a:off x="4853933" y="3711641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PC member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6921920" y="370455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Referee</a:t>
            </a:r>
            <a:endParaRPr lang="en-US" sz="1400" dirty="0"/>
          </a:p>
        </p:txBody>
      </p:sp>
      <p:sp>
        <p:nvSpPr>
          <p:cNvPr id="95" name="TextBox 94"/>
          <p:cNvSpPr txBox="1"/>
          <p:nvPr/>
        </p:nvSpPr>
        <p:spPr>
          <a:xfrm>
            <a:off x="3055648" y="1966132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1455448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4853933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8" name="TextBox 97"/>
          <p:cNvSpPr txBox="1"/>
          <p:nvPr/>
        </p:nvSpPr>
        <p:spPr>
          <a:xfrm>
            <a:off x="6689376" y="1966131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08" name="TextBox 107"/>
          <p:cNvSpPr txBox="1"/>
          <p:nvPr/>
        </p:nvSpPr>
        <p:spPr>
          <a:xfrm>
            <a:off x="3055648" y="1966130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09" name="TextBox 108"/>
          <p:cNvSpPr txBox="1"/>
          <p:nvPr/>
        </p:nvSpPr>
        <p:spPr>
          <a:xfrm>
            <a:off x="1455448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10" name="TextBox 109"/>
          <p:cNvSpPr txBox="1"/>
          <p:nvPr/>
        </p:nvSpPr>
        <p:spPr>
          <a:xfrm>
            <a:off x="4853933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11" name="TextBox 110"/>
          <p:cNvSpPr txBox="1"/>
          <p:nvPr/>
        </p:nvSpPr>
        <p:spPr>
          <a:xfrm>
            <a:off x="6689376" y="1966129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26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12" grpId="0"/>
      <p:bldP spid="8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85" y="2570414"/>
            <a:ext cx="977900" cy="914400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 bwMode="auto">
          <a:xfrm>
            <a:off x="1624586" y="15027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1929386" y="12741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192938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305956" y="128033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2305956" y="1731331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3" name="Straight Arrow Connector 42"/>
          <p:cNvCxnSpPr>
            <a:stCxn id="37" idx="7"/>
            <a:endCxn id="38" idx="3"/>
          </p:cNvCxnSpPr>
          <p:nvPr/>
        </p:nvCxnSpPr>
        <p:spPr bwMode="auto">
          <a:xfrm flipV="1">
            <a:off x="1689627" y="1339172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>
            <a:stCxn id="38" idx="4"/>
            <a:endCxn id="39" idx="7"/>
          </p:cNvCxnSpPr>
          <p:nvPr/>
        </p:nvCxnSpPr>
        <p:spPr bwMode="auto">
          <a:xfrm>
            <a:off x="1967486" y="1350331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endCxn id="40" idx="4"/>
          </p:cNvCxnSpPr>
          <p:nvPr/>
        </p:nvCxnSpPr>
        <p:spPr bwMode="auto">
          <a:xfrm flipV="1">
            <a:off x="2005586" y="1356533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39" idx="5"/>
            <a:endCxn id="41" idx="3"/>
          </p:cNvCxnSpPr>
          <p:nvPr/>
        </p:nvCxnSpPr>
        <p:spPr bwMode="auto">
          <a:xfrm>
            <a:off x="1994427" y="1796372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stCxn id="41" idx="1"/>
            <a:endCxn id="40" idx="4"/>
          </p:cNvCxnSpPr>
          <p:nvPr/>
        </p:nvCxnSpPr>
        <p:spPr bwMode="auto">
          <a:xfrm flipV="1">
            <a:off x="2317115" y="1356533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Oval 51"/>
          <p:cNvSpPr/>
          <p:nvPr/>
        </p:nvSpPr>
        <p:spPr bwMode="auto">
          <a:xfrm>
            <a:off x="3195907" y="15321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3500707" y="13035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50070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3877277" y="1760750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5009224" y="15782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5314024" y="13496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31402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5690594" y="1355826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5690594" y="1806824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7" name="Straight Arrow Connector 66"/>
          <p:cNvCxnSpPr>
            <a:stCxn id="62" idx="7"/>
            <a:endCxn id="63" idx="3"/>
          </p:cNvCxnSpPr>
          <p:nvPr/>
        </p:nvCxnSpPr>
        <p:spPr bwMode="auto">
          <a:xfrm flipV="1">
            <a:off x="5074265" y="1414665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>
            <a:stCxn id="63" idx="4"/>
            <a:endCxn id="64" idx="7"/>
          </p:cNvCxnSpPr>
          <p:nvPr/>
        </p:nvCxnSpPr>
        <p:spPr bwMode="auto">
          <a:xfrm>
            <a:off x="5352124" y="1425824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Arrow Connector 68"/>
          <p:cNvCxnSpPr>
            <a:endCxn id="65" idx="4"/>
          </p:cNvCxnSpPr>
          <p:nvPr/>
        </p:nvCxnSpPr>
        <p:spPr bwMode="auto">
          <a:xfrm flipV="1">
            <a:off x="5390224" y="1432026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>
            <a:stCxn id="64" idx="5"/>
            <a:endCxn id="66" idx="3"/>
          </p:cNvCxnSpPr>
          <p:nvPr/>
        </p:nvCxnSpPr>
        <p:spPr bwMode="auto">
          <a:xfrm>
            <a:off x="5379065" y="1871865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>
            <a:endCxn id="63" idx="5"/>
          </p:cNvCxnSpPr>
          <p:nvPr/>
        </p:nvCxnSpPr>
        <p:spPr bwMode="auto">
          <a:xfrm flipH="1" flipV="1">
            <a:off x="5379065" y="1414665"/>
            <a:ext cx="328206" cy="4327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Oval 71"/>
          <p:cNvSpPr/>
          <p:nvPr/>
        </p:nvSpPr>
        <p:spPr bwMode="auto">
          <a:xfrm>
            <a:off x="6794486" y="15695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7099286" y="13409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709928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7475856" y="1347145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7475856" y="1798143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7" name="Straight Arrow Connector 76"/>
          <p:cNvCxnSpPr>
            <a:stCxn id="72" idx="7"/>
            <a:endCxn id="74" idx="4"/>
          </p:cNvCxnSpPr>
          <p:nvPr/>
        </p:nvCxnSpPr>
        <p:spPr bwMode="auto">
          <a:xfrm>
            <a:off x="6859527" y="1580702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>
            <a:stCxn id="73" idx="4"/>
            <a:endCxn id="74" idx="7"/>
          </p:cNvCxnSpPr>
          <p:nvPr/>
        </p:nvCxnSpPr>
        <p:spPr bwMode="auto">
          <a:xfrm>
            <a:off x="7137386" y="1417143"/>
            <a:ext cx="26941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Straight Arrow Connector 78"/>
          <p:cNvCxnSpPr>
            <a:endCxn id="75" idx="4"/>
          </p:cNvCxnSpPr>
          <p:nvPr/>
        </p:nvCxnSpPr>
        <p:spPr bwMode="auto">
          <a:xfrm flipV="1">
            <a:off x="7175486" y="1423345"/>
            <a:ext cx="338470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>
            <a:stCxn id="74" idx="5"/>
            <a:endCxn id="76" idx="3"/>
          </p:cNvCxnSpPr>
          <p:nvPr/>
        </p:nvCxnSpPr>
        <p:spPr bwMode="auto">
          <a:xfrm>
            <a:off x="7164327" y="1863184"/>
            <a:ext cx="3226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76" idx="1"/>
            <a:endCxn id="75" idx="4"/>
          </p:cNvCxnSpPr>
          <p:nvPr/>
        </p:nvCxnSpPr>
        <p:spPr bwMode="auto">
          <a:xfrm flipV="1">
            <a:off x="7487015" y="1423345"/>
            <a:ext cx="26941" cy="385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56" idx="0"/>
            <a:endCxn id="53" idx="5"/>
          </p:cNvCxnSpPr>
          <p:nvPr/>
        </p:nvCxnSpPr>
        <p:spPr bwMode="auto">
          <a:xfrm flipH="1" flipV="1">
            <a:off x="3565748" y="1368591"/>
            <a:ext cx="349629" cy="3921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Arrow Connector 84"/>
          <p:cNvCxnSpPr>
            <a:stCxn id="53" idx="1"/>
            <a:endCxn id="52" idx="4"/>
          </p:cNvCxnSpPr>
          <p:nvPr/>
        </p:nvCxnSpPr>
        <p:spPr bwMode="auto">
          <a:xfrm flipH="1">
            <a:off x="3234007" y="1314709"/>
            <a:ext cx="277859" cy="2936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Arrow Connector 86"/>
          <p:cNvCxnSpPr>
            <a:stCxn id="52" idx="5"/>
            <a:endCxn id="54" idx="1"/>
          </p:cNvCxnSpPr>
          <p:nvPr/>
        </p:nvCxnSpPr>
        <p:spPr bwMode="auto">
          <a:xfrm>
            <a:off x="3260948" y="1597191"/>
            <a:ext cx="250918" cy="174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Arrow Connector 88"/>
          <p:cNvCxnSpPr>
            <a:stCxn id="53" idx="7"/>
            <a:endCxn id="55" idx="1"/>
          </p:cNvCxnSpPr>
          <p:nvPr/>
        </p:nvCxnSpPr>
        <p:spPr bwMode="auto">
          <a:xfrm>
            <a:off x="3565748" y="1314709"/>
            <a:ext cx="322688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Arrow Connector 90"/>
          <p:cNvCxnSpPr>
            <a:stCxn id="55" idx="4"/>
            <a:endCxn id="54" idx="6"/>
          </p:cNvCxnSpPr>
          <p:nvPr/>
        </p:nvCxnSpPr>
        <p:spPr bwMode="auto">
          <a:xfrm flipH="1">
            <a:off x="3576907" y="1385952"/>
            <a:ext cx="338470" cy="4128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Arrow Connector 92"/>
          <p:cNvCxnSpPr>
            <a:stCxn id="54" idx="6"/>
            <a:endCxn id="56" idx="2"/>
          </p:cNvCxnSpPr>
          <p:nvPr/>
        </p:nvCxnSpPr>
        <p:spPr bwMode="auto">
          <a:xfrm>
            <a:off x="3576907" y="1798850"/>
            <a:ext cx="30037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Arrow Connector 100"/>
          <p:cNvCxnSpPr/>
          <p:nvPr/>
        </p:nvCxnSpPr>
        <p:spPr bwMode="auto">
          <a:xfrm flipH="1" flipV="1">
            <a:off x="3552277" y="1358928"/>
            <a:ext cx="349629" cy="39215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Oval 54"/>
          <p:cNvSpPr/>
          <p:nvPr/>
        </p:nvSpPr>
        <p:spPr bwMode="auto">
          <a:xfrm>
            <a:off x="3877277" y="1309752"/>
            <a:ext cx="76200" cy="762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9" name="Straight Arrow Connector 98"/>
          <p:cNvCxnSpPr>
            <a:stCxn id="75" idx="2"/>
            <a:endCxn id="73" idx="6"/>
          </p:cNvCxnSpPr>
          <p:nvPr/>
        </p:nvCxnSpPr>
        <p:spPr bwMode="auto">
          <a:xfrm flipH="1" flipV="1">
            <a:off x="7175486" y="1379043"/>
            <a:ext cx="300370" cy="62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8" name="Group 27"/>
          <p:cNvGrpSpPr/>
          <p:nvPr/>
        </p:nvGrpSpPr>
        <p:grpSpPr>
          <a:xfrm>
            <a:off x="3756923" y="675167"/>
            <a:ext cx="3535078" cy="457200"/>
            <a:chOff x="3756923" y="675167"/>
            <a:chExt cx="3535078" cy="457200"/>
          </a:xfrm>
          <a:solidFill>
            <a:srgbClr val="FF0000"/>
          </a:solidFill>
        </p:grpSpPr>
        <p:sp>
          <p:nvSpPr>
            <p:cNvPr id="104" name="Curved Down Arrow 103"/>
            <p:cNvSpPr/>
            <p:nvPr/>
          </p:nvSpPr>
          <p:spPr bwMode="auto">
            <a:xfrm>
              <a:off x="3756923" y="841748"/>
              <a:ext cx="1892658" cy="283531"/>
            </a:xfrm>
            <a:prstGeom prst="curvedDown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5" name="Curved Down Arrow 104"/>
            <p:cNvSpPr/>
            <p:nvPr/>
          </p:nvSpPr>
          <p:spPr bwMode="auto">
            <a:xfrm>
              <a:off x="3770027" y="675167"/>
              <a:ext cx="3521974" cy="457200"/>
            </a:xfrm>
            <a:prstGeom prst="curvedDownArrow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7" name="Curved Down Arrow 106"/>
          <p:cNvSpPr/>
          <p:nvPr/>
        </p:nvSpPr>
        <p:spPr bwMode="auto">
          <a:xfrm flipH="1">
            <a:off x="2260462" y="838200"/>
            <a:ext cx="1590371" cy="304800"/>
          </a:xfrm>
          <a:prstGeom prst="curved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979298" y="139355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500" y="2543818"/>
            <a:ext cx="977900" cy="914400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70" y="2552693"/>
            <a:ext cx="977900" cy="914400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49" y="2574837"/>
            <a:ext cx="977900" cy="91440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768" y="4492111"/>
            <a:ext cx="1838191" cy="1374155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4099832" y="5931452"/>
            <a:ext cx="1450907" cy="290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dirty="0" smtClean="0"/>
              <a:t>irtual database</a:t>
            </a:r>
            <a:endParaRPr lang="en-US" dirty="0"/>
          </a:p>
        </p:txBody>
      </p:sp>
      <p:cxnSp>
        <p:nvCxnSpPr>
          <p:cNvPr id="88" name="Straight Arrow Connector 87"/>
          <p:cNvCxnSpPr>
            <a:stCxn id="84" idx="0"/>
          </p:cNvCxnSpPr>
          <p:nvPr/>
        </p:nvCxnSpPr>
        <p:spPr bwMode="auto">
          <a:xfrm flipH="1" flipV="1">
            <a:off x="2070653" y="4012331"/>
            <a:ext cx="2701211" cy="4797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Arrow Connector 89"/>
          <p:cNvCxnSpPr>
            <a:stCxn id="84" idx="0"/>
          </p:cNvCxnSpPr>
          <p:nvPr/>
        </p:nvCxnSpPr>
        <p:spPr bwMode="auto">
          <a:xfrm flipH="1" flipV="1">
            <a:off x="3638500" y="4012331"/>
            <a:ext cx="1133364" cy="4797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84" idx="0"/>
          </p:cNvCxnSpPr>
          <p:nvPr/>
        </p:nvCxnSpPr>
        <p:spPr bwMode="auto">
          <a:xfrm flipV="1">
            <a:off x="4771864" y="4012331"/>
            <a:ext cx="653937" cy="4797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Arrow Connector 93"/>
          <p:cNvCxnSpPr>
            <a:stCxn id="84" idx="0"/>
          </p:cNvCxnSpPr>
          <p:nvPr/>
        </p:nvCxnSpPr>
        <p:spPr bwMode="auto">
          <a:xfrm flipV="1">
            <a:off x="4771864" y="4019420"/>
            <a:ext cx="2496253" cy="4726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endCxn id="84" idx="0"/>
          </p:cNvCxnSpPr>
          <p:nvPr/>
        </p:nvCxnSpPr>
        <p:spPr bwMode="auto">
          <a:xfrm>
            <a:off x="3638500" y="4012331"/>
            <a:ext cx="1133364" cy="4797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4801989" y="4012331"/>
            <a:ext cx="2496253" cy="47269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stCxn id="84" idx="0"/>
          </p:cNvCxnSpPr>
          <p:nvPr/>
        </p:nvCxnSpPr>
        <p:spPr bwMode="auto">
          <a:xfrm flipV="1">
            <a:off x="4771864" y="4019420"/>
            <a:ext cx="653937" cy="47269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84" idx="0"/>
          </p:cNvCxnSpPr>
          <p:nvPr/>
        </p:nvCxnSpPr>
        <p:spPr bwMode="auto">
          <a:xfrm flipH="1" flipV="1">
            <a:off x="2070653" y="4012331"/>
            <a:ext cx="2701211" cy="4797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5" name="Picture 4" descr="bee_hiv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046" y="4500152"/>
            <a:ext cx="2189824" cy="1411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1709817" y="3704554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</a:t>
            </a:r>
            <a:r>
              <a:rPr lang="en-US" sz="1400" dirty="0" smtClean="0"/>
              <a:t>uthor</a:t>
            </a:r>
            <a:endParaRPr lang="en-US" sz="14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297701" y="3704554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PC chair</a:t>
            </a:r>
            <a:endParaRPr lang="en-US" sz="1400" dirty="0"/>
          </a:p>
        </p:txBody>
      </p:sp>
      <p:sp>
        <p:nvSpPr>
          <p:cNvPr id="103" name="TextBox 102"/>
          <p:cNvSpPr txBox="1"/>
          <p:nvPr/>
        </p:nvSpPr>
        <p:spPr>
          <a:xfrm>
            <a:off x="4853933" y="3711641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PC member</a:t>
            </a:r>
            <a:endParaRPr lang="en-US" sz="1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6921920" y="370455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Referee</a:t>
            </a:r>
            <a:endParaRPr 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3055648" y="1966132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1455448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98" name="TextBox 97"/>
          <p:cNvSpPr txBox="1"/>
          <p:nvPr/>
        </p:nvSpPr>
        <p:spPr>
          <a:xfrm>
            <a:off x="4853933" y="1966133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08" name="TextBox 107"/>
          <p:cNvSpPr txBox="1"/>
          <p:nvPr/>
        </p:nvSpPr>
        <p:spPr>
          <a:xfrm>
            <a:off x="6689376" y="1966131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tasks &amp; honey</a:t>
            </a:r>
            <a:endParaRPr lang="en-US" sz="1400" dirty="0"/>
          </a:p>
        </p:txBody>
      </p:sp>
      <p:sp>
        <p:nvSpPr>
          <p:cNvPr id="109" name="TextBox 108"/>
          <p:cNvSpPr txBox="1"/>
          <p:nvPr/>
        </p:nvSpPr>
        <p:spPr>
          <a:xfrm>
            <a:off x="3055648" y="1966130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10" name="TextBox 109"/>
          <p:cNvSpPr txBox="1"/>
          <p:nvPr/>
        </p:nvSpPr>
        <p:spPr>
          <a:xfrm>
            <a:off x="1455448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11" name="TextBox 110"/>
          <p:cNvSpPr txBox="1"/>
          <p:nvPr/>
        </p:nvSpPr>
        <p:spPr>
          <a:xfrm>
            <a:off x="4853933" y="1966131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  <p:sp>
        <p:nvSpPr>
          <p:cNvPr id="116" name="TextBox 115"/>
          <p:cNvSpPr txBox="1"/>
          <p:nvPr/>
        </p:nvSpPr>
        <p:spPr>
          <a:xfrm>
            <a:off x="6689376" y="1966129"/>
            <a:ext cx="13692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actions &amp;  data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6468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Focus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runtime peer reasoning about global run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based </a:t>
            </a:r>
            <a:r>
              <a:rPr lang="en-US" sz="2800" dirty="0">
                <a:solidFill>
                  <a:srgbClr val="FF0000"/>
                </a:solidFill>
              </a:rPr>
              <a:t>on local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6149"/>
            <a:ext cx="8229600" cy="4525963"/>
          </a:xfrm>
        </p:spPr>
        <p:txBody>
          <a:bodyPr/>
          <a:lstStyle/>
          <a:p>
            <a:r>
              <a:rPr lang="en-US" sz="2000" dirty="0" smtClean="0"/>
              <a:t>Monitoring events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smtClean="0"/>
              <a:t>Diagnosing anomalous behavior</a:t>
            </a:r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Competitive advantage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           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851688" y="2209800"/>
            <a:ext cx="332655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Has my paper been accepted?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99281" y="3276600"/>
            <a:ext cx="5904245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 paper was assigned to a PC member with a COI:</a:t>
            </a:r>
          </a:p>
          <a:p>
            <a:r>
              <a:rPr lang="en-US" dirty="0"/>
              <a:t>c</a:t>
            </a:r>
            <a:r>
              <a:rPr lang="en-US" dirty="0" smtClean="0"/>
              <a:t>ould the assignment have been made by the PC chair, </a:t>
            </a:r>
          </a:p>
          <a:p>
            <a:r>
              <a:rPr lang="en-US" dirty="0" smtClean="0"/>
              <a:t>or was it necessarily made by a track chair?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15820" y="4800600"/>
            <a:ext cx="655820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Is my own submission as a PC member still under discussion?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74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untime peer reasoning about global run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based on </a:t>
            </a:r>
            <a:r>
              <a:rPr lang="en-US" sz="2800" dirty="0" smtClean="0">
                <a:solidFill>
                  <a:schemeClr val="tx1"/>
                </a:solidFill>
              </a:rPr>
              <a:t>local observations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4674" y="2768212"/>
            <a:ext cx="10256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Trace  </a:t>
            </a:r>
            <a:r>
              <a:rPr lang="el-GR" dirty="0" smtClean="0"/>
              <a:t>ρ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17" y="2773378"/>
            <a:ext cx="472951" cy="39806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53" y="2785426"/>
            <a:ext cx="472951" cy="3980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00" y="2789281"/>
            <a:ext cx="472951" cy="398061"/>
          </a:xfrm>
          <a:prstGeom prst="rect">
            <a:avLst/>
          </a:prstGeom>
        </p:spPr>
      </p:pic>
      <p:grpSp>
        <p:nvGrpSpPr>
          <p:cNvPr id="51" name="Group 50"/>
          <p:cNvGrpSpPr/>
          <p:nvPr/>
        </p:nvGrpSpPr>
        <p:grpSpPr>
          <a:xfrm>
            <a:off x="1833925" y="3171439"/>
            <a:ext cx="5846444" cy="2089094"/>
            <a:chOff x="1833925" y="3171439"/>
            <a:chExt cx="5846444" cy="2089094"/>
          </a:xfrm>
        </p:grpSpPr>
        <p:cxnSp>
          <p:nvCxnSpPr>
            <p:cNvPr id="11" name="Straight Arrow Connector 10"/>
            <p:cNvCxnSpPr>
              <a:stCxn id="9" idx="0"/>
              <a:endCxn id="24" idx="2"/>
            </p:cNvCxnSpPr>
            <p:nvPr/>
          </p:nvCxnSpPr>
          <p:spPr bwMode="auto">
            <a:xfrm flipV="1">
              <a:off x="2287819" y="3171439"/>
              <a:ext cx="1010574" cy="6375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endCxn id="24" idx="2"/>
            </p:cNvCxnSpPr>
            <p:nvPr/>
          </p:nvCxnSpPr>
          <p:spPr bwMode="auto">
            <a:xfrm flipV="1">
              <a:off x="3285544" y="3171439"/>
              <a:ext cx="12849" cy="6255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Arrow Connector 26"/>
            <p:cNvCxnSpPr>
              <a:endCxn id="24" idx="2"/>
            </p:cNvCxnSpPr>
            <p:nvPr/>
          </p:nvCxnSpPr>
          <p:spPr bwMode="auto">
            <a:xfrm flipH="1" flipV="1">
              <a:off x="3298393" y="3171439"/>
              <a:ext cx="945658" cy="6235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Arrow Connector 28"/>
            <p:cNvCxnSpPr>
              <a:endCxn id="28" idx="2"/>
            </p:cNvCxnSpPr>
            <p:nvPr/>
          </p:nvCxnSpPr>
          <p:spPr bwMode="auto">
            <a:xfrm flipV="1">
              <a:off x="5302080" y="3183486"/>
              <a:ext cx="12849" cy="6255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Arrow Connector 30"/>
            <p:cNvCxnSpPr/>
            <p:nvPr/>
          </p:nvCxnSpPr>
          <p:spPr bwMode="auto">
            <a:xfrm flipH="1" flipV="1">
              <a:off x="5314929" y="3187342"/>
              <a:ext cx="934807" cy="6255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endCxn id="32" idx="2"/>
            </p:cNvCxnSpPr>
            <p:nvPr/>
          </p:nvCxnSpPr>
          <p:spPr bwMode="auto">
            <a:xfrm flipV="1">
              <a:off x="7213626" y="3187342"/>
              <a:ext cx="12849" cy="6255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9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3925" y="3809010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0717" y="3809008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007" y="3809010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2913" y="3807433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3402" y="3809009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4" descr="bee_hiv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582" y="3808922"/>
              <a:ext cx="907787" cy="52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1917" y="4889461"/>
              <a:ext cx="405387" cy="341195"/>
            </a:xfrm>
            <a:prstGeom prst="rect">
              <a:avLst/>
            </a:prstGeom>
          </p:spPr>
        </p:pic>
        <p:cxnSp>
          <p:nvCxnSpPr>
            <p:cNvPr id="30" name="Straight Arrow Connector 29"/>
            <p:cNvCxnSpPr>
              <a:stCxn id="26" idx="0"/>
            </p:cNvCxnSpPr>
            <p:nvPr/>
          </p:nvCxnSpPr>
          <p:spPr bwMode="auto">
            <a:xfrm flipV="1">
              <a:off x="3264611" y="4335611"/>
              <a:ext cx="0" cy="553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7357" y="4919339"/>
              <a:ext cx="405387" cy="341194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5125" y="4889461"/>
              <a:ext cx="405387" cy="341195"/>
            </a:xfrm>
            <a:prstGeom prst="rect">
              <a:avLst/>
            </a:prstGeom>
          </p:spPr>
        </p:pic>
        <p:cxnSp>
          <p:nvCxnSpPr>
            <p:cNvPr id="38" name="Straight Arrow Connector 37"/>
            <p:cNvCxnSpPr>
              <a:stCxn id="37" idx="0"/>
            </p:cNvCxnSpPr>
            <p:nvPr/>
          </p:nvCxnSpPr>
          <p:spPr bwMode="auto">
            <a:xfrm flipV="1">
              <a:off x="2287819" y="4335611"/>
              <a:ext cx="0" cy="553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1358" y="4889461"/>
              <a:ext cx="405387" cy="341194"/>
            </a:xfrm>
            <a:prstGeom prst="rect">
              <a:avLst/>
            </a:prstGeom>
          </p:spPr>
        </p:pic>
        <p:cxnSp>
          <p:nvCxnSpPr>
            <p:cNvPr id="40" name="Straight Arrow Connector 39"/>
            <p:cNvCxnSpPr/>
            <p:nvPr/>
          </p:nvCxnSpPr>
          <p:spPr bwMode="auto">
            <a:xfrm flipV="1">
              <a:off x="4253313" y="4335611"/>
              <a:ext cx="3587" cy="54824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5546" y="4921749"/>
              <a:ext cx="402521" cy="338784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9287" y="4889461"/>
              <a:ext cx="405387" cy="341195"/>
            </a:xfrm>
            <a:prstGeom prst="rect">
              <a:avLst/>
            </a:prstGeom>
          </p:spPr>
        </p:pic>
        <p:cxnSp>
          <p:nvCxnSpPr>
            <p:cNvPr id="44" name="Straight Arrow Connector 43"/>
            <p:cNvCxnSpPr>
              <a:stCxn id="43" idx="0"/>
            </p:cNvCxnSpPr>
            <p:nvPr/>
          </p:nvCxnSpPr>
          <p:spPr bwMode="auto">
            <a:xfrm flipV="1">
              <a:off x="6291980" y="4335611"/>
              <a:ext cx="0" cy="55385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41" idx="0"/>
              <a:endCxn id="17" idx="2"/>
            </p:cNvCxnSpPr>
            <p:nvPr/>
          </p:nvCxnSpPr>
          <p:spPr bwMode="auto">
            <a:xfrm flipV="1">
              <a:off x="5236807" y="4334033"/>
              <a:ext cx="0" cy="58771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34" idx="0"/>
              <a:endCxn id="19" idx="2"/>
            </p:cNvCxnSpPr>
            <p:nvPr/>
          </p:nvCxnSpPr>
          <p:spPr bwMode="auto">
            <a:xfrm flipV="1">
              <a:off x="7220051" y="4335522"/>
              <a:ext cx="6425" cy="58381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3" name="TextBox 52"/>
          <p:cNvSpPr txBox="1"/>
          <p:nvPr/>
        </p:nvSpPr>
        <p:spPr>
          <a:xfrm>
            <a:off x="2958127" y="5798950"/>
            <a:ext cx="40318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Infinitely many compatible global runs</a:t>
            </a:r>
            <a:endParaRPr lang="en-US" dirty="0"/>
          </a:p>
        </p:txBody>
      </p:sp>
      <p:cxnSp>
        <p:nvCxnSpPr>
          <p:cNvPr id="4" name="Straight Arrow Connector 3"/>
          <p:cNvCxnSpPr>
            <a:stCxn id="24" idx="3"/>
            <a:endCxn id="28" idx="1"/>
          </p:cNvCxnSpPr>
          <p:nvPr/>
        </p:nvCxnSpPr>
        <p:spPr bwMode="auto">
          <a:xfrm>
            <a:off x="3534868" y="2972409"/>
            <a:ext cx="1543585" cy="1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/>
          <p:cNvCxnSpPr>
            <a:stCxn id="28" idx="3"/>
            <a:endCxn id="32" idx="1"/>
          </p:cNvCxnSpPr>
          <p:nvPr/>
        </p:nvCxnSpPr>
        <p:spPr bwMode="auto">
          <a:xfrm>
            <a:off x="5551404" y="2984457"/>
            <a:ext cx="1438596" cy="38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038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135" y="685800"/>
            <a:ext cx="8229600" cy="1143000"/>
          </a:xfrm>
        </p:spPr>
        <p:txBody>
          <a:bodyPr/>
          <a:lstStyle/>
          <a:p>
            <a:r>
              <a:rPr lang="en-US" sz="2800" dirty="0" smtClean="0"/>
              <a:t>Semantics of property </a:t>
            </a:r>
            <a:r>
              <a:rPr lang="el-GR" sz="2800" dirty="0"/>
              <a:t>φ</a:t>
            </a:r>
            <a:r>
              <a:rPr lang="en-US" sz="2800" dirty="0" smtClean="0"/>
              <a:t> of global runs</a:t>
            </a:r>
            <a:br>
              <a:rPr lang="en-US" sz="2800" dirty="0" smtClean="0"/>
            </a:br>
            <a:r>
              <a:rPr lang="en-US" sz="2800" dirty="0" smtClean="0"/>
              <a:t>relative to a trace </a:t>
            </a:r>
            <a:r>
              <a:rPr lang="el-GR" sz="2800" dirty="0"/>
              <a:t>ρ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4247" y="2593032"/>
            <a:ext cx="7776488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Cert(</a:t>
            </a:r>
            <a:r>
              <a:rPr lang="el-GR" sz="2400" dirty="0" smtClean="0">
                <a:solidFill>
                  <a:srgbClr val="C00000"/>
                </a:solidFill>
              </a:rPr>
              <a:t>φ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r>
              <a:rPr lang="en-US" sz="2400" dirty="0" smtClean="0"/>
              <a:t> :    </a:t>
            </a:r>
            <a:r>
              <a:rPr lang="el-GR" sz="2400" dirty="0" smtClean="0"/>
              <a:t>φ</a:t>
            </a:r>
            <a:r>
              <a:rPr lang="en-US" sz="2400" dirty="0" smtClean="0"/>
              <a:t> holds in </a:t>
            </a:r>
            <a:r>
              <a:rPr lang="en-US" sz="2400" dirty="0" smtClean="0">
                <a:solidFill>
                  <a:srgbClr val="C00000"/>
                </a:solidFill>
              </a:rPr>
              <a:t>every</a:t>
            </a:r>
            <a:r>
              <a:rPr lang="en-US" sz="2400" dirty="0" smtClean="0"/>
              <a:t> global run compatible with </a:t>
            </a:r>
            <a:r>
              <a:rPr lang="el-GR" sz="2400" dirty="0"/>
              <a:t>ρ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66614" y="3511456"/>
            <a:ext cx="7794121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</a:rPr>
              <a:t>Poss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l-GR" sz="2400" dirty="0" smtClean="0">
                <a:solidFill>
                  <a:srgbClr val="C00000"/>
                </a:solidFill>
              </a:rPr>
              <a:t>φ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r>
              <a:rPr lang="en-US" sz="2400" dirty="0" smtClean="0"/>
              <a:t> :   </a:t>
            </a:r>
            <a:r>
              <a:rPr lang="el-GR" sz="2400" dirty="0" smtClean="0"/>
              <a:t>φ</a:t>
            </a:r>
            <a:r>
              <a:rPr lang="en-US" sz="2400" dirty="0" smtClean="0"/>
              <a:t> holds in </a:t>
            </a:r>
            <a:r>
              <a:rPr lang="en-US" sz="2400" dirty="0" smtClean="0">
                <a:solidFill>
                  <a:srgbClr val="C00000"/>
                </a:solidFill>
              </a:rPr>
              <a:t>some</a:t>
            </a:r>
            <a:r>
              <a:rPr lang="en-US" sz="2400" dirty="0" smtClean="0"/>
              <a:t> global run compatible </a:t>
            </a:r>
            <a:r>
              <a:rPr lang="en-US" sz="2400" dirty="0"/>
              <a:t>with </a:t>
            </a:r>
            <a:r>
              <a:rPr lang="el-GR" sz="2400" dirty="0" smtClean="0"/>
              <a:t>ρ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340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1676" y="1524000"/>
            <a:ext cx="725993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Given a workflow specification </a:t>
            </a:r>
            <a:r>
              <a:rPr lang="en-US" sz="2400" dirty="0" smtClean="0">
                <a:solidFill>
                  <a:srgbClr val="C00000"/>
                </a:solidFill>
              </a:rPr>
              <a:t>W</a:t>
            </a:r>
            <a:r>
              <a:rPr lang="en-US" sz="2400" dirty="0" smtClean="0"/>
              <a:t>, </a:t>
            </a:r>
          </a:p>
          <a:p>
            <a:pPr algn="ctr"/>
            <a:r>
              <a:rPr lang="en-US" sz="2400" dirty="0" smtClean="0"/>
              <a:t>a trace </a:t>
            </a:r>
            <a:r>
              <a:rPr lang="el-GR" sz="2400" dirty="0" smtClean="0">
                <a:solidFill>
                  <a:srgbClr val="C00000"/>
                </a:solidFill>
              </a:rPr>
              <a:t>ρ</a:t>
            </a:r>
            <a:r>
              <a:rPr lang="en-US" sz="2400" dirty="0" smtClean="0"/>
              <a:t> and a PLTL-FO property </a:t>
            </a:r>
            <a:r>
              <a:rPr lang="el-GR" sz="2400" dirty="0" smtClean="0">
                <a:solidFill>
                  <a:srgbClr val="C00000"/>
                </a:solidFill>
              </a:rPr>
              <a:t>φ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of global runs</a:t>
            </a:r>
            <a:r>
              <a:rPr lang="el-GR" sz="2400" dirty="0" smtClean="0"/>
              <a:t> </a:t>
            </a:r>
            <a:endParaRPr lang="en-US" sz="2400" dirty="0" smtClean="0"/>
          </a:p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evaluate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C00000"/>
                </a:solidFill>
              </a:rPr>
              <a:t>Cert(</a:t>
            </a:r>
            <a:r>
              <a:rPr lang="el-GR" sz="2400" dirty="0">
                <a:solidFill>
                  <a:srgbClr val="C00000"/>
                </a:solidFill>
              </a:rPr>
              <a:t>φ</a:t>
            </a:r>
            <a:r>
              <a:rPr lang="en-US" sz="2400" dirty="0" smtClean="0">
                <a:solidFill>
                  <a:srgbClr val="C00000"/>
                </a:solidFill>
              </a:rPr>
              <a:t>) and </a:t>
            </a:r>
            <a:r>
              <a:rPr lang="en-US" sz="2400" dirty="0" err="1" smtClean="0">
                <a:solidFill>
                  <a:srgbClr val="C00000"/>
                </a:solidFill>
              </a:rPr>
              <a:t>Poss</a:t>
            </a:r>
            <a:r>
              <a:rPr lang="en-US" sz="2400" dirty="0" smtClean="0">
                <a:solidFill>
                  <a:srgbClr val="C00000"/>
                </a:solidFill>
              </a:rPr>
              <a:t>(</a:t>
            </a:r>
            <a:r>
              <a:rPr lang="el-GR" sz="2400" dirty="0">
                <a:solidFill>
                  <a:srgbClr val="C00000"/>
                </a:solidFill>
              </a:rPr>
              <a:t>φ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226495" y="560457"/>
            <a:ext cx="10502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Goal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25724" y="3200400"/>
            <a:ext cx="7851829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Theorem:  Cert(</a:t>
            </a:r>
            <a:r>
              <a:rPr lang="el-GR" sz="2400" dirty="0"/>
              <a:t>φ</a:t>
            </a:r>
            <a:r>
              <a:rPr lang="en-US" sz="2400" dirty="0"/>
              <a:t>) and </a:t>
            </a:r>
            <a:r>
              <a:rPr lang="en-US" sz="2400" dirty="0" err="1"/>
              <a:t>Poss</a:t>
            </a:r>
            <a:r>
              <a:rPr lang="en-US" sz="2400" dirty="0"/>
              <a:t>(</a:t>
            </a:r>
            <a:r>
              <a:rPr lang="el-GR" sz="2400" dirty="0"/>
              <a:t>φ</a:t>
            </a:r>
            <a:r>
              <a:rPr lang="en-US" sz="2400" dirty="0" smtClean="0"/>
              <a:t>) can be evaluated </a:t>
            </a:r>
          </a:p>
          <a:p>
            <a:r>
              <a:rPr lang="en-US" sz="2400" dirty="0" smtClean="0"/>
              <a:t>                  in </a:t>
            </a:r>
            <a:r>
              <a:rPr lang="en-US" sz="2400" dirty="0" smtClean="0">
                <a:solidFill>
                  <a:srgbClr val="C00000"/>
                </a:solidFill>
              </a:rPr>
              <a:t>PSPACE</a:t>
            </a:r>
            <a:r>
              <a:rPr lang="en-US" sz="2400" dirty="0" smtClean="0"/>
              <a:t> with respect to </a:t>
            </a:r>
            <a:r>
              <a:rPr lang="el-GR" sz="2400" dirty="0" smtClean="0"/>
              <a:t>φ</a:t>
            </a:r>
            <a:r>
              <a:rPr lang="en-US" sz="2400" dirty="0" smtClean="0"/>
              <a:t> and </a:t>
            </a:r>
            <a:r>
              <a:rPr lang="el-GR" sz="2400" dirty="0" smtClean="0"/>
              <a:t>ρ</a:t>
            </a:r>
            <a:r>
              <a:rPr 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635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Proof idea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24674" y="1790478"/>
            <a:ext cx="10256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Trace  </a:t>
            </a:r>
            <a:r>
              <a:rPr lang="el-GR" dirty="0" smtClean="0"/>
              <a:t>ρ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17" y="1795644"/>
            <a:ext cx="472951" cy="398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53" y="1807692"/>
            <a:ext cx="472951" cy="3980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00" y="1811547"/>
            <a:ext cx="472951" cy="398061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4" idx="0"/>
            <a:endCxn id="4" idx="2"/>
          </p:cNvCxnSpPr>
          <p:nvPr/>
        </p:nvCxnSpPr>
        <p:spPr bwMode="auto">
          <a:xfrm flipV="1">
            <a:off x="2287819" y="2193705"/>
            <a:ext cx="1010574" cy="637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endCxn id="4" idx="2"/>
          </p:cNvCxnSpPr>
          <p:nvPr/>
        </p:nvCxnSpPr>
        <p:spPr bwMode="auto">
          <a:xfrm flipV="1">
            <a:off x="3285544" y="2193705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4" idx="2"/>
          </p:cNvCxnSpPr>
          <p:nvPr/>
        </p:nvCxnSpPr>
        <p:spPr bwMode="auto">
          <a:xfrm flipH="1" flipV="1">
            <a:off x="3298393" y="2193705"/>
            <a:ext cx="945658" cy="6235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5" idx="2"/>
          </p:cNvCxnSpPr>
          <p:nvPr/>
        </p:nvCxnSpPr>
        <p:spPr bwMode="auto">
          <a:xfrm flipV="1">
            <a:off x="5302080" y="2205752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314929" y="2209608"/>
            <a:ext cx="934807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endCxn id="6" idx="2"/>
          </p:cNvCxnSpPr>
          <p:nvPr/>
        </p:nvCxnSpPr>
        <p:spPr bwMode="auto">
          <a:xfrm flipV="1">
            <a:off x="7213626" y="2209608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25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17" y="2831274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07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13" y="2829699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02" y="2831275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582" y="2831188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280055" y="3810000"/>
            <a:ext cx="532229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Infinitely many compatible global runs</a:t>
            </a:r>
            <a:endParaRPr lang="en-US" sz="2400" dirty="0"/>
          </a:p>
        </p:txBody>
      </p:sp>
      <p:cxnSp>
        <p:nvCxnSpPr>
          <p:cNvPr id="34" name="Straight Arrow Connector 33"/>
          <p:cNvCxnSpPr>
            <a:stCxn id="4" idx="3"/>
            <a:endCxn id="5" idx="1"/>
          </p:cNvCxnSpPr>
          <p:nvPr/>
        </p:nvCxnSpPr>
        <p:spPr bwMode="auto">
          <a:xfrm>
            <a:off x="3534868" y="1994675"/>
            <a:ext cx="1543585" cy="1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stCxn id="5" idx="3"/>
            <a:endCxn id="6" idx="1"/>
          </p:cNvCxnSpPr>
          <p:nvPr/>
        </p:nvCxnSpPr>
        <p:spPr bwMode="auto">
          <a:xfrm>
            <a:off x="5551404" y="2006723"/>
            <a:ext cx="1438596" cy="38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TextBox 37"/>
          <p:cNvSpPr txBox="1"/>
          <p:nvPr/>
        </p:nvSpPr>
        <p:spPr>
          <a:xfrm>
            <a:off x="3026252" y="4724400"/>
            <a:ext cx="382989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Symbolic transition system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32" idx="2"/>
            <a:endCxn id="38" idx="0"/>
          </p:cNvCxnSpPr>
          <p:nvPr/>
        </p:nvCxnSpPr>
        <p:spPr bwMode="auto">
          <a:xfrm flipH="1">
            <a:off x="4941200" y="4271665"/>
            <a:ext cx="1" cy="4527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7562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Proof idea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24674" y="1790478"/>
            <a:ext cx="10256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Trace  </a:t>
            </a:r>
            <a:r>
              <a:rPr lang="el-GR" dirty="0" smtClean="0"/>
              <a:t>ρ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17" y="1795644"/>
            <a:ext cx="472951" cy="398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53" y="1807692"/>
            <a:ext cx="472951" cy="3980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00" y="1811547"/>
            <a:ext cx="472951" cy="398061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4" idx="0"/>
            <a:endCxn id="4" idx="2"/>
          </p:cNvCxnSpPr>
          <p:nvPr/>
        </p:nvCxnSpPr>
        <p:spPr bwMode="auto">
          <a:xfrm flipV="1">
            <a:off x="2287819" y="2193705"/>
            <a:ext cx="1010574" cy="637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endCxn id="4" idx="2"/>
          </p:cNvCxnSpPr>
          <p:nvPr/>
        </p:nvCxnSpPr>
        <p:spPr bwMode="auto">
          <a:xfrm flipV="1">
            <a:off x="3285544" y="2193705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4" idx="2"/>
          </p:cNvCxnSpPr>
          <p:nvPr/>
        </p:nvCxnSpPr>
        <p:spPr bwMode="auto">
          <a:xfrm flipH="1" flipV="1">
            <a:off x="3298393" y="2193705"/>
            <a:ext cx="945658" cy="6235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5" idx="2"/>
          </p:cNvCxnSpPr>
          <p:nvPr/>
        </p:nvCxnSpPr>
        <p:spPr bwMode="auto">
          <a:xfrm flipV="1">
            <a:off x="5302080" y="2205752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314929" y="2209608"/>
            <a:ext cx="934807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endCxn id="6" idx="2"/>
          </p:cNvCxnSpPr>
          <p:nvPr/>
        </p:nvCxnSpPr>
        <p:spPr bwMode="auto">
          <a:xfrm flipV="1">
            <a:off x="7213626" y="2209608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25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17" y="2831274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07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13" y="2829699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02" y="2831275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582" y="2831188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/>
          <p:cNvCxnSpPr>
            <a:stCxn id="4" idx="3"/>
            <a:endCxn id="5" idx="1"/>
          </p:cNvCxnSpPr>
          <p:nvPr/>
        </p:nvCxnSpPr>
        <p:spPr bwMode="auto">
          <a:xfrm>
            <a:off x="3534868" y="1994675"/>
            <a:ext cx="1543585" cy="1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stCxn id="5" idx="3"/>
            <a:endCxn id="6" idx="1"/>
          </p:cNvCxnSpPr>
          <p:nvPr/>
        </p:nvCxnSpPr>
        <p:spPr bwMode="auto">
          <a:xfrm>
            <a:off x="5551404" y="2006723"/>
            <a:ext cx="1438596" cy="38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2999336" y="4347273"/>
            <a:ext cx="3470950" cy="110799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symbolic instances</a:t>
            </a:r>
          </a:p>
          <a:p>
            <a:pPr algn="ctr"/>
            <a:r>
              <a:rPr lang="en-US" sz="2400" dirty="0" smtClean="0"/>
              <a:t>variables + constraints</a:t>
            </a:r>
          </a:p>
          <a:p>
            <a:endParaRPr lang="en-US" dirty="0"/>
          </a:p>
        </p:txBody>
      </p:sp>
      <p:cxnSp>
        <p:nvCxnSpPr>
          <p:cNvPr id="23" name="Straight Arrow Connector 22"/>
          <p:cNvCxnSpPr>
            <a:stCxn id="14" idx="2"/>
            <a:endCxn id="7" idx="0"/>
          </p:cNvCxnSpPr>
          <p:nvPr/>
        </p:nvCxnSpPr>
        <p:spPr bwMode="auto">
          <a:xfrm>
            <a:off x="2287819" y="3357876"/>
            <a:ext cx="2446992" cy="989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>
            <a:stCxn id="15" idx="2"/>
            <a:endCxn id="7" idx="0"/>
          </p:cNvCxnSpPr>
          <p:nvPr/>
        </p:nvCxnSpPr>
        <p:spPr bwMode="auto">
          <a:xfrm>
            <a:off x="3264611" y="3357874"/>
            <a:ext cx="1470200" cy="9893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stCxn id="16" idx="2"/>
            <a:endCxn id="7" idx="0"/>
          </p:cNvCxnSpPr>
          <p:nvPr/>
        </p:nvCxnSpPr>
        <p:spPr bwMode="auto">
          <a:xfrm>
            <a:off x="4256901" y="3357876"/>
            <a:ext cx="477910" cy="989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>
            <a:stCxn id="17" idx="2"/>
            <a:endCxn id="7" idx="0"/>
          </p:cNvCxnSpPr>
          <p:nvPr/>
        </p:nvCxnSpPr>
        <p:spPr bwMode="auto">
          <a:xfrm flipH="1">
            <a:off x="4734811" y="3356299"/>
            <a:ext cx="501996" cy="9909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Arrow Connector 35"/>
          <p:cNvCxnSpPr>
            <a:stCxn id="18" idx="2"/>
            <a:endCxn id="7" idx="0"/>
          </p:cNvCxnSpPr>
          <p:nvPr/>
        </p:nvCxnSpPr>
        <p:spPr bwMode="auto">
          <a:xfrm flipH="1">
            <a:off x="4734811" y="3357875"/>
            <a:ext cx="1492485" cy="9893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endCxn id="7" idx="0"/>
          </p:cNvCxnSpPr>
          <p:nvPr/>
        </p:nvCxnSpPr>
        <p:spPr bwMode="auto">
          <a:xfrm flipH="1">
            <a:off x="4734811" y="3357876"/>
            <a:ext cx="2485241" cy="9893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5442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Proof idea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24674" y="1790478"/>
            <a:ext cx="10256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Trace  </a:t>
            </a:r>
            <a:r>
              <a:rPr lang="el-GR" dirty="0" smtClean="0"/>
              <a:t>ρ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17" y="1795644"/>
            <a:ext cx="472951" cy="398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53" y="1807692"/>
            <a:ext cx="472951" cy="3980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00" y="1811547"/>
            <a:ext cx="472951" cy="398061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4" idx="0"/>
            <a:endCxn id="4" idx="2"/>
          </p:cNvCxnSpPr>
          <p:nvPr/>
        </p:nvCxnSpPr>
        <p:spPr bwMode="auto">
          <a:xfrm flipV="1">
            <a:off x="2287819" y="2193705"/>
            <a:ext cx="1010574" cy="637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endCxn id="4" idx="2"/>
          </p:cNvCxnSpPr>
          <p:nvPr/>
        </p:nvCxnSpPr>
        <p:spPr bwMode="auto">
          <a:xfrm flipV="1">
            <a:off x="3285544" y="2193705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4" idx="2"/>
          </p:cNvCxnSpPr>
          <p:nvPr/>
        </p:nvCxnSpPr>
        <p:spPr bwMode="auto">
          <a:xfrm flipH="1" flipV="1">
            <a:off x="3298393" y="2193705"/>
            <a:ext cx="945658" cy="6235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5" idx="2"/>
          </p:cNvCxnSpPr>
          <p:nvPr/>
        </p:nvCxnSpPr>
        <p:spPr bwMode="auto">
          <a:xfrm flipV="1">
            <a:off x="5302080" y="2205752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314929" y="2209608"/>
            <a:ext cx="934807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endCxn id="6" idx="2"/>
          </p:cNvCxnSpPr>
          <p:nvPr/>
        </p:nvCxnSpPr>
        <p:spPr bwMode="auto">
          <a:xfrm flipV="1">
            <a:off x="7213626" y="2209608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25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17" y="2831274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07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13" y="2829699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02" y="2831275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582" y="2831188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/>
          <p:cNvCxnSpPr>
            <a:stCxn id="4" idx="3"/>
            <a:endCxn id="5" idx="1"/>
          </p:cNvCxnSpPr>
          <p:nvPr/>
        </p:nvCxnSpPr>
        <p:spPr bwMode="auto">
          <a:xfrm>
            <a:off x="3534868" y="1994675"/>
            <a:ext cx="1543585" cy="1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stCxn id="5" idx="3"/>
            <a:endCxn id="6" idx="1"/>
          </p:cNvCxnSpPr>
          <p:nvPr/>
        </p:nvCxnSpPr>
        <p:spPr bwMode="auto">
          <a:xfrm>
            <a:off x="5551404" y="2006723"/>
            <a:ext cx="1438596" cy="38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Curved Up Arrow 29"/>
          <p:cNvSpPr/>
          <p:nvPr/>
        </p:nvSpPr>
        <p:spPr bwMode="auto">
          <a:xfrm>
            <a:off x="2287818" y="3356299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urved Up Arrow 36"/>
          <p:cNvSpPr/>
          <p:nvPr/>
        </p:nvSpPr>
        <p:spPr bwMode="auto">
          <a:xfrm>
            <a:off x="3298393" y="3358048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Curved Up Arrow 37"/>
          <p:cNvSpPr/>
          <p:nvPr/>
        </p:nvSpPr>
        <p:spPr bwMode="auto">
          <a:xfrm>
            <a:off x="4280667" y="3358048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Curved Up Arrow 39"/>
          <p:cNvSpPr/>
          <p:nvPr/>
        </p:nvSpPr>
        <p:spPr bwMode="auto">
          <a:xfrm>
            <a:off x="5302080" y="3369214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Curved Up Arrow 40"/>
          <p:cNvSpPr/>
          <p:nvPr/>
        </p:nvSpPr>
        <p:spPr bwMode="auto">
          <a:xfrm>
            <a:off x="6319414" y="3369214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73519" y="4401234"/>
            <a:ext cx="3927293" cy="1200329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Transitions </a:t>
            </a:r>
          </a:p>
          <a:p>
            <a:pPr algn="ctr"/>
            <a:r>
              <a:rPr lang="en-US" sz="2400" dirty="0"/>
              <a:t>a</a:t>
            </a:r>
            <a:r>
              <a:rPr lang="en-US" sz="2400" dirty="0" smtClean="0"/>
              <a:t>mong symbolic instances</a:t>
            </a:r>
          </a:p>
          <a:p>
            <a:pPr algn="ctr"/>
            <a:r>
              <a:rPr lang="en-US" sz="2400" dirty="0"/>
              <a:t>e</a:t>
            </a:r>
            <a:r>
              <a:rPr lang="en-US" sz="2400" dirty="0" smtClean="0"/>
              <a:t>ach computed in PSPACE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443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7" grpId="0" animBg="1"/>
      <p:bldP spid="38" grpId="0" animBg="1"/>
      <p:bldP spid="40" grpId="0" animBg="1"/>
      <p:bldP spid="41" grpId="0" animBg="1"/>
      <p:bldP spid="3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Proof idea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24674" y="1790478"/>
            <a:ext cx="10256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Trace  </a:t>
            </a:r>
            <a:r>
              <a:rPr lang="el-GR" dirty="0" smtClean="0"/>
              <a:t>ρ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917" y="1795644"/>
            <a:ext cx="472951" cy="398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53" y="1807692"/>
            <a:ext cx="472951" cy="39806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00" y="1811547"/>
            <a:ext cx="472951" cy="398061"/>
          </a:xfrm>
          <a:prstGeom prst="rect">
            <a:avLst/>
          </a:prstGeom>
        </p:spPr>
      </p:pic>
      <p:cxnSp>
        <p:nvCxnSpPr>
          <p:cNvPr id="8" name="Straight Arrow Connector 7"/>
          <p:cNvCxnSpPr>
            <a:stCxn id="14" idx="0"/>
            <a:endCxn id="4" idx="2"/>
          </p:cNvCxnSpPr>
          <p:nvPr/>
        </p:nvCxnSpPr>
        <p:spPr bwMode="auto">
          <a:xfrm flipV="1">
            <a:off x="2287819" y="2193705"/>
            <a:ext cx="1010574" cy="637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endCxn id="4" idx="2"/>
          </p:cNvCxnSpPr>
          <p:nvPr/>
        </p:nvCxnSpPr>
        <p:spPr bwMode="auto">
          <a:xfrm flipV="1">
            <a:off x="3285544" y="2193705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4" idx="2"/>
          </p:cNvCxnSpPr>
          <p:nvPr/>
        </p:nvCxnSpPr>
        <p:spPr bwMode="auto">
          <a:xfrm flipH="1" flipV="1">
            <a:off x="3298393" y="2193705"/>
            <a:ext cx="945658" cy="6235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5" idx="2"/>
          </p:cNvCxnSpPr>
          <p:nvPr/>
        </p:nvCxnSpPr>
        <p:spPr bwMode="auto">
          <a:xfrm flipV="1">
            <a:off x="5302080" y="2205752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314929" y="2209608"/>
            <a:ext cx="934807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endCxn id="6" idx="2"/>
          </p:cNvCxnSpPr>
          <p:nvPr/>
        </p:nvCxnSpPr>
        <p:spPr bwMode="auto">
          <a:xfrm flipV="1">
            <a:off x="7213626" y="2209608"/>
            <a:ext cx="12849" cy="6255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25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717" y="2831274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007" y="2831276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913" y="2829699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402" y="2831275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bee_hi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582" y="2831188"/>
            <a:ext cx="907787" cy="52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/>
          <p:cNvCxnSpPr>
            <a:stCxn id="4" idx="3"/>
            <a:endCxn id="5" idx="1"/>
          </p:cNvCxnSpPr>
          <p:nvPr/>
        </p:nvCxnSpPr>
        <p:spPr bwMode="auto">
          <a:xfrm>
            <a:off x="3534868" y="1994675"/>
            <a:ext cx="1543585" cy="1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>
            <a:stCxn id="5" idx="3"/>
            <a:endCxn id="6" idx="1"/>
          </p:cNvCxnSpPr>
          <p:nvPr/>
        </p:nvCxnSpPr>
        <p:spPr bwMode="auto">
          <a:xfrm>
            <a:off x="5551404" y="2006723"/>
            <a:ext cx="1438596" cy="38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Curved Up Arrow 29"/>
          <p:cNvSpPr/>
          <p:nvPr/>
        </p:nvSpPr>
        <p:spPr bwMode="auto">
          <a:xfrm>
            <a:off x="2287818" y="3356299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Curved Up Arrow 36"/>
          <p:cNvSpPr/>
          <p:nvPr/>
        </p:nvSpPr>
        <p:spPr bwMode="auto">
          <a:xfrm>
            <a:off x="3298393" y="3358048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Curved Up Arrow 37"/>
          <p:cNvSpPr/>
          <p:nvPr/>
        </p:nvSpPr>
        <p:spPr bwMode="auto">
          <a:xfrm>
            <a:off x="4280667" y="3358048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Curved Up Arrow 39"/>
          <p:cNvSpPr/>
          <p:nvPr/>
        </p:nvSpPr>
        <p:spPr bwMode="auto">
          <a:xfrm>
            <a:off x="5302080" y="3369214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Curved Up Arrow 40"/>
          <p:cNvSpPr/>
          <p:nvPr/>
        </p:nvSpPr>
        <p:spPr bwMode="auto">
          <a:xfrm>
            <a:off x="6319414" y="3369214"/>
            <a:ext cx="1074797" cy="301301"/>
          </a:xfrm>
          <a:prstGeom prst="curvedUpArrow">
            <a:avLst>
              <a:gd name="adj1" fmla="val 0"/>
              <a:gd name="adj2" fmla="val 50000"/>
              <a:gd name="adj3" fmla="val 25000"/>
            </a:avLst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25825" y="4174210"/>
            <a:ext cx="5489003" cy="1200329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Finite-state transition system on which </a:t>
            </a:r>
          </a:p>
          <a:p>
            <a:pPr algn="ctr"/>
            <a:r>
              <a:rPr lang="en-US" sz="2400" dirty="0" err="1" smtClean="0"/>
              <a:t>Poss</a:t>
            </a:r>
            <a:r>
              <a:rPr lang="en-US" sz="2400" dirty="0" smtClean="0"/>
              <a:t>(</a:t>
            </a:r>
            <a:r>
              <a:rPr lang="el-GR" sz="2400" dirty="0"/>
              <a:t>φ</a:t>
            </a:r>
            <a:r>
              <a:rPr lang="en-US" sz="2400" dirty="0"/>
              <a:t>) </a:t>
            </a:r>
            <a:r>
              <a:rPr lang="en-US" sz="2400" dirty="0" smtClean="0"/>
              <a:t>can </a:t>
            </a:r>
            <a:r>
              <a:rPr lang="en-US" sz="2400" dirty="0"/>
              <a:t>be evaluated 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dirty="0"/>
              <a:t>b</a:t>
            </a:r>
            <a:r>
              <a:rPr lang="en-US" sz="2400" dirty="0" smtClean="0"/>
              <a:t>y a </a:t>
            </a:r>
            <a:r>
              <a:rPr lang="en-US" sz="2400" dirty="0" smtClean="0">
                <a:solidFill>
                  <a:srgbClr val="C00000"/>
                </a:solidFill>
              </a:rPr>
              <a:t>nondeterministic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PSPACE search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16123" y="5486399"/>
            <a:ext cx="3390672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Cert</a:t>
            </a:r>
            <a:r>
              <a:rPr lang="en-US" sz="2400" dirty="0"/>
              <a:t>(</a:t>
            </a:r>
            <a:r>
              <a:rPr lang="el-GR" sz="2400" dirty="0"/>
              <a:t>φ</a:t>
            </a:r>
            <a:r>
              <a:rPr lang="en-US" sz="2400" dirty="0"/>
              <a:t>) </a:t>
            </a:r>
            <a:r>
              <a:rPr lang="en-US" sz="2400" dirty="0" smtClean="0"/>
              <a:t> =  </a:t>
            </a:r>
            <a:r>
              <a:rPr lang="en-US" sz="2400" dirty="0" smtClean="0">
                <a:sym typeface="Symbol"/>
              </a:rPr>
              <a:t> </a:t>
            </a:r>
            <a:r>
              <a:rPr lang="en-US" sz="2400" dirty="0" err="1" smtClean="0">
                <a:sym typeface="Symbol"/>
              </a:rPr>
              <a:t>Poss</a:t>
            </a:r>
            <a:r>
              <a:rPr lang="en-US" sz="2400" dirty="0" smtClean="0">
                <a:sym typeface="Symbol"/>
              </a:rPr>
              <a:t>( </a:t>
            </a:r>
            <a:r>
              <a:rPr lang="el-GR" sz="2400" dirty="0" smtClean="0"/>
              <a:t>φ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598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Other results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39780" y="1524000"/>
            <a:ext cx="43669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Incremental 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Pre-emptive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5766" y="2743200"/>
            <a:ext cx="7260321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Can be done for classes of properties sharing a </a:t>
            </a:r>
            <a:r>
              <a:rPr lang="en-US" sz="2000" dirty="0" smtClean="0">
                <a:solidFill>
                  <a:srgbClr val="C00000"/>
                </a:solidFill>
              </a:rPr>
              <a:t>temporal type:</a:t>
            </a:r>
          </a:p>
          <a:p>
            <a:r>
              <a:rPr lang="en-US" sz="2000" dirty="0"/>
              <a:t>u</a:t>
            </a:r>
            <a:r>
              <a:rPr lang="en-US" sz="2000" dirty="0" smtClean="0"/>
              <a:t>nderlying propositional </a:t>
            </a:r>
            <a:r>
              <a:rPr lang="en-US" sz="2000" dirty="0"/>
              <a:t>PLTL </a:t>
            </a:r>
            <a:r>
              <a:rPr lang="en-US" sz="2000" dirty="0" smtClean="0"/>
              <a:t>formula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778667" y="3614362"/>
            <a:ext cx="387958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Example: </a:t>
            </a:r>
            <a:r>
              <a:rPr lang="en-US" sz="2400" b="1" dirty="0" smtClean="0">
                <a:solidFill>
                  <a:srgbClr val="C00000"/>
                </a:solidFill>
              </a:rPr>
              <a:t>G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-1 </a:t>
            </a:r>
            <a:r>
              <a:rPr lang="en-US" sz="2400" b="1" dirty="0" smtClean="0">
                <a:solidFill>
                  <a:srgbClr val="C00000"/>
                </a:solidFill>
              </a:rPr>
              <a:t>(p  </a:t>
            </a:r>
            <a:r>
              <a:rPr lang="en-US" sz="2400" b="1" dirty="0" smtClean="0">
                <a:solidFill>
                  <a:srgbClr val="C00000"/>
                </a:solidFill>
                <a:sym typeface="Wingdings" pitchFamily="2" charset="2"/>
              </a:rPr>
              <a:t> F 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-1</a:t>
            </a:r>
            <a:r>
              <a:rPr lang="en-US" sz="2400" b="1" dirty="0" smtClean="0">
                <a:solidFill>
                  <a:srgbClr val="C00000"/>
                </a:solidFill>
                <a:sym typeface="Wingdings" pitchFamily="2" charset="2"/>
              </a:rPr>
              <a:t>  q)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21547" y="4485527"/>
            <a:ext cx="50526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FO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0101" y="4485528"/>
            <a:ext cx="50526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FO</a:t>
            </a:r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10" name="Curved Connector 9"/>
          <p:cNvCxnSpPr>
            <a:endCxn id="9" idx="0"/>
          </p:cNvCxnSpPr>
          <p:nvPr/>
        </p:nvCxnSpPr>
        <p:spPr bwMode="auto">
          <a:xfrm rot="16200000" flipH="1">
            <a:off x="6057983" y="4280775"/>
            <a:ext cx="409503" cy="1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>
            <a:endCxn id="7" idx="0"/>
          </p:cNvCxnSpPr>
          <p:nvPr/>
        </p:nvCxnSpPr>
        <p:spPr bwMode="auto">
          <a:xfrm>
            <a:off x="4874180" y="4076023"/>
            <a:ext cx="1" cy="409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865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Other results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39780" y="1524000"/>
            <a:ext cx="61686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Incremental 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Pre-emptive monitoring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</a:t>
            </a:r>
            <a:r>
              <a:rPr lang="en-US" sz="2800" dirty="0" smtClean="0"/>
              <a:t>sing knowledge about global run </a:t>
            </a:r>
          </a:p>
          <a:p>
            <a:r>
              <a:rPr lang="en-US" sz="2800" dirty="0" smtClean="0"/>
              <a:t>     in workflow specifications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87819" y="3581400"/>
            <a:ext cx="5963492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PC member  </a:t>
            </a:r>
          </a:p>
          <a:p>
            <a:r>
              <a:rPr lang="en-US" sz="2000" dirty="0" smtClean="0"/>
              <a:t>As long as I don’t know that my paper is accepted, </a:t>
            </a:r>
          </a:p>
          <a:p>
            <a:r>
              <a:rPr lang="en-US" sz="2000" dirty="0" smtClean="0"/>
              <a:t>I will reject every other paper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873956" y="4800600"/>
            <a:ext cx="5485797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Reject(ID)  :-   </a:t>
            </a:r>
            <a:r>
              <a:rPr lang="en-US" sz="2000" dirty="0" smtClean="0">
                <a:sym typeface="Symbol"/>
              </a:rPr>
              <a:t>paper(ID, author),  author ≠ </a:t>
            </a:r>
            <a:r>
              <a:rPr lang="en-US" sz="2000" i="1" dirty="0" smtClean="0">
                <a:sym typeface="Symbol"/>
              </a:rPr>
              <a:t>self,</a:t>
            </a:r>
          </a:p>
          <a:p>
            <a:r>
              <a:rPr lang="en-US" sz="2000" i="1" dirty="0">
                <a:sym typeface="Symbol"/>
              </a:rPr>
              <a:t> </a:t>
            </a:r>
            <a:r>
              <a:rPr lang="en-US" sz="2000" i="1" dirty="0" smtClean="0">
                <a:sym typeface="Symbol"/>
              </a:rPr>
              <a:t>                       </a:t>
            </a:r>
            <a:r>
              <a:rPr lang="en-US" sz="2000" b="1" dirty="0" smtClean="0">
                <a:solidFill>
                  <a:srgbClr val="C00000"/>
                </a:solidFill>
                <a:sym typeface="Symbol"/>
              </a:rPr>
              <a:t></a:t>
            </a:r>
            <a:r>
              <a:rPr lang="en-US" sz="2000" dirty="0" smtClean="0">
                <a:solidFill>
                  <a:srgbClr val="C00000"/>
                </a:solidFill>
                <a:sym typeface="Symbol"/>
              </a:rPr>
              <a:t> cert (“</a:t>
            </a:r>
            <a:r>
              <a:rPr lang="en-US" sz="2000" dirty="0">
                <a:solidFill>
                  <a:srgbClr val="C00000"/>
                </a:solidFill>
                <a:sym typeface="Symbol"/>
              </a:rPr>
              <a:t>my paper is accepted</a:t>
            </a:r>
            <a:r>
              <a:rPr lang="en-US" sz="2000" dirty="0" smtClean="0">
                <a:solidFill>
                  <a:srgbClr val="C00000"/>
                </a:solidFill>
                <a:sym typeface="Symbol"/>
              </a:rPr>
              <a:t>”)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7707" y="5763064"/>
            <a:ext cx="1907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epistemic atom</a:t>
            </a:r>
            <a:endParaRPr lang="en-US" sz="2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5313581" y="3973861"/>
            <a:ext cx="238397" cy="3307643"/>
          </a:xfrm>
          <a:prstGeom prst="leftBrace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88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Summary 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7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Analysis tasks for data-centric workflows</a:t>
            </a:r>
          </a:p>
          <a:p>
            <a:r>
              <a:rPr lang="en-US" sz="2800" dirty="0" smtClean="0"/>
              <a:t>Automatic verification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omparing and customizing workflows</a:t>
            </a:r>
          </a:p>
          <a:p>
            <a:r>
              <a:rPr lang="en-US" sz="2800" dirty="0" smtClean="0"/>
              <a:t>Runtime analysis for collaborative workflows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84775" y="4260502"/>
            <a:ext cx="5141151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en-US" sz="2800" dirty="0" smtClean="0"/>
              <a:t>Mostly theoretical results so far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Hope: practical analysis tools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54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Summary 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67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Analysis tasks for data-centric workflows</a:t>
            </a:r>
          </a:p>
          <a:p>
            <a:r>
              <a:rPr lang="en-US" sz="2800" dirty="0" smtClean="0"/>
              <a:t>Automatic verification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omparing and customizing workflows</a:t>
            </a:r>
          </a:p>
          <a:p>
            <a:r>
              <a:rPr lang="en-US" sz="2800" dirty="0" smtClean="0"/>
              <a:t>Runtime analysis for collaborative workflows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9200" y="4260502"/>
            <a:ext cx="654217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Still a new area, much more to be done!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9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429000" y="2286000"/>
            <a:ext cx="2324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Thank you 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4252" y="3276600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Merci 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1234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VIANU@VEGPJEJFUVWXY5K7" val="39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|2.5|7.2|7.5|8.7|11.9|3.7|6.8|7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7.4|9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2.2|11.6|2.8|2.3|2.9|1.5|2.5|5.9|7|3.8|66.7|2.1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5.1|6.5|2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7.7|9.9|2|9.3|7.3|0.8|1.4|6.3|17.4|1.6|1.3|0.7|1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5.1|6.5|22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10747</TotalTime>
  <Words>2916</Words>
  <Application>Microsoft Office PowerPoint</Application>
  <PresentationFormat>On-screen Show (4:3)</PresentationFormat>
  <Paragraphs>905</Paragraphs>
  <Slides>70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83" baseType="lpstr">
      <vt:lpstr>Arial</vt:lpstr>
      <vt:lpstr>Tahoma</vt:lpstr>
      <vt:lpstr>Wingdings</vt:lpstr>
      <vt:lpstr>cmmi10</vt:lpstr>
      <vt:lpstr>Times New Roman</vt:lpstr>
      <vt:lpstr>Calibri</vt:lpstr>
      <vt:lpstr>ＭＳ Ｐゴシック</vt:lpstr>
      <vt:lpstr>Monotype Corsiva</vt:lpstr>
      <vt:lpstr>宋体</vt:lpstr>
      <vt:lpstr>Symbol</vt:lpstr>
      <vt:lpstr>Bookman Old Style</vt:lpstr>
      <vt:lpstr>Default Design</vt:lpstr>
      <vt:lpstr>Office Theme</vt:lpstr>
      <vt:lpstr>Analysis of Data-Centric Workflows</vt:lpstr>
      <vt:lpstr>Workflows centered around data</vt:lpstr>
      <vt:lpstr>Analysis tasks</vt:lpstr>
      <vt:lpstr>Facilitated by emergence of high-level specification tools</vt:lpstr>
      <vt:lpstr>PowerPoint Presentation</vt:lpstr>
      <vt:lpstr>Outline</vt:lpstr>
      <vt:lpstr>What is a data-centric workflow?</vt:lpstr>
      <vt:lpstr>Infinite-state transition system</vt:lpstr>
      <vt:lpstr>Specifications of data-centric workflows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IBM’s Business Artifacts</vt:lpstr>
      <vt:lpstr>Example: e-commerce website</vt:lpstr>
      <vt:lpstr>Example (cont’d)</vt:lpstr>
      <vt:lpstr>Services, by example</vt:lpstr>
      <vt:lpstr>Specifying properties:  extension of LTL</vt:lpstr>
      <vt:lpstr>Propositions   FO formulas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Simplest case: tuple artifacts with no arithmetic or dependencies</vt:lpstr>
      <vt:lpstr>PowerPoint Presentation</vt:lpstr>
      <vt:lpstr>PowerPoint Presentation</vt:lpstr>
      <vt:lpstr>Challenge: artifacts are not finite-state</vt:lpstr>
      <vt:lpstr>PowerPoint Presentation</vt:lpstr>
      <vt:lpstr>PSPACE algorithm</vt:lpstr>
      <vt:lpstr>Implementation: WAVE prototype</vt:lpstr>
      <vt:lpstr>Limitations:</vt:lpstr>
      <vt:lpstr>How to allow practical uses of dependencies, arithmetic and sets while avoiding undecidability? </vt:lpstr>
      <vt:lpstr>PowerPoint Presentation</vt:lpstr>
      <vt:lpstr>Hierarchical Artifact System</vt:lpstr>
      <vt:lpstr>Example</vt:lpstr>
      <vt:lpstr>Hierarchical Artifact System</vt:lpstr>
      <vt:lpstr>Properties: Hierarchical LTL-FO</vt:lpstr>
      <vt:lpstr>Main result:  decidability of verification </vt:lpstr>
      <vt:lpstr>Analysis tasks</vt:lpstr>
      <vt:lpstr>  Why compare different workflows? </vt:lpstr>
      <vt:lpstr>  How to compare different workflows? </vt:lpstr>
      <vt:lpstr>Use Views! </vt:lpstr>
      <vt:lpstr>Use Views! </vt:lpstr>
      <vt:lpstr>Use Views! </vt:lpstr>
      <vt:lpstr>Example: Active XML vs Artifacts</vt:lpstr>
      <vt:lpstr>Customizing workflows</vt:lpstr>
      <vt:lpstr>Analysis tasks</vt:lpstr>
      <vt:lpstr>PowerPoint Presentation</vt:lpstr>
      <vt:lpstr>PowerPoint Presentation</vt:lpstr>
      <vt:lpstr>The collaborative workflow model [Abiteboul+V.] </vt:lpstr>
      <vt:lpstr>PowerPoint Presentation</vt:lpstr>
      <vt:lpstr>PowerPoint Presentation</vt:lpstr>
      <vt:lpstr>PowerPoint Presentation</vt:lpstr>
      <vt:lpstr>Focus runtime peer reasoning about global run  based on local observations</vt:lpstr>
      <vt:lpstr> Runtime peer reasoning about global run based on local observations</vt:lpstr>
      <vt:lpstr>Semantics of property φ of global runs relative to a trace ρ </vt:lpstr>
      <vt:lpstr>PowerPoint Presentation</vt:lpstr>
      <vt:lpstr>Proof idea</vt:lpstr>
      <vt:lpstr>Proof idea</vt:lpstr>
      <vt:lpstr>Proof idea</vt:lpstr>
      <vt:lpstr>Proof idea</vt:lpstr>
      <vt:lpstr>Other results</vt:lpstr>
      <vt:lpstr>Other results</vt:lpstr>
      <vt:lpstr>Summary </vt:lpstr>
      <vt:lpstr>Summary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victor</cp:lastModifiedBy>
  <cp:revision>359</cp:revision>
  <cp:lastPrinted>1601-01-01T00:00:00Z</cp:lastPrinted>
  <dcterms:created xsi:type="dcterms:W3CDTF">1601-01-01T00:00:00Z</dcterms:created>
  <dcterms:modified xsi:type="dcterms:W3CDTF">2015-07-02T13:34:25Z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