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50"/>
  </p:notesMasterIdLst>
  <p:handoutMasterIdLst>
    <p:handoutMasterId r:id="rId51"/>
  </p:handoutMasterIdLst>
  <p:sldIdLst>
    <p:sldId id="257" r:id="rId2"/>
    <p:sldId id="350" r:id="rId3"/>
    <p:sldId id="259" r:id="rId4"/>
    <p:sldId id="351" r:id="rId5"/>
    <p:sldId id="263" r:id="rId6"/>
    <p:sldId id="264" r:id="rId7"/>
    <p:sldId id="265" r:id="rId8"/>
    <p:sldId id="276" r:id="rId9"/>
    <p:sldId id="309" r:id="rId10"/>
    <p:sldId id="352" r:id="rId11"/>
    <p:sldId id="353" r:id="rId12"/>
    <p:sldId id="355" r:id="rId13"/>
    <p:sldId id="364" r:id="rId14"/>
    <p:sldId id="356" r:id="rId15"/>
    <p:sldId id="357" r:id="rId16"/>
    <p:sldId id="358" r:id="rId17"/>
    <p:sldId id="361" r:id="rId18"/>
    <p:sldId id="365" r:id="rId19"/>
    <p:sldId id="366" r:id="rId20"/>
    <p:sldId id="330" r:id="rId21"/>
    <p:sldId id="370" r:id="rId22"/>
    <p:sldId id="371" r:id="rId23"/>
    <p:sldId id="375" r:id="rId24"/>
    <p:sldId id="376" r:id="rId25"/>
    <p:sldId id="377" r:id="rId26"/>
    <p:sldId id="378" r:id="rId27"/>
    <p:sldId id="453" r:id="rId28"/>
    <p:sldId id="434" r:id="rId29"/>
    <p:sldId id="435" r:id="rId30"/>
    <p:sldId id="436" r:id="rId31"/>
    <p:sldId id="454" r:id="rId32"/>
    <p:sldId id="437" r:id="rId33"/>
    <p:sldId id="438" r:id="rId34"/>
    <p:sldId id="439" r:id="rId35"/>
    <p:sldId id="440" r:id="rId36"/>
    <p:sldId id="441" r:id="rId37"/>
    <p:sldId id="449" r:id="rId38"/>
    <p:sldId id="450" r:id="rId39"/>
    <p:sldId id="442" r:id="rId40"/>
    <p:sldId id="451" r:id="rId41"/>
    <p:sldId id="452" r:id="rId42"/>
    <p:sldId id="443" r:id="rId43"/>
    <p:sldId id="444" r:id="rId44"/>
    <p:sldId id="445" r:id="rId45"/>
    <p:sldId id="446" r:id="rId46"/>
    <p:sldId id="448" r:id="rId47"/>
    <p:sldId id="427" r:id="rId48"/>
    <p:sldId id="428" r:id="rId49"/>
  </p:sldIdLst>
  <p:sldSz cx="9144000" cy="6858000" type="screen4x3"/>
  <p:notesSz cx="6858000" cy="9144000"/>
  <p:custDataLst>
    <p:tags r:id="rId5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CFF"/>
    <a:srgbClr val="CCFFFF"/>
    <a:srgbClr val="FFDDEA"/>
    <a:srgbClr val="FFC5DB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42" autoAdjust="0"/>
    <p:restoredTop sz="92950" autoAdjust="0"/>
  </p:normalViewPr>
  <p:slideViewPr>
    <p:cSldViewPr>
      <p:cViewPr varScale="1">
        <p:scale>
          <a:sx n="90" d="100"/>
          <a:sy n="90" d="100"/>
        </p:scale>
        <p:origin x="-17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40"/>
    </p:cViewPr>
  </p:sorterViewPr>
  <p:notesViewPr>
    <p:cSldViewPr>
      <p:cViewPr varScale="1">
        <p:scale>
          <a:sx n="80" d="100"/>
          <a:sy n="80" d="100"/>
        </p:scale>
        <p:origin x="-162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notesMaster" Target="notesMasters/notesMaster1.xml"/><Relationship Id="rId51" Type="http://schemas.openxmlformats.org/officeDocument/2006/relationships/handoutMaster" Target="handoutMasters/handoutMaster1.xml"/><Relationship Id="rId52" Type="http://schemas.openxmlformats.org/officeDocument/2006/relationships/printerSettings" Target="printerSettings/printerSettings1.bin"/><Relationship Id="rId53" Type="http://schemas.openxmlformats.org/officeDocument/2006/relationships/tags" Target="tags/tag1.xml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5A2F2-4A70-460C-AE91-A4C1814663C6}" type="datetimeFigureOut">
              <a:rPr lang="fr-FR" smtClean="0"/>
              <a:pPr/>
              <a:t>25/06/15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A3B57E-812C-4DF7-B53C-467ABE0CCE4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321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8E8F61-99A1-42B4-87D4-925306A6DB48}" type="datetimeFigureOut">
              <a:rPr lang="en-US" smtClean="0"/>
              <a:pPr/>
              <a:t>25/06/15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3781E1-FF99-4333-8317-3144339AA9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460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781E1-FF99-4333-8317-3144339AA91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9217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400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124200"/>
            <a:ext cx="6400800" cy="609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Nom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139029" y="4408235"/>
            <a:ext cx="865943" cy="544765"/>
          </a:xfrm>
          <a:prstGeom prst="rect">
            <a:avLst/>
          </a:prstGeom>
        </p:spPr>
        <p:txBody>
          <a:bodyPr wrap="none">
            <a:noAutofit/>
          </a:bodyPr>
          <a:lstStyle>
            <a:lvl1pPr marL="182880" marR="0" indent="-274320" algn="ctr" defTabSz="914400" rtl="0" eaLnBrk="1" fontAlgn="base" latinLnBrk="0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2800" baseline="0"/>
            </a:lvl1pPr>
          </a:lstStyle>
          <a:p>
            <a:pPr marL="182880" marR="0" lvl="0" indent="-274320" algn="ctr" defTabSz="914400" rtl="0" eaLnBrk="1" fontAlgn="base" latinLnBrk="0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 smtClean="0"/>
              <a:t>Lieu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219200"/>
            <a:ext cx="8229600" cy="183742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01168" indent="-201168">
              <a:spcBef>
                <a:spcPts val="600"/>
              </a:spcBef>
              <a:buFont typeface="Arial" pitchFamily="34" charset="0"/>
              <a:buChar char="•"/>
              <a:defRPr sz="2800"/>
            </a:lvl1pPr>
            <a:lvl2pPr marL="457200" indent="-201168">
              <a:spcBef>
                <a:spcPts val="0"/>
              </a:spcBef>
              <a:defRPr sz="2400"/>
            </a:lvl2pPr>
            <a:lvl3pPr marL="731520" indent="-201168">
              <a:spcBef>
                <a:spcPts val="0"/>
              </a:spcBef>
              <a:buFont typeface="Arial" pitchFamily="34" charset="0"/>
              <a:buChar char="–"/>
              <a:defRPr sz="2000"/>
            </a:lvl3pPr>
            <a:lvl4pPr marL="1005840" indent="-201168">
              <a:spcBef>
                <a:spcPts val="0"/>
              </a:spcBef>
              <a:buFont typeface="Arial" pitchFamily="34" charset="0"/>
              <a:buChar char="–"/>
              <a:defRPr sz="1800"/>
            </a:lvl4pPr>
            <a:lvl5pPr marL="1280160" indent="-201168">
              <a:spcBef>
                <a:spcPts val="0"/>
              </a:spcBef>
              <a:buFont typeface="Arial" pitchFamily="34" charset="0"/>
              <a:buChar char="–"/>
              <a:defRPr sz="1800"/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 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3"/>
          </p:nvPr>
        </p:nvSpPr>
        <p:spPr>
          <a:xfrm>
            <a:off x="7848600" y="6553200"/>
            <a:ext cx="2133600" cy="365125"/>
          </a:xfrm>
        </p:spPr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4"/>
          </p:nvPr>
        </p:nvSpPr>
        <p:spPr>
          <a:xfrm>
            <a:off x="6934200" y="6553200"/>
            <a:ext cx="2133600" cy="365125"/>
          </a:xfrm>
        </p:spPr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5"/>
          </p:nvPr>
        </p:nvSpPr>
        <p:spPr>
          <a:xfrm>
            <a:off x="5029200" y="6553200"/>
            <a:ext cx="2895600" cy="365125"/>
          </a:xfrm>
        </p:spPr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228600" y="115669"/>
            <a:ext cx="8686800" cy="6463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7848600" y="65532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5532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29200" y="65532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G. Berry, Colloque Abadi</a:t>
            </a:r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25/06/2015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G. Berry, Colloque Abadi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13"/>
          <p:cNvSpPr>
            <a:spLocks noGrp="1"/>
          </p:cNvSpPr>
          <p:nvPr>
            <p:ph type="dt" sz="half" idx="13"/>
          </p:nvPr>
        </p:nvSpPr>
        <p:spPr>
          <a:xfrm>
            <a:off x="7848600" y="6572272"/>
            <a:ext cx="2133600" cy="365125"/>
          </a:xfrm>
        </p:spPr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4"/>
          </p:nvPr>
        </p:nvSpPr>
        <p:spPr>
          <a:xfrm>
            <a:off x="6934200" y="6572272"/>
            <a:ext cx="2133600" cy="365125"/>
          </a:xfrm>
        </p:spPr>
        <p:txBody>
          <a:bodyPr/>
          <a:lstStyle/>
          <a:p>
            <a:r>
              <a:rPr lang="fr-FR" dirty="0" smtClean="0"/>
              <a:t> </a:t>
            </a:r>
            <a:fld id="{BD380794-AD05-45D1-BCEF-E41591C34CDA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5"/>
          </p:nvPr>
        </p:nvSpPr>
        <p:spPr>
          <a:xfrm>
            <a:off x="4211960" y="6564337"/>
            <a:ext cx="3712840" cy="365125"/>
          </a:xfrm>
        </p:spPr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228600" y="44624"/>
            <a:ext cx="8686800" cy="6463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536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7848600" y="65532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5532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29200" y="65532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G. Berry, Colloque Abadi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 bwMode="auto">
          <a:xfrm>
            <a:off x="4267200" y="0"/>
            <a:ext cx="1066800" cy="1828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0" r:id="rId2"/>
    <p:sldLayoutId id="2147483679" r:id="rId3"/>
    <p:sldLayoutId id="2147483682" r:id="rId4"/>
    <p:sldLayoutId id="2147483684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i="1" baseline="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" charset="0"/>
        </a:defRPr>
      </a:lvl9pPr>
    </p:titleStyle>
    <p:bodyStyle>
      <a:lvl1pPr marL="182880" indent="-274320" algn="l" rtl="0" eaLnBrk="1" fontAlgn="base" hangingPunct="1">
        <a:lnSpc>
          <a:spcPct val="105000"/>
        </a:lnSpc>
        <a:spcBef>
          <a:spcPts val="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105000"/>
        </a:lnSpc>
        <a:spcBef>
          <a:spcPts val="0"/>
        </a:spcBef>
        <a:spcAft>
          <a:spcPct val="0"/>
        </a:spcAft>
        <a:buChar char="–"/>
        <a:defRPr sz="2000" baseline="0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lnSpc>
          <a:spcPct val="105000"/>
        </a:lnSpc>
        <a:spcBef>
          <a:spcPts val="0"/>
        </a:spcBef>
        <a:spcAft>
          <a:spcPct val="0"/>
        </a:spcAft>
        <a:buFont typeface="Arial" pitchFamily="34" charset="0"/>
        <a:buChar char="–"/>
        <a:defRPr sz="18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lnSpc>
          <a:spcPct val="105000"/>
        </a:lnSpc>
        <a:spcBef>
          <a:spcPts val="0"/>
        </a:spcBef>
        <a:spcAft>
          <a:spcPct val="0"/>
        </a:spcAft>
        <a:buFont typeface="Arial" pitchFamily="34" charset="0"/>
        <a:buChar char="–"/>
        <a:defRPr sz="16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lnSpc>
          <a:spcPct val="105000"/>
        </a:lnSpc>
        <a:spcBef>
          <a:spcPts val="0"/>
        </a:spcBef>
        <a:spcAft>
          <a:spcPct val="0"/>
        </a:spcAft>
        <a:buFont typeface="Arial" pitchFamily="34" charset="0"/>
        <a:buChar char="–"/>
        <a:defRPr sz="1600" baseline="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-sop.inria.fr/members/Gerard.Berry/" TargetMode="Externa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4.xml"/><Relationship Id="rId3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gi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springerlink.com/openurl.asp?genre=article&amp;id=doi:10.1007/s10703-012-0144-6" TargetMode="External"/><Relationship Id="rId3" Type="http://schemas.openxmlformats.org/officeDocument/2006/relationships/hyperlink" Target="http://www-sop.inria.fr/members/Gerard.Berry/Papers/BerryShiple.zi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48680"/>
            <a:ext cx="9144000" cy="1470025"/>
          </a:xfrm>
        </p:spPr>
        <p:txBody>
          <a:bodyPr/>
          <a:lstStyle/>
          <a:p>
            <a:r>
              <a:rPr lang="en-US" sz="4400" dirty="0" err="1" smtClean="0"/>
              <a:t>Determinism,Electricity</a:t>
            </a:r>
            <a:r>
              <a:rPr lang="en-US" sz="4400" dirty="0" smtClean="0"/>
              <a:t>,</a:t>
            </a:r>
            <a:br>
              <a:rPr lang="en-US" sz="4400" dirty="0" smtClean="0"/>
            </a:br>
            <a:r>
              <a:rPr lang="en-US" sz="4400" dirty="0" smtClean="0"/>
              <a:t>and Intuitionis</a:t>
            </a:r>
            <a:r>
              <a:rPr lang="en-US" sz="4400" dirty="0"/>
              <a:t>m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76872"/>
            <a:ext cx="9144000" cy="609600"/>
          </a:xfrm>
        </p:spPr>
        <p:txBody>
          <a:bodyPr/>
          <a:lstStyle/>
          <a:p>
            <a:r>
              <a:rPr lang="fr-FR" dirty="0" smtClean="0"/>
              <a:t>Gérard Berry</a:t>
            </a:r>
          </a:p>
          <a:p>
            <a:pPr>
              <a:spcBef>
                <a:spcPts val="1200"/>
              </a:spcBef>
            </a:pPr>
            <a:r>
              <a:rPr lang="fr-FR" sz="2400" dirty="0" smtClean="0">
                <a:hlinkClick r:id="rId3"/>
              </a:rPr>
              <a:t>http://www-sop.inria.fr/members/Gerard.Berry/</a:t>
            </a:r>
            <a:r>
              <a:rPr lang="fr-FR" sz="2400" dirty="0" smtClean="0"/>
              <a:t>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139029" y="3604315"/>
            <a:ext cx="865943" cy="544765"/>
          </a:xfrm>
        </p:spPr>
        <p:txBody>
          <a:bodyPr/>
          <a:lstStyle/>
          <a:p>
            <a:pPr marL="182563" indent="-273050">
              <a:spcBef>
                <a:spcPts val="1200"/>
              </a:spcBef>
            </a:pPr>
            <a:r>
              <a:rPr lang="en-US" dirty="0" smtClean="0"/>
              <a:t>Collège de France</a:t>
            </a:r>
          </a:p>
          <a:p>
            <a:pPr marL="182563" indent="-273050">
              <a:spcBef>
                <a:spcPct val="0"/>
              </a:spcBef>
            </a:pPr>
            <a:r>
              <a:rPr lang="en-US" dirty="0" smtClean="0"/>
              <a:t>Algorithms, Machines, and Languages Chair</a:t>
            </a:r>
          </a:p>
          <a:p>
            <a:pPr marL="182563" indent="-273050">
              <a:spcBef>
                <a:spcPts val="1200"/>
              </a:spcBef>
            </a:pPr>
            <a:endParaRPr lang="en-US" dirty="0" smtClean="0"/>
          </a:p>
          <a:p>
            <a:r>
              <a:rPr lang="en-US" i="1" dirty="0" smtClean="0"/>
              <a:t>Martin-</a:t>
            </a:r>
            <a:r>
              <a:rPr lang="en-US" i="1" dirty="0" err="1" smtClean="0"/>
              <a:t>Honoris</a:t>
            </a:r>
            <a:r>
              <a:rPr lang="en-US" i="1" dirty="0" smtClean="0"/>
              <a:t> </a:t>
            </a:r>
            <a:r>
              <a:rPr lang="en-US" i="1" dirty="0" err="1" smtClean="0"/>
              <a:t>Abadi-Causa</a:t>
            </a:r>
            <a:r>
              <a:rPr lang="en-US" i="1" dirty="0" smtClean="0"/>
              <a:t>, </a:t>
            </a:r>
            <a:r>
              <a:rPr lang="en-US" i="1" dirty="0" smtClean="0"/>
              <a:t>June 26</a:t>
            </a:r>
            <a:r>
              <a:rPr lang="en-US" i="1" baseline="30000" dirty="0" smtClean="0"/>
              <a:t>th</a:t>
            </a:r>
            <a:r>
              <a:rPr lang="en-US" i="1" dirty="0" smtClean="0"/>
              <a:t>, 2015</a:t>
            </a:r>
            <a:endParaRPr lang="en-US" i="1" dirty="0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80" y="6144868"/>
            <a:ext cx="2133600" cy="679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advTm="1474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2000" y="197768"/>
            <a:ext cx="7772400" cy="1143000"/>
          </a:xfrm>
        </p:spPr>
        <p:txBody>
          <a:bodyPr/>
          <a:lstStyle/>
          <a:p>
            <a:r>
              <a:rPr lang="en-US" dirty="0" smtClean="0"/>
              <a:t>Recognizing Automata</a:t>
            </a:r>
            <a:endParaRPr lang="en-US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/>
          </a:p>
        </p:txBody>
      </p:sp>
      <p:grpSp>
        <p:nvGrpSpPr>
          <p:cNvPr id="5" name="Groupe 4"/>
          <p:cNvGrpSpPr/>
          <p:nvPr/>
        </p:nvGrpSpPr>
        <p:grpSpPr>
          <a:xfrm>
            <a:off x="683568" y="1772816"/>
            <a:ext cx="3259361" cy="2618597"/>
            <a:chOff x="520551" y="620688"/>
            <a:chExt cx="3259361" cy="2618597"/>
          </a:xfrm>
        </p:grpSpPr>
        <p:grpSp>
          <p:nvGrpSpPr>
            <p:cNvPr id="6" name="Groupe 4"/>
            <p:cNvGrpSpPr/>
            <p:nvPr/>
          </p:nvGrpSpPr>
          <p:grpSpPr>
            <a:xfrm>
              <a:off x="1156261" y="2596343"/>
              <a:ext cx="642942" cy="642942"/>
              <a:chOff x="3714744" y="1785926"/>
              <a:chExt cx="642942" cy="642942"/>
            </a:xfrm>
          </p:grpSpPr>
          <p:sp>
            <p:nvSpPr>
              <p:cNvPr id="33" name="Ellipse 5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4" name="ZoneTexte 6"/>
              <p:cNvSpPr txBox="1"/>
              <p:nvPr/>
            </p:nvSpPr>
            <p:spPr>
              <a:xfrm>
                <a:off x="3785048" y="1814955"/>
                <a:ext cx="518091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e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1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e 7"/>
            <p:cNvGrpSpPr/>
            <p:nvPr/>
          </p:nvGrpSpPr>
          <p:grpSpPr>
            <a:xfrm>
              <a:off x="2942211" y="953269"/>
              <a:ext cx="642942" cy="642942"/>
              <a:chOff x="3714744" y="1785926"/>
              <a:chExt cx="642942" cy="642942"/>
            </a:xfrm>
          </p:grpSpPr>
          <p:sp>
            <p:nvSpPr>
              <p:cNvPr id="31" name="Ellipse 8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2" name="ZoneTexte 9"/>
              <p:cNvSpPr txBox="1"/>
              <p:nvPr/>
            </p:nvSpPr>
            <p:spPr>
              <a:xfrm>
                <a:off x="3785048" y="1814955"/>
                <a:ext cx="518091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e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2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e 10"/>
            <p:cNvGrpSpPr/>
            <p:nvPr/>
          </p:nvGrpSpPr>
          <p:grpSpPr>
            <a:xfrm>
              <a:off x="2942211" y="2596343"/>
              <a:ext cx="642942" cy="642942"/>
              <a:chOff x="3714744" y="1785926"/>
              <a:chExt cx="642942" cy="642942"/>
            </a:xfrm>
          </p:grpSpPr>
          <p:sp>
            <p:nvSpPr>
              <p:cNvPr id="29" name="Ellipse 28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57150" cap="flat" cmpd="dbl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0" name="ZoneTexte 29"/>
              <p:cNvSpPr txBox="1"/>
              <p:nvPr/>
            </p:nvSpPr>
            <p:spPr>
              <a:xfrm>
                <a:off x="3785048" y="1814955"/>
                <a:ext cx="518091" cy="513410"/>
              </a:xfrm>
              <a:prstGeom prst="rect">
                <a:avLst/>
              </a:prstGeom>
              <a:ln w="41275" cmpd="dbl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e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3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e 13"/>
            <p:cNvGrpSpPr/>
            <p:nvPr/>
          </p:nvGrpSpPr>
          <p:grpSpPr>
            <a:xfrm>
              <a:off x="911260" y="692696"/>
              <a:ext cx="887943" cy="903515"/>
              <a:chOff x="4720543" y="1596791"/>
              <a:chExt cx="887943" cy="903515"/>
            </a:xfrm>
          </p:grpSpPr>
          <p:grpSp>
            <p:nvGrpSpPr>
              <p:cNvPr id="25" name="Groupe 12"/>
              <p:cNvGrpSpPr/>
              <p:nvPr/>
            </p:nvGrpSpPr>
            <p:grpSpPr>
              <a:xfrm>
                <a:off x="4965544" y="1857364"/>
                <a:ext cx="642942" cy="642942"/>
                <a:chOff x="3714744" y="1785926"/>
                <a:chExt cx="642942" cy="642942"/>
              </a:xfrm>
            </p:grpSpPr>
            <p:sp>
              <p:nvSpPr>
                <p:cNvPr id="27" name="Ellipse 26"/>
                <p:cNvSpPr/>
                <p:nvPr/>
              </p:nvSpPr>
              <p:spPr bwMode="auto">
                <a:xfrm>
                  <a:off x="3714744" y="1785926"/>
                  <a:ext cx="642942" cy="642942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8" name="ZoneTexte 11"/>
                <p:cNvSpPr txBox="1"/>
                <p:nvPr/>
              </p:nvSpPr>
              <p:spPr>
                <a:xfrm>
                  <a:off x="3785048" y="1814955"/>
                  <a:ext cx="518091" cy="513410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marL="201168" marR="0" indent="-201168" algn="l" defTabSz="914400" rtl="0" eaLnBrk="1" fontAlgn="base" latinLnBrk="0" hangingPunct="1">
                    <a:lnSpc>
                      <a:spcPct val="105000"/>
                    </a:lnSpc>
                    <a:spcBef>
                      <a:spcPts val="600"/>
                    </a:spcBef>
                    <a:spcAft>
                      <a:spcPct val="0"/>
                    </a:spcAft>
                    <a:buClrTx/>
                    <a:buSzTx/>
                    <a:tabLst/>
                  </a:pPr>
                  <a:r>
                    <a:rPr kumimoji="0" lang="en-US" sz="2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chemeClr val="accent4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e</a:t>
                  </a:r>
                  <a:r>
                    <a:rPr kumimoji="0" lang="en-US" sz="2800" b="0" i="0" u="none" strike="noStrike" kern="0" cap="none" spc="0" normalizeH="0" baseline="-25000" noProof="0" smtClean="0">
                      <a:ln>
                        <a:noFill/>
                      </a:ln>
                      <a:solidFill>
                        <a:schemeClr val="accent4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0</a:t>
                  </a:r>
                  <a:endParaRPr kumimoji="0" lang="fr-FR" sz="28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26" name="Connecteur droit avec flèche 25"/>
              <p:cNvCxnSpPr/>
              <p:nvPr/>
            </p:nvCxnSpPr>
            <p:spPr bwMode="auto">
              <a:xfrm rot="16200000" flipH="1">
                <a:off x="4720543" y="1596791"/>
                <a:ext cx="357190" cy="357190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</p:grpSp>
        <p:grpSp>
          <p:nvGrpSpPr>
            <p:cNvPr id="10" name="Groupe 18"/>
            <p:cNvGrpSpPr/>
            <p:nvPr/>
          </p:nvGrpSpPr>
          <p:grpSpPr>
            <a:xfrm>
              <a:off x="520551" y="1460600"/>
              <a:ext cx="723709" cy="1248229"/>
              <a:chOff x="4329834" y="2793323"/>
              <a:chExt cx="723709" cy="1248229"/>
            </a:xfrm>
          </p:grpSpPr>
          <p:sp>
            <p:nvSpPr>
              <p:cNvPr id="23" name="Forme libre 22"/>
              <p:cNvSpPr/>
              <p:nvPr/>
            </p:nvSpPr>
            <p:spPr bwMode="auto">
              <a:xfrm>
                <a:off x="4714876" y="2793323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" name="ZoneTexte 23"/>
              <p:cNvSpPr txBox="1"/>
              <p:nvPr/>
            </p:nvSpPr>
            <p:spPr>
              <a:xfrm>
                <a:off x="4329834" y="2857496"/>
                <a:ext cx="385042" cy="544765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e 21"/>
            <p:cNvGrpSpPr/>
            <p:nvPr/>
          </p:nvGrpSpPr>
          <p:grpSpPr>
            <a:xfrm>
              <a:off x="1688231" y="1495516"/>
              <a:ext cx="673974" cy="1248229"/>
              <a:chOff x="5497514" y="2828239"/>
              <a:chExt cx="673974" cy="1248229"/>
            </a:xfrm>
          </p:grpSpPr>
          <p:sp>
            <p:nvSpPr>
              <p:cNvPr id="21" name="Forme libre 20"/>
              <p:cNvSpPr/>
              <p:nvPr/>
            </p:nvSpPr>
            <p:spPr bwMode="auto">
              <a:xfrm flipH="1" flipV="1">
                <a:off x="5497514" y="2828239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" name="ZoneTexte 21"/>
              <p:cNvSpPr txBox="1"/>
              <p:nvPr/>
            </p:nvSpPr>
            <p:spPr>
              <a:xfrm>
                <a:off x="5786446" y="3527177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24"/>
            <p:cNvGrpSpPr/>
            <p:nvPr/>
          </p:nvGrpSpPr>
          <p:grpSpPr>
            <a:xfrm>
              <a:off x="1799203" y="620688"/>
              <a:ext cx="1143008" cy="583632"/>
              <a:chOff x="5573402" y="1739097"/>
              <a:chExt cx="1143008" cy="583632"/>
            </a:xfrm>
          </p:grpSpPr>
          <p:cxnSp>
            <p:nvCxnSpPr>
              <p:cNvPr id="19" name="Connecteur droit avec flèche 18"/>
              <p:cNvCxnSpPr>
                <a:stCxn id="27" idx="6"/>
              </p:cNvCxnSpPr>
              <p:nvPr/>
            </p:nvCxnSpPr>
            <p:spPr bwMode="auto">
              <a:xfrm>
                <a:off x="5573402" y="2321141"/>
                <a:ext cx="1143008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20" name="ZoneTexte 19"/>
              <p:cNvSpPr txBox="1"/>
              <p:nvPr/>
            </p:nvSpPr>
            <p:spPr>
              <a:xfrm>
                <a:off x="5781916" y="1739097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e 27"/>
            <p:cNvGrpSpPr/>
            <p:nvPr/>
          </p:nvGrpSpPr>
          <p:grpSpPr>
            <a:xfrm>
              <a:off x="3262888" y="1597004"/>
              <a:ext cx="517024" cy="995370"/>
              <a:chOff x="7072171" y="2501099"/>
              <a:chExt cx="517024" cy="995370"/>
            </a:xfrm>
          </p:grpSpPr>
          <p:cxnSp>
            <p:nvCxnSpPr>
              <p:cNvPr id="17" name="Connecteur droit avec flèche 16"/>
              <p:cNvCxnSpPr/>
              <p:nvPr/>
            </p:nvCxnSpPr>
            <p:spPr bwMode="auto">
              <a:xfrm rot="5400000">
                <a:off x="6575280" y="2997990"/>
                <a:ext cx="995370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18" name="ZoneTexte 17"/>
              <p:cNvSpPr txBox="1"/>
              <p:nvPr/>
            </p:nvSpPr>
            <p:spPr>
              <a:xfrm>
                <a:off x="7072330" y="2571744"/>
                <a:ext cx="516865" cy="51341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dirty="0" smtClean="0">
                    <a:solidFill>
                      <a:schemeClr val="tx2"/>
                    </a:solidFill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e 30"/>
            <p:cNvGrpSpPr/>
            <p:nvPr/>
          </p:nvGrpSpPr>
          <p:grpSpPr>
            <a:xfrm>
              <a:off x="1762850" y="1381897"/>
              <a:ext cx="1357321" cy="1362083"/>
              <a:chOff x="5572133" y="2285992"/>
              <a:chExt cx="1357321" cy="1362083"/>
            </a:xfrm>
          </p:grpSpPr>
          <p:cxnSp>
            <p:nvCxnSpPr>
              <p:cNvPr id="15" name="Connecteur droit avec flèche 14"/>
              <p:cNvCxnSpPr/>
              <p:nvPr/>
            </p:nvCxnSpPr>
            <p:spPr bwMode="auto">
              <a:xfrm rot="16200000" flipV="1">
                <a:off x="5495925" y="2362200"/>
                <a:ext cx="1362083" cy="120966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16" name="ZoneTexte 15"/>
              <p:cNvSpPr txBox="1"/>
              <p:nvPr/>
            </p:nvSpPr>
            <p:spPr>
              <a:xfrm>
                <a:off x="6544412" y="3000372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5" name="Groupe 34"/>
          <p:cNvGrpSpPr/>
          <p:nvPr/>
        </p:nvGrpSpPr>
        <p:grpSpPr>
          <a:xfrm>
            <a:off x="4860032" y="1081764"/>
            <a:ext cx="3293120" cy="3286148"/>
            <a:chOff x="5072066" y="260648"/>
            <a:chExt cx="3293120" cy="3286148"/>
          </a:xfrm>
        </p:grpSpPr>
        <p:grpSp>
          <p:nvGrpSpPr>
            <p:cNvPr id="36" name="Groupe 12"/>
            <p:cNvGrpSpPr/>
            <p:nvPr/>
          </p:nvGrpSpPr>
          <p:grpSpPr>
            <a:xfrm>
              <a:off x="5741535" y="1260780"/>
              <a:ext cx="642942" cy="642942"/>
              <a:chOff x="3714744" y="1785926"/>
              <a:chExt cx="642942" cy="642942"/>
            </a:xfrm>
          </p:grpSpPr>
          <p:sp>
            <p:nvSpPr>
              <p:cNvPr id="61" name="Ellipse 60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2" name="ZoneTexte 61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0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7" name="Groupe 13"/>
            <p:cNvGrpSpPr/>
            <p:nvPr/>
          </p:nvGrpSpPr>
          <p:grpSpPr>
            <a:xfrm>
              <a:off x="5741535" y="2903854"/>
              <a:ext cx="642942" cy="642942"/>
              <a:chOff x="3714744" y="1785926"/>
              <a:chExt cx="642942" cy="642942"/>
            </a:xfrm>
          </p:grpSpPr>
          <p:sp>
            <p:nvSpPr>
              <p:cNvPr id="59" name="Ellipse 58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0" name="ZoneTexte 59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1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8" name="Groupe 16"/>
            <p:cNvGrpSpPr/>
            <p:nvPr/>
          </p:nvGrpSpPr>
          <p:grpSpPr>
            <a:xfrm>
              <a:off x="7527485" y="1260780"/>
              <a:ext cx="642942" cy="642942"/>
              <a:chOff x="3714744" y="1785926"/>
              <a:chExt cx="642942" cy="642942"/>
            </a:xfrm>
          </p:grpSpPr>
          <p:sp>
            <p:nvSpPr>
              <p:cNvPr id="57" name="Ellipse 56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8" name="ZoneTexte 57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2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9" name="Groupe 19"/>
            <p:cNvGrpSpPr/>
            <p:nvPr/>
          </p:nvGrpSpPr>
          <p:grpSpPr>
            <a:xfrm>
              <a:off x="7527485" y="2903854"/>
              <a:ext cx="642942" cy="642942"/>
              <a:chOff x="3714744" y="1785926"/>
              <a:chExt cx="642942" cy="642942"/>
            </a:xfrm>
          </p:grpSpPr>
          <p:sp>
            <p:nvSpPr>
              <p:cNvPr id="55" name="Ellipse 54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57150" cap="flat" cmpd="dbl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6" name="ZoneTexte 55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  <a:ln w="41275" cmpd="dbl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3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40" name="Connecteur droit avec flèche 39"/>
            <p:cNvCxnSpPr/>
            <p:nvPr/>
          </p:nvCxnSpPr>
          <p:spPr bwMode="auto">
            <a:xfrm rot="16200000" flipH="1">
              <a:off x="5496534" y="1000207"/>
              <a:ext cx="357190" cy="35719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grpSp>
          <p:nvGrpSpPr>
            <p:cNvPr id="41" name="Groupe 48"/>
            <p:cNvGrpSpPr/>
            <p:nvPr/>
          </p:nvGrpSpPr>
          <p:grpSpPr>
            <a:xfrm>
              <a:off x="5072066" y="1768111"/>
              <a:ext cx="757468" cy="1248229"/>
              <a:chOff x="4296075" y="2793323"/>
              <a:chExt cx="757468" cy="1248229"/>
            </a:xfrm>
          </p:grpSpPr>
          <p:sp>
            <p:nvSpPr>
              <p:cNvPr id="53" name="Forme libre 52"/>
              <p:cNvSpPr/>
              <p:nvPr/>
            </p:nvSpPr>
            <p:spPr bwMode="auto">
              <a:xfrm>
                <a:off x="4714876" y="2793323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4" name="ZoneTexte 53"/>
              <p:cNvSpPr txBox="1"/>
              <p:nvPr/>
            </p:nvSpPr>
            <p:spPr>
              <a:xfrm>
                <a:off x="4296075" y="2928934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2" name="Groupe 51"/>
            <p:cNvGrpSpPr/>
            <p:nvPr/>
          </p:nvGrpSpPr>
          <p:grpSpPr>
            <a:xfrm>
              <a:off x="6273505" y="1803027"/>
              <a:ext cx="673974" cy="1248229"/>
              <a:chOff x="5497514" y="2828239"/>
              <a:chExt cx="673974" cy="1248229"/>
            </a:xfrm>
          </p:grpSpPr>
          <p:sp>
            <p:nvSpPr>
              <p:cNvPr id="51" name="Forme libre 50"/>
              <p:cNvSpPr/>
              <p:nvPr/>
            </p:nvSpPr>
            <p:spPr bwMode="auto">
              <a:xfrm flipH="1" flipV="1">
                <a:off x="5497514" y="2828239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2" name="ZoneTexte 51"/>
              <p:cNvSpPr txBox="1"/>
              <p:nvPr/>
            </p:nvSpPr>
            <p:spPr>
              <a:xfrm>
                <a:off x="5786446" y="3527177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3" name="Groupe 54"/>
            <p:cNvGrpSpPr/>
            <p:nvPr/>
          </p:nvGrpSpPr>
          <p:grpSpPr>
            <a:xfrm>
              <a:off x="6381908" y="1023602"/>
              <a:ext cx="1143008" cy="550717"/>
              <a:chOff x="5481084" y="1915458"/>
              <a:chExt cx="1143008" cy="550717"/>
            </a:xfrm>
          </p:grpSpPr>
          <p:cxnSp>
            <p:nvCxnSpPr>
              <p:cNvPr id="49" name="Connecteur droit avec flèche 48"/>
              <p:cNvCxnSpPr>
                <a:stCxn id="61" idx="6"/>
                <a:endCxn id="57" idx="2"/>
              </p:cNvCxnSpPr>
              <p:nvPr/>
            </p:nvCxnSpPr>
            <p:spPr bwMode="auto">
              <a:xfrm>
                <a:off x="5481084" y="2464587"/>
                <a:ext cx="1143008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50" name="ZoneTexte 49"/>
              <p:cNvSpPr txBox="1"/>
              <p:nvPr/>
            </p:nvSpPr>
            <p:spPr>
              <a:xfrm>
                <a:off x="5894238" y="1915458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4" name="Groupe 57"/>
            <p:cNvGrpSpPr/>
            <p:nvPr/>
          </p:nvGrpSpPr>
          <p:grpSpPr>
            <a:xfrm>
              <a:off x="7848162" y="1904515"/>
              <a:ext cx="517024" cy="995366"/>
              <a:chOff x="7072171" y="2501099"/>
              <a:chExt cx="517024" cy="995366"/>
            </a:xfrm>
          </p:grpSpPr>
          <p:cxnSp>
            <p:nvCxnSpPr>
              <p:cNvPr id="47" name="Connecteur droit avec flèche 46"/>
              <p:cNvCxnSpPr/>
              <p:nvPr/>
            </p:nvCxnSpPr>
            <p:spPr bwMode="auto">
              <a:xfrm rot="5400000">
                <a:off x="6575282" y="2997988"/>
                <a:ext cx="995366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48" name="ZoneTexte 47"/>
              <p:cNvSpPr txBox="1"/>
              <p:nvPr/>
            </p:nvSpPr>
            <p:spPr>
              <a:xfrm>
                <a:off x="7072330" y="2571744"/>
                <a:ext cx="516865" cy="51341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dirty="0" smtClean="0">
                    <a:solidFill>
                      <a:schemeClr val="tx2"/>
                    </a:solidFill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5" name="Forme libre 44"/>
            <p:cNvSpPr/>
            <p:nvPr/>
          </p:nvSpPr>
          <p:spPr bwMode="auto">
            <a:xfrm rot="19615672">
              <a:off x="5767474" y="763950"/>
              <a:ext cx="713619" cy="599924"/>
            </a:xfrm>
            <a:custGeom>
              <a:avLst/>
              <a:gdLst>
                <a:gd name="connsiteX0" fmla="*/ 31448 w 713619"/>
                <a:gd name="connsiteY0" fmla="*/ 382210 h 599924"/>
                <a:gd name="connsiteX1" fmla="*/ 31448 w 713619"/>
                <a:gd name="connsiteY1" fmla="*/ 135467 h 599924"/>
                <a:gd name="connsiteX2" fmla="*/ 220134 w 713619"/>
                <a:gd name="connsiteY2" fmla="*/ 19353 h 599924"/>
                <a:gd name="connsiteX3" fmla="*/ 495905 w 713619"/>
                <a:gd name="connsiteY3" fmla="*/ 33867 h 599924"/>
                <a:gd name="connsiteX4" fmla="*/ 684591 w 713619"/>
                <a:gd name="connsiteY4" fmla="*/ 222553 h 599924"/>
                <a:gd name="connsiteX5" fmla="*/ 655562 w 713619"/>
                <a:gd name="connsiteY5" fmla="*/ 512838 h 599924"/>
                <a:gd name="connsiteX6" fmla="*/ 336248 w 713619"/>
                <a:gd name="connsiteY6" fmla="*/ 599924 h 59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619" h="599924">
                  <a:moveTo>
                    <a:pt x="31448" y="382210"/>
                  </a:moveTo>
                  <a:cubicBezTo>
                    <a:pt x="15724" y="289076"/>
                    <a:pt x="0" y="195943"/>
                    <a:pt x="31448" y="135467"/>
                  </a:cubicBezTo>
                  <a:cubicBezTo>
                    <a:pt x="62896" y="74991"/>
                    <a:pt x="142724" y="36286"/>
                    <a:pt x="220134" y="19353"/>
                  </a:cubicBezTo>
                  <a:cubicBezTo>
                    <a:pt x="297544" y="2420"/>
                    <a:pt x="418496" y="0"/>
                    <a:pt x="495905" y="33867"/>
                  </a:cubicBezTo>
                  <a:cubicBezTo>
                    <a:pt x="573314" y="67734"/>
                    <a:pt x="657982" y="142725"/>
                    <a:pt x="684591" y="222553"/>
                  </a:cubicBezTo>
                  <a:cubicBezTo>
                    <a:pt x="711200" y="302381"/>
                    <a:pt x="713619" y="449943"/>
                    <a:pt x="655562" y="512838"/>
                  </a:cubicBezTo>
                  <a:cubicBezTo>
                    <a:pt x="597505" y="575733"/>
                    <a:pt x="466876" y="587828"/>
                    <a:pt x="336248" y="599924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ZoneTexte 45"/>
            <p:cNvSpPr txBox="1"/>
            <p:nvPr/>
          </p:nvSpPr>
          <p:spPr>
            <a:xfrm>
              <a:off x="5875909" y="260648"/>
              <a:ext cx="385042" cy="107414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lang="fr-FR" sz="2800" kern="0" dirty="0" smtClean="0">
                <a:solidFill>
                  <a:schemeClr val="tx2"/>
                </a:solidFill>
              </a:endParaRPr>
            </a:p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63" name="ZoneTexte 62"/>
          <p:cNvSpPr txBox="1"/>
          <p:nvPr/>
        </p:nvSpPr>
        <p:spPr>
          <a:xfrm>
            <a:off x="1422649" y="4725144"/>
            <a:ext cx="2263761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Deterministic</a:t>
            </a:r>
            <a:endParaRPr kumimoji="0" lang="en-US" sz="2800" b="0" i="0" u="none" strike="noStrike" kern="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5440086" y="4725144"/>
            <a:ext cx="2985113" cy="107414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Non-deterministic</a:t>
            </a:r>
          </a:p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sz="2800" kern="0" smtClean="0"/>
              <a:t>(w.r.t. </a:t>
            </a:r>
            <a:r>
              <a:rPr lang="en-US" sz="2800" kern="0" smtClean="0">
                <a:solidFill>
                  <a:schemeClr val="accent4"/>
                </a:solidFill>
              </a:rPr>
              <a:t>s</a:t>
            </a:r>
            <a:r>
              <a:rPr lang="en-US" sz="2800" kern="0" baseline="-25000" smtClean="0">
                <a:solidFill>
                  <a:schemeClr val="accent4"/>
                </a:solidFill>
              </a:rPr>
              <a:t>0</a:t>
            </a:r>
            <a:r>
              <a:rPr lang="en-US" sz="2800" kern="0" smtClean="0"/>
              <a:t> and </a:t>
            </a:r>
            <a:r>
              <a:rPr lang="en-US" sz="2800" kern="0" smtClean="0">
                <a:solidFill>
                  <a:schemeClr val="tx2"/>
                </a:solidFill>
              </a:rPr>
              <a:t>b</a:t>
            </a:r>
            <a:r>
              <a:rPr lang="en-US" sz="2800" kern="0" smtClean="0"/>
              <a:t>)</a:t>
            </a:r>
            <a:endParaRPr kumimoji="0" lang="en-US" sz="2800" b="0" i="0" u="none" strike="noStrike" kern="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7" name="Espace réservé du numéro de diapositive 3"/>
          <p:cNvSpPr txBox="1">
            <a:spLocks/>
          </p:cNvSpPr>
          <p:nvPr/>
        </p:nvSpPr>
        <p:spPr>
          <a:xfrm>
            <a:off x="8748464" y="652534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fld id="{BD380794-AD05-45D1-BCEF-E41591C34CDA}" type="slidenum">
              <a:rPr lang="fr-FR" sz="1200" i="1" smtClean="0">
                <a:solidFill>
                  <a:schemeClr val="bg1">
                    <a:lumMod val="50000"/>
                  </a:schemeClr>
                </a:solidFill>
              </a:rPr>
              <a:pPr/>
              <a:t>2</a:t>
            </a:fld>
            <a:endParaRPr lang="fr-FR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5" name="Ellipse 64"/>
          <p:cNvSpPr/>
          <p:nvPr/>
        </p:nvSpPr>
        <p:spPr bwMode="auto">
          <a:xfrm>
            <a:off x="5580112" y="1124744"/>
            <a:ext cx="504056" cy="50405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8" name="Ellipse 67"/>
          <p:cNvSpPr/>
          <p:nvPr/>
        </p:nvSpPr>
        <p:spPr bwMode="auto">
          <a:xfrm>
            <a:off x="6494512" y="1888610"/>
            <a:ext cx="504056" cy="50405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 advTm="996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G. Berry, Colloque Abadi</a:t>
            </a:r>
            <a:endParaRPr lang="en-US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Derivatives of Regular Languages</a:t>
            </a:r>
            <a:endParaRPr lang="en-US" dirty="0"/>
          </a:p>
        </p:txBody>
      </p:sp>
      <p:sp>
        <p:nvSpPr>
          <p:cNvPr id="9" name="ZoneTexte 8"/>
          <p:cNvSpPr txBox="1"/>
          <p:nvPr/>
        </p:nvSpPr>
        <p:spPr>
          <a:xfrm>
            <a:off x="179512" y="2596203"/>
            <a:ext cx="1492716" cy="512576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lang="fr-FR" sz="2800" dirty="0" smtClean="0">
                <a:solidFill>
                  <a:schemeClr val="accent2"/>
                </a:solidFill>
              </a:rPr>
              <a:t>b</a:t>
            </a:r>
            <a:r>
              <a:rPr lang="fr-FR" sz="2800" baseline="30000" dirty="0" smtClean="0">
                <a:solidFill>
                  <a:schemeClr val="accent2"/>
                </a:solidFill>
              </a:rPr>
              <a:t>-1</a:t>
            </a:r>
            <a:r>
              <a:rPr lang="fr-FR" sz="2800" dirty="0" smtClean="0"/>
              <a:t>(</a:t>
            </a:r>
            <a:r>
              <a:rPr lang="fr-FR" sz="2800" dirty="0" smtClean="0">
                <a:solidFill>
                  <a:schemeClr val="tx2"/>
                </a:solidFill>
              </a:rPr>
              <a:t>L</a:t>
            </a:r>
            <a:r>
              <a:rPr lang="fr-FR" sz="2800" dirty="0" smtClean="0"/>
              <a:t>) </a:t>
            </a:r>
            <a:r>
              <a:rPr lang="fr-FR" sz="2800" dirty="0" smtClean="0">
                <a:solidFill>
                  <a:schemeClr val="accent2"/>
                </a:solidFill>
                <a:sym typeface="Symbol"/>
              </a:rPr>
              <a:t></a:t>
            </a:r>
            <a:endParaRPr kumimoji="0" lang="fr-FR" sz="2800" b="0" i="0" u="none" strike="noStrike" kern="0" cap="none" spc="0" normalizeH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79512" y="1876123"/>
            <a:ext cx="1492716" cy="512576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lang="fr-FR" sz="2800" dirty="0" smtClean="0">
                <a:solidFill>
                  <a:schemeClr val="accent1"/>
                </a:solidFill>
              </a:rPr>
              <a:t>a</a:t>
            </a:r>
            <a:r>
              <a:rPr lang="fr-FR" sz="2800" baseline="30000" dirty="0" smtClean="0">
                <a:solidFill>
                  <a:schemeClr val="accent1"/>
                </a:solidFill>
              </a:rPr>
              <a:t>-1</a:t>
            </a:r>
            <a:r>
              <a:rPr lang="fr-FR" sz="2800" dirty="0" smtClean="0"/>
              <a:t>(</a:t>
            </a:r>
            <a:r>
              <a:rPr lang="fr-FR" sz="2800" dirty="0" smtClean="0">
                <a:solidFill>
                  <a:schemeClr val="tx2"/>
                </a:solidFill>
              </a:rPr>
              <a:t>L</a:t>
            </a:r>
            <a:r>
              <a:rPr lang="fr-FR" sz="2800" dirty="0" smtClean="0"/>
              <a:t>) </a:t>
            </a:r>
            <a:r>
              <a:rPr lang="fr-FR" sz="2800" dirty="0" smtClean="0">
                <a:solidFill>
                  <a:schemeClr val="accent1"/>
                </a:solidFill>
                <a:sym typeface="Symbol"/>
              </a:rPr>
              <a:t></a:t>
            </a:r>
            <a:endParaRPr kumimoji="0" lang="fr-FR" sz="2800" b="0" i="0" u="none" strike="noStrike" kern="0" cap="none" spc="0" normalizeH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632286" y="1916832"/>
            <a:ext cx="7188186" cy="544765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sz="2800" kern="0" dirty="0" err="1" smtClean="0">
                <a:solidFill>
                  <a:schemeClr val="tx2"/>
                </a:solidFill>
              </a:rPr>
              <a:t>ba</a:t>
            </a:r>
            <a:r>
              <a:rPr lang="en-US" sz="2800" kern="0" dirty="0" smtClean="0"/>
              <a:t>,</a:t>
            </a:r>
            <a:r>
              <a:rPr lang="en-US" sz="2800" kern="0" dirty="0" smtClean="0">
                <a:solidFill>
                  <a:schemeClr val="tx2"/>
                </a:solidFill>
              </a:rPr>
              <a:t> </a:t>
            </a:r>
            <a:r>
              <a:rPr lang="en-US" sz="2800" kern="0" dirty="0" err="1" smtClean="0">
                <a:solidFill>
                  <a:schemeClr val="tx2"/>
                </a:solidFill>
              </a:rPr>
              <a:t>a</a:t>
            </a:r>
            <a:r>
              <a:rPr lang="en-US" sz="2800" kern="0" dirty="0" err="1" smtClean="0">
                <a:solidFill>
                  <a:schemeClr val="accent1"/>
                </a:solidFill>
              </a:rPr>
              <a:t>bba</a:t>
            </a:r>
            <a:r>
              <a:rPr lang="en-US" sz="2800" kern="0" dirty="0" smtClean="0"/>
              <a:t>,</a:t>
            </a:r>
            <a:r>
              <a:rPr lang="en-US" sz="2800" kern="0" dirty="0" smtClean="0">
                <a:solidFill>
                  <a:schemeClr val="tx2"/>
                </a:solidFill>
              </a:rPr>
              <a:t> </a:t>
            </a:r>
            <a:r>
              <a:rPr lang="en-US" sz="2800" kern="0" dirty="0" err="1" smtClean="0">
                <a:solidFill>
                  <a:schemeClr val="tx2"/>
                </a:solidFill>
              </a:rPr>
              <a:t>bba</a:t>
            </a:r>
            <a:r>
              <a:rPr lang="en-US" sz="2800" kern="0" dirty="0" smtClean="0"/>
              <a:t>,</a:t>
            </a:r>
            <a:r>
              <a:rPr lang="en-US" sz="2800" kern="0" dirty="0" smtClean="0">
                <a:solidFill>
                  <a:schemeClr val="tx2"/>
                </a:solidFill>
              </a:rPr>
              <a:t> </a:t>
            </a:r>
            <a:r>
              <a:rPr lang="en-US" sz="2800" kern="0" dirty="0" err="1" smtClean="0">
                <a:solidFill>
                  <a:schemeClr val="tx2"/>
                </a:solidFill>
              </a:rPr>
              <a:t>a</a:t>
            </a:r>
            <a:r>
              <a:rPr lang="en-US" sz="2800" kern="0" dirty="0" err="1" smtClean="0">
                <a:solidFill>
                  <a:schemeClr val="accent1"/>
                </a:solidFill>
              </a:rPr>
              <a:t>bbabba</a:t>
            </a:r>
            <a:r>
              <a:rPr lang="en-US" sz="2800" kern="0" dirty="0" smtClean="0"/>
              <a:t>,</a:t>
            </a:r>
            <a:r>
              <a:rPr lang="en-US" sz="2800" kern="0" dirty="0" smtClean="0">
                <a:solidFill>
                  <a:schemeClr val="tx2"/>
                </a:solidFill>
              </a:rPr>
              <a:t> </a:t>
            </a:r>
            <a:r>
              <a:rPr lang="en-US" sz="2800" kern="0" dirty="0" err="1" smtClean="0">
                <a:solidFill>
                  <a:schemeClr val="tx2"/>
                </a:solidFill>
              </a:rPr>
              <a:t>bbbbababbbbba</a:t>
            </a:r>
            <a:r>
              <a:rPr lang="en-US" sz="2800" kern="0" dirty="0" smtClean="0"/>
              <a:t>,...</a:t>
            </a:r>
            <a:endParaRPr kumimoji="0" lang="fr-FR" sz="2800" b="0" i="0" u="none" strike="noStrike" kern="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632286" y="2596203"/>
            <a:ext cx="7188186" cy="544765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sz="2800" kern="0" dirty="0" err="1" smtClean="0">
                <a:solidFill>
                  <a:schemeClr val="tx2"/>
                </a:solidFill>
              </a:rPr>
              <a:t>b</a:t>
            </a:r>
            <a:r>
              <a:rPr lang="en-US" sz="2800" kern="0" dirty="0" err="1" smtClean="0">
                <a:solidFill>
                  <a:schemeClr val="accent2"/>
                </a:solidFill>
              </a:rPr>
              <a:t>a</a:t>
            </a:r>
            <a:r>
              <a:rPr lang="en-US" sz="2800" kern="0" dirty="0" smtClean="0">
                <a:solidFill>
                  <a:schemeClr val="tx2"/>
                </a:solidFill>
              </a:rPr>
              <a:t>, </a:t>
            </a:r>
            <a:r>
              <a:rPr lang="en-US" sz="2800" kern="0" dirty="0" err="1" smtClean="0">
                <a:solidFill>
                  <a:schemeClr val="tx2"/>
                </a:solidFill>
              </a:rPr>
              <a:t>abba</a:t>
            </a:r>
            <a:r>
              <a:rPr lang="en-US" sz="2800" kern="0" dirty="0" smtClean="0">
                <a:solidFill>
                  <a:schemeClr val="tx2"/>
                </a:solidFill>
              </a:rPr>
              <a:t>, </a:t>
            </a:r>
            <a:r>
              <a:rPr lang="en-US" sz="2800" kern="0" dirty="0" err="1" smtClean="0">
                <a:solidFill>
                  <a:schemeClr val="tx2"/>
                </a:solidFill>
              </a:rPr>
              <a:t>b</a:t>
            </a:r>
            <a:r>
              <a:rPr lang="en-US" sz="2800" kern="0" dirty="0" err="1" smtClean="0">
                <a:solidFill>
                  <a:schemeClr val="accent2"/>
                </a:solidFill>
              </a:rPr>
              <a:t>ba</a:t>
            </a:r>
            <a:r>
              <a:rPr lang="en-US" sz="2800" kern="0" dirty="0" smtClean="0">
                <a:solidFill>
                  <a:schemeClr val="tx2"/>
                </a:solidFill>
              </a:rPr>
              <a:t>, </a:t>
            </a:r>
            <a:r>
              <a:rPr lang="en-US" sz="2800" kern="0" dirty="0" err="1" smtClean="0">
                <a:solidFill>
                  <a:schemeClr val="tx2"/>
                </a:solidFill>
              </a:rPr>
              <a:t>abbabba</a:t>
            </a:r>
            <a:r>
              <a:rPr lang="en-US" sz="2800" kern="0" dirty="0" smtClean="0">
                <a:solidFill>
                  <a:schemeClr val="tx2"/>
                </a:solidFill>
              </a:rPr>
              <a:t>, </a:t>
            </a:r>
            <a:r>
              <a:rPr lang="en-US" sz="2800" kern="0" dirty="0" err="1" smtClean="0">
                <a:solidFill>
                  <a:schemeClr val="tx2"/>
                </a:solidFill>
              </a:rPr>
              <a:t>b</a:t>
            </a:r>
            <a:r>
              <a:rPr lang="en-US" sz="2800" kern="0" dirty="0" err="1" smtClean="0">
                <a:solidFill>
                  <a:schemeClr val="accent2"/>
                </a:solidFill>
              </a:rPr>
              <a:t>bbbababbbbba</a:t>
            </a:r>
            <a:r>
              <a:rPr lang="en-US" sz="2800" kern="0" dirty="0" smtClean="0">
                <a:solidFill>
                  <a:schemeClr val="tx2"/>
                </a:solidFill>
              </a:rPr>
              <a:t>,...</a:t>
            </a:r>
            <a:endParaRPr kumimoji="0" lang="fr-FR" sz="2800" b="0" i="0" u="none" strike="noStrike" kern="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619672" y="1196752"/>
            <a:ext cx="7188186" cy="544765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sz="2800" kern="0" dirty="0" err="1" smtClean="0">
                <a:solidFill>
                  <a:schemeClr val="tx2"/>
                </a:solidFill>
              </a:rPr>
              <a:t>ba</a:t>
            </a:r>
            <a:r>
              <a:rPr lang="en-US" sz="2800" kern="0" dirty="0" smtClean="0"/>
              <a:t>,</a:t>
            </a:r>
            <a:r>
              <a:rPr lang="en-US" sz="2800" kern="0" dirty="0" smtClean="0">
                <a:solidFill>
                  <a:schemeClr val="tx2"/>
                </a:solidFill>
              </a:rPr>
              <a:t> </a:t>
            </a:r>
            <a:r>
              <a:rPr lang="en-US" sz="2800" kern="0" dirty="0" err="1" smtClean="0">
                <a:solidFill>
                  <a:schemeClr val="tx2"/>
                </a:solidFill>
              </a:rPr>
              <a:t>abba</a:t>
            </a:r>
            <a:r>
              <a:rPr lang="en-US" sz="2800" kern="0" dirty="0" smtClean="0"/>
              <a:t>,</a:t>
            </a:r>
            <a:r>
              <a:rPr lang="en-US" sz="2800" kern="0" dirty="0" smtClean="0">
                <a:solidFill>
                  <a:schemeClr val="tx2"/>
                </a:solidFill>
              </a:rPr>
              <a:t> </a:t>
            </a:r>
            <a:r>
              <a:rPr lang="en-US" sz="2800" kern="0" dirty="0" err="1" smtClean="0">
                <a:solidFill>
                  <a:schemeClr val="tx2"/>
                </a:solidFill>
              </a:rPr>
              <a:t>bba</a:t>
            </a:r>
            <a:r>
              <a:rPr lang="en-US" sz="2800" kern="0" dirty="0" smtClean="0"/>
              <a:t>,</a:t>
            </a:r>
            <a:r>
              <a:rPr lang="en-US" sz="2800" kern="0" dirty="0" smtClean="0">
                <a:solidFill>
                  <a:schemeClr val="tx2"/>
                </a:solidFill>
              </a:rPr>
              <a:t> </a:t>
            </a:r>
            <a:r>
              <a:rPr lang="en-US" sz="2800" kern="0" dirty="0" err="1" smtClean="0">
                <a:solidFill>
                  <a:schemeClr val="tx2"/>
                </a:solidFill>
              </a:rPr>
              <a:t>abbabba</a:t>
            </a:r>
            <a:r>
              <a:rPr lang="en-US" sz="2800" kern="0" dirty="0" smtClean="0"/>
              <a:t>,</a:t>
            </a:r>
            <a:r>
              <a:rPr lang="en-US" sz="2800" kern="0" dirty="0" smtClean="0">
                <a:solidFill>
                  <a:schemeClr val="tx2"/>
                </a:solidFill>
              </a:rPr>
              <a:t> </a:t>
            </a:r>
            <a:r>
              <a:rPr lang="en-US" sz="2800" kern="0" dirty="0" err="1" smtClean="0">
                <a:solidFill>
                  <a:schemeClr val="tx2"/>
                </a:solidFill>
              </a:rPr>
              <a:t>bbbbababbbbba</a:t>
            </a:r>
            <a:r>
              <a:rPr lang="en-US" sz="2800" kern="0" dirty="0" smtClean="0"/>
              <a:t>,</a:t>
            </a:r>
            <a:r>
              <a:rPr lang="en-US" sz="2800" kern="0" dirty="0" smtClean="0">
                <a:solidFill>
                  <a:schemeClr val="tx2"/>
                </a:solidFill>
              </a:rPr>
              <a:t>...</a:t>
            </a:r>
            <a:endParaRPr kumimoji="0" lang="fr-FR" sz="2800" b="0" i="0" u="none" strike="noStrike" kern="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794318" y="1196752"/>
            <a:ext cx="825354" cy="512576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lang="fr-FR" sz="2800" dirty="0" smtClean="0">
                <a:solidFill>
                  <a:schemeClr val="tx2"/>
                </a:solidFill>
              </a:rPr>
              <a:t>L</a:t>
            </a:r>
            <a:r>
              <a:rPr lang="fr-FR" sz="2800" dirty="0" smtClean="0"/>
              <a:t> </a:t>
            </a:r>
            <a:r>
              <a:rPr lang="fr-FR" sz="2800" dirty="0" smtClean="0">
                <a:solidFill>
                  <a:schemeClr val="tx2"/>
                </a:solidFill>
                <a:sym typeface="Symbol"/>
              </a:rPr>
              <a:t></a:t>
            </a:r>
            <a:endParaRPr kumimoji="0" lang="fr-FR" sz="2800" b="0" i="0" u="none" strike="noStrike" kern="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Espace réservé du contenu 1"/>
          <p:cNvSpPr txBox="1">
            <a:spLocks/>
          </p:cNvSpPr>
          <p:nvPr/>
        </p:nvSpPr>
        <p:spPr>
          <a:xfrm>
            <a:off x="899592" y="3645024"/>
            <a:ext cx="7059790" cy="997196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01168" indent="-201168" algn="ctr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sz="2800" kern="0" dirty="0" smtClean="0"/>
              <a:t> </a:t>
            </a:r>
            <a:r>
              <a:rPr lang="en-US" sz="2800" kern="0" dirty="0" smtClean="0">
                <a:solidFill>
                  <a:schemeClr val="accent3"/>
                </a:solidFill>
              </a:rPr>
              <a:t>u</a:t>
            </a:r>
            <a:r>
              <a:rPr lang="en-US" sz="2800" kern="0" baseline="30000" dirty="0" smtClean="0">
                <a:solidFill>
                  <a:schemeClr val="accent3"/>
                </a:solidFill>
              </a:rPr>
              <a:t>-1</a:t>
            </a:r>
            <a:r>
              <a:rPr lang="en-US" sz="2800" kern="0" dirty="0" smtClean="0"/>
              <a:t>(</a:t>
            </a:r>
            <a:r>
              <a:rPr lang="en-US" sz="2800" kern="0" noProof="0" dirty="0" smtClean="0">
                <a:solidFill>
                  <a:schemeClr val="tx2"/>
                </a:solidFill>
              </a:rPr>
              <a:t>L</a:t>
            </a:r>
            <a:r>
              <a:rPr lang="en-US" sz="2800" kern="0" noProof="0" dirty="0" smtClean="0"/>
              <a:t>) </a:t>
            </a:r>
            <a:r>
              <a:rPr lang="en-US" sz="2800" b="1" kern="0" noProof="0" dirty="0" smtClean="0">
                <a:sym typeface="Symbol"/>
              </a:rPr>
              <a:t></a:t>
            </a:r>
            <a:r>
              <a:rPr lang="en-US" sz="2800" kern="0" dirty="0" smtClean="0"/>
              <a:t> { </a:t>
            </a:r>
            <a:r>
              <a:rPr lang="en-US" sz="2800" kern="0" dirty="0" smtClean="0">
                <a:solidFill>
                  <a:schemeClr val="tx2"/>
                </a:solidFill>
              </a:rPr>
              <a:t>v</a:t>
            </a:r>
            <a:r>
              <a:rPr lang="en-US" sz="2800" kern="0" dirty="0" smtClean="0"/>
              <a:t> | </a:t>
            </a:r>
            <a:r>
              <a:rPr lang="en-US" sz="2800" kern="0" dirty="0" smtClean="0">
                <a:solidFill>
                  <a:schemeClr val="tx2"/>
                </a:solidFill>
              </a:rPr>
              <a:t>u</a:t>
            </a:r>
            <a:r>
              <a:rPr lang="en-US" sz="900" kern="0" dirty="0" smtClean="0">
                <a:solidFill>
                  <a:schemeClr val="tx2"/>
                </a:solidFill>
              </a:rPr>
              <a:t> </a:t>
            </a:r>
            <a:r>
              <a:rPr lang="en-US" sz="2800" kern="0" dirty="0" smtClean="0">
                <a:solidFill>
                  <a:schemeClr val="tx2"/>
                </a:solidFill>
              </a:rPr>
              <a:t>v</a:t>
            </a:r>
            <a:r>
              <a:rPr lang="en-US" sz="1400" kern="0" dirty="0" smtClean="0">
                <a:solidFill>
                  <a:schemeClr val="tx2"/>
                </a:solidFill>
              </a:rPr>
              <a:t> </a:t>
            </a:r>
            <a:r>
              <a:rPr lang="en-US" sz="2800" b="1" kern="0" dirty="0" smtClean="0">
                <a:sym typeface="Symbol"/>
              </a:rPr>
              <a:t></a:t>
            </a:r>
            <a:r>
              <a:rPr lang="en-US" sz="1400" b="1" kern="0" dirty="0" smtClean="0">
                <a:sym typeface="Symbol"/>
              </a:rPr>
              <a:t> </a:t>
            </a:r>
            <a:r>
              <a:rPr lang="en-US" sz="2800" kern="0" dirty="0" smtClean="0">
                <a:solidFill>
                  <a:schemeClr val="tx2"/>
                </a:solidFill>
                <a:sym typeface="Symbol"/>
              </a:rPr>
              <a:t>L</a:t>
            </a:r>
            <a:r>
              <a:rPr lang="en-US" sz="2800" kern="0" dirty="0" smtClean="0">
                <a:sym typeface="Symbol"/>
              </a:rPr>
              <a:t> }       </a:t>
            </a:r>
            <a:r>
              <a:rPr lang="en-US" sz="2800" kern="0" dirty="0" smtClean="0">
                <a:solidFill>
                  <a:schemeClr val="accent3"/>
                </a:solidFill>
              </a:rPr>
              <a:t>ua</a:t>
            </a:r>
            <a:r>
              <a:rPr lang="en-US" sz="2800" kern="0" baseline="30000" dirty="0" smtClean="0">
                <a:solidFill>
                  <a:schemeClr val="accent3"/>
                </a:solidFill>
              </a:rPr>
              <a:t>-1</a:t>
            </a:r>
            <a:r>
              <a:rPr lang="en-US" sz="2800" kern="0" dirty="0" smtClean="0"/>
              <a:t>(</a:t>
            </a:r>
            <a:r>
              <a:rPr lang="en-US" sz="2800" kern="0" dirty="0" smtClean="0">
                <a:solidFill>
                  <a:schemeClr val="tx2"/>
                </a:solidFill>
              </a:rPr>
              <a:t>L</a:t>
            </a:r>
            <a:r>
              <a:rPr lang="en-US" sz="2800" kern="0" dirty="0" smtClean="0"/>
              <a:t>) </a:t>
            </a:r>
            <a:r>
              <a:rPr lang="en-US" sz="2800" b="1" kern="0" dirty="0" smtClean="0">
                <a:sym typeface="Symbol"/>
              </a:rPr>
              <a:t> </a:t>
            </a:r>
            <a:r>
              <a:rPr lang="en-US" sz="2800" kern="0" dirty="0" smtClean="0">
                <a:solidFill>
                  <a:schemeClr val="accent3"/>
                </a:solidFill>
              </a:rPr>
              <a:t>a</a:t>
            </a:r>
            <a:r>
              <a:rPr lang="en-US" sz="2800" kern="0" baseline="30000" dirty="0" smtClean="0">
                <a:solidFill>
                  <a:schemeClr val="accent3"/>
                </a:solidFill>
              </a:rPr>
              <a:t>-1</a:t>
            </a:r>
            <a:r>
              <a:rPr lang="en-US" sz="2800" kern="0" dirty="0" smtClean="0"/>
              <a:t>(</a:t>
            </a:r>
            <a:r>
              <a:rPr lang="en-US" sz="2800" kern="0" dirty="0" smtClean="0">
                <a:solidFill>
                  <a:schemeClr val="accent3"/>
                </a:solidFill>
              </a:rPr>
              <a:t>u</a:t>
            </a:r>
            <a:r>
              <a:rPr lang="en-US" sz="2800" kern="0" baseline="30000" dirty="0" smtClean="0">
                <a:solidFill>
                  <a:schemeClr val="accent3"/>
                </a:solidFill>
              </a:rPr>
              <a:t>-1</a:t>
            </a:r>
            <a:r>
              <a:rPr lang="en-US" sz="2800" kern="0" dirty="0" smtClean="0"/>
              <a:t>(</a:t>
            </a:r>
            <a:r>
              <a:rPr lang="en-US" sz="2800" kern="0" dirty="0" smtClean="0">
                <a:solidFill>
                  <a:schemeClr val="tx2"/>
                </a:solidFill>
              </a:rPr>
              <a:t>L</a:t>
            </a:r>
            <a:r>
              <a:rPr lang="en-US" sz="2800" kern="0" dirty="0" smtClean="0"/>
              <a:t>))</a:t>
            </a:r>
            <a:endParaRPr lang="en-US" sz="2800" kern="0" dirty="0" smtClean="0">
              <a:sym typeface="Symbol"/>
            </a:endParaRPr>
          </a:p>
          <a:p>
            <a:pPr marL="201168" indent="-201168" algn="ctr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sz="2400" kern="0" dirty="0" smtClean="0">
                <a:sym typeface="Symbol"/>
              </a:rPr>
              <a:t>what remains to be written after writing </a:t>
            </a:r>
            <a:r>
              <a:rPr lang="en-US" sz="2400" kern="0" dirty="0" smtClean="0">
                <a:solidFill>
                  <a:schemeClr val="accent3"/>
                </a:solidFill>
                <a:sym typeface="Symbol"/>
              </a:rPr>
              <a:t>u</a:t>
            </a:r>
            <a:endParaRPr lang="en-US" sz="2800" kern="0" dirty="0" smtClean="0">
              <a:sym typeface="Symbol"/>
            </a:endParaRPr>
          </a:p>
        </p:txBody>
      </p:sp>
      <p:sp>
        <p:nvSpPr>
          <p:cNvPr id="12" name="Espace réservé du numéro de diapositive 3"/>
          <p:cNvSpPr txBox="1">
            <a:spLocks/>
          </p:cNvSpPr>
          <p:nvPr/>
        </p:nvSpPr>
        <p:spPr>
          <a:xfrm>
            <a:off x="8748464" y="652534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fld id="{BD380794-AD05-45D1-BCEF-E41591C34CDA}" type="slidenum">
              <a:rPr lang="fr-FR" sz="1200" i="1" smtClean="0">
                <a:solidFill>
                  <a:schemeClr val="bg1">
                    <a:lumMod val="50000"/>
                  </a:schemeClr>
                </a:solidFill>
              </a:rPr>
              <a:pPr/>
              <a:t>3</a:t>
            </a:fld>
            <a:endParaRPr lang="fr-FR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1463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G. Berry, Colloque Abadi</a:t>
            </a:r>
            <a:endParaRPr lang="en-US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Derivatives of Regular Expressions</a:t>
            </a:r>
            <a:endParaRPr lang="en-US" dirty="0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500034" y="2132856"/>
            <a:ext cx="8229600" cy="372101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800" kern="0" dirty="0" smtClean="0"/>
              <a:t> </a:t>
            </a:r>
            <a:r>
              <a:rPr lang="en-US" sz="2800" kern="0" dirty="0" smtClean="0">
                <a:solidFill>
                  <a:schemeClr val="accent3"/>
                </a:solidFill>
              </a:rPr>
              <a:t>a</a:t>
            </a:r>
            <a:r>
              <a:rPr lang="en-US" sz="2800" kern="0" baseline="30000" dirty="0" smtClean="0">
                <a:solidFill>
                  <a:schemeClr val="accent3"/>
                </a:solidFill>
              </a:rPr>
              <a:t>-1</a:t>
            </a:r>
            <a:r>
              <a:rPr lang="en-US" sz="2800" kern="0" dirty="0" smtClean="0"/>
              <a:t>(</a:t>
            </a:r>
            <a:r>
              <a:rPr lang="en-US" sz="2800" kern="0" noProof="0" dirty="0" smtClean="0">
                <a:solidFill>
                  <a:schemeClr val="accent4"/>
                </a:solidFill>
              </a:rPr>
              <a:t>0</a:t>
            </a:r>
            <a:r>
              <a:rPr lang="en-US" sz="2800" kern="0" noProof="0" dirty="0" smtClean="0"/>
              <a:t>) </a:t>
            </a:r>
            <a:r>
              <a:rPr lang="en-US" sz="2800" b="1" kern="0" noProof="0" dirty="0" smtClean="0">
                <a:sym typeface="Symbol"/>
              </a:rPr>
              <a:t></a:t>
            </a:r>
            <a:r>
              <a:rPr lang="en-US" sz="2800" kern="0" dirty="0" smtClean="0"/>
              <a:t> </a:t>
            </a:r>
            <a:r>
              <a:rPr lang="en-US" sz="2800" kern="0" dirty="0" smtClean="0">
                <a:solidFill>
                  <a:schemeClr val="accent4"/>
                </a:solidFill>
              </a:rPr>
              <a:t>0</a:t>
            </a:r>
            <a:endParaRPr lang="en-US" sz="2800" b="1" kern="0" noProof="0" dirty="0" smtClean="0">
              <a:solidFill>
                <a:schemeClr val="accent4"/>
              </a:solidFill>
            </a:endParaRPr>
          </a:p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800" kern="0" dirty="0" smtClean="0"/>
              <a:t> </a:t>
            </a:r>
            <a:r>
              <a:rPr lang="en-US" sz="2800" kern="0" dirty="0" smtClean="0">
                <a:solidFill>
                  <a:schemeClr val="accent3"/>
                </a:solidFill>
              </a:rPr>
              <a:t>a</a:t>
            </a:r>
            <a:r>
              <a:rPr lang="en-US" sz="2800" kern="0" baseline="30000" dirty="0" smtClean="0">
                <a:solidFill>
                  <a:schemeClr val="accent3"/>
                </a:solidFill>
              </a:rPr>
              <a:t>-1</a:t>
            </a:r>
            <a:r>
              <a:rPr lang="en-US" sz="2800" kern="0" dirty="0" smtClean="0"/>
              <a:t>(</a:t>
            </a:r>
            <a:r>
              <a:rPr lang="en-US" sz="2800" kern="0" dirty="0" smtClean="0">
                <a:solidFill>
                  <a:schemeClr val="accent4"/>
                </a:solidFill>
              </a:rPr>
              <a:t>1</a:t>
            </a:r>
            <a:r>
              <a:rPr lang="en-US" sz="2800" kern="0" dirty="0" smtClean="0"/>
              <a:t>) </a:t>
            </a:r>
            <a:r>
              <a:rPr lang="en-US" sz="2800" b="1" kern="0" dirty="0" smtClean="0">
                <a:sym typeface="Symbol"/>
              </a:rPr>
              <a:t></a:t>
            </a:r>
            <a:r>
              <a:rPr lang="en-US" sz="2800" kern="0" dirty="0" smtClean="0"/>
              <a:t> </a:t>
            </a:r>
            <a:r>
              <a:rPr lang="en-US" sz="2800" kern="0" dirty="0" smtClean="0">
                <a:solidFill>
                  <a:schemeClr val="accent4"/>
                </a:solidFill>
              </a:rPr>
              <a:t>0</a:t>
            </a:r>
            <a:endParaRPr lang="en-US" sz="2800" b="1" kern="0" dirty="0" smtClean="0">
              <a:solidFill>
                <a:schemeClr val="accent4"/>
              </a:solidFill>
            </a:endParaRPr>
          </a:p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800" kern="0" dirty="0" smtClean="0"/>
              <a:t> </a:t>
            </a:r>
            <a:r>
              <a:rPr lang="en-US" sz="2800" kern="0" dirty="0" smtClean="0">
                <a:solidFill>
                  <a:schemeClr val="accent3"/>
                </a:solidFill>
              </a:rPr>
              <a:t>a</a:t>
            </a:r>
            <a:r>
              <a:rPr lang="en-US" sz="2800" kern="0" baseline="30000" dirty="0" smtClean="0">
                <a:solidFill>
                  <a:schemeClr val="accent3"/>
                </a:solidFill>
              </a:rPr>
              <a:t>-1</a:t>
            </a:r>
            <a:r>
              <a:rPr lang="en-US" sz="2800" kern="0" dirty="0" smtClean="0"/>
              <a:t>(</a:t>
            </a:r>
            <a:r>
              <a:rPr lang="en-US" sz="2800" kern="0" dirty="0" smtClean="0">
                <a:solidFill>
                  <a:schemeClr val="tx2"/>
                </a:solidFill>
              </a:rPr>
              <a:t>b</a:t>
            </a:r>
            <a:r>
              <a:rPr lang="en-US" sz="2800" kern="0" dirty="0"/>
              <a:t>) </a:t>
            </a:r>
            <a:r>
              <a:rPr lang="en-US" sz="2800" b="1" kern="0" dirty="0">
                <a:sym typeface="Symbol"/>
              </a:rPr>
              <a:t></a:t>
            </a:r>
            <a:r>
              <a:rPr lang="en-US" sz="2800" kern="0" dirty="0"/>
              <a:t> </a:t>
            </a:r>
            <a:r>
              <a:rPr lang="en-US" sz="2800" kern="0" dirty="0">
                <a:solidFill>
                  <a:schemeClr val="accent4"/>
                </a:solidFill>
              </a:rPr>
              <a:t>0</a:t>
            </a:r>
            <a:r>
              <a:rPr lang="en-US" sz="2800" kern="0" dirty="0"/>
              <a:t>  </a:t>
            </a:r>
            <a:r>
              <a:rPr lang="en-US" sz="2800" kern="0" dirty="0" smtClean="0"/>
              <a:t>if </a:t>
            </a:r>
            <a:r>
              <a:rPr lang="en-US" sz="2800" kern="0" dirty="0" smtClean="0">
                <a:solidFill>
                  <a:schemeClr val="tx2"/>
                </a:solidFill>
              </a:rPr>
              <a:t>b</a:t>
            </a:r>
            <a:r>
              <a:rPr lang="en-US" sz="2800" kern="0" dirty="0" smtClean="0"/>
              <a:t> </a:t>
            </a:r>
            <a:r>
              <a:rPr lang="en-US" sz="2800" b="1" kern="0" dirty="0">
                <a:sym typeface="Symbol"/>
              </a:rPr>
              <a:t></a:t>
            </a:r>
            <a:r>
              <a:rPr lang="en-US" sz="2800" kern="0" dirty="0"/>
              <a:t> </a:t>
            </a:r>
            <a:r>
              <a:rPr lang="en-US" sz="2800" kern="0" dirty="0">
                <a:solidFill>
                  <a:schemeClr val="tx2"/>
                </a:solidFill>
              </a:rPr>
              <a:t>a</a:t>
            </a:r>
            <a:endParaRPr lang="en-US" sz="2800" b="1" kern="0" dirty="0"/>
          </a:p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800" kern="0" dirty="0" smtClean="0"/>
              <a:t> </a:t>
            </a:r>
            <a:r>
              <a:rPr lang="en-US" sz="2800" kern="0" dirty="0" smtClean="0">
                <a:solidFill>
                  <a:schemeClr val="accent3"/>
                </a:solidFill>
              </a:rPr>
              <a:t>a</a:t>
            </a:r>
            <a:r>
              <a:rPr lang="en-US" sz="2800" kern="0" baseline="30000" dirty="0" smtClean="0">
                <a:solidFill>
                  <a:schemeClr val="accent3"/>
                </a:solidFill>
              </a:rPr>
              <a:t>-1</a:t>
            </a:r>
            <a:r>
              <a:rPr lang="en-US" sz="2800" kern="0" dirty="0" smtClean="0"/>
              <a:t>(</a:t>
            </a:r>
            <a:r>
              <a:rPr lang="en-US" sz="2800" kern="0" dirty="0" smtClean="0">
                <a:solidFill>
                  <a:schemeClr val="tx2"/>
                </a:solidFill>
              </a:rPr>
              <a:t>a</a:t>
            </a:r>
            <a:r>
              <a:rPr lang="en-US" sz="2800" kern="0" dirty="0" smtClean="0"/>
              <a:t>) </a:t>
            </a:r>
            <a:r>
              <a:rPr lang="en-US" sz="2800" b="1" kern="0" dirty="0" smtClean="0">
                <a:sym typeface="Symbol"/>
              </a:rPr>
              <a:t></a:t>
            </a:r>
            <a:r>
              <a:rPr lang="en-US" sz="2800" kern="0" dirty="0" smtClean="0"/>
              <a:t> </a:t>
            </a:r>
            <a:r>
              <a:rPr lang="en-US" sz="2800" kern="0" dirty="0" smtClean="0">
                <a:solidFill>
                  <a:schemeClr val="accent4"/>
                </a:solidFill>
              </a:rPr>
              <a:t>1</a:t>
            </a:r>
          </a:p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800" kern="0" dirty="0" smtClean="0"/>
              <a:t> </a:t>
            </a:r>
            <a:r>
              <a:rPr lang="en-US" sz="2800" kern="0" dirty="0" smtClean="0">
                <a:solidFill>
                  <a:schemeClr val="accent3"/>
                </a:solidFill>
              </a:rPr>
              <a:t>a</a:t>
            </a:r>
            <a:r>
              <a:rPr lang="en-US" sz="2800" kern="0" baseline="30000" dirty="0" smtClean="0">
                <a:solidFill>
                  <a:schemeClr val="accent3"/>
                </a:solidFill>
              </a:rPr>
              <a:t>-1</a:t>
            </a:r>
            <a:r>
              <a:rPr lang="en-US" sz="2800" kern="0" dirty="0" smtClean="0"/>
              <a:t>(</a:t>
            </a:r>
            <a:r>
              <a:rPr kumimoji="0" lang="en-US" sz="2800" b="0" u="none" strike="noStrike" kern="0" cap="none" spc="0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US" sz="1200" b="0" u="none" strike="noStrike" kern="0" cap="none" spc="0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</a:t>
            </a:r>
            <a:r>
              <a:rPr kumimoji="0" lang="en-US" sz="1600" b="1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</a:t>
            </a:r>
            <a:r>
              <a:rPr kumimoji="0" lang="en-US" sz="2800" b="0" u="none" strike="noStrike" kern="0" cap="none" spc="0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e’</a:t>
            </a:r>
            <a:r>
              <a:rPr lang="en-US" sz="2800" kern="0" dirty="0" smtClean="0"/>
              <a:t>)</a:t>
            </a:r>
            <a:r>
              <a:rPr lang="en-US" sz="2800" b="1" kern="0" dirty="0" smtClean="0">
                <a:sym typeface="Symbol"/>
              </a:rPr>
              <a:t>  </a:t>
            </a:r>
            <a:r>
              <a:rPr lang="en-US" sz="2800" kern="0" dirty="0" smtClean="0">
                <a:solidFill>
                  <a:schemeClr val="accent3"/>
                </a:solidFill>
              </a:rPr>
              <a:t>a</a:t>
            </a:r>
            <a:r>
              <a:rPr lang="en-US" sz="2800" kern="0" baseline="30000" dirty="0" smtClean="0">
                <a:solidFill>
                  <a:schemeClr val="accent3"/>
                </a:solidFill>
              </a:rPr>
              <a:t>-1</a:t>
            </a:r>
            <a:r>
              <a:rPr lang="en-US" sz="2800" kern="0" dirty="0" smtClean="0"/>
              <a:t>(</a:t>
            </a:r>
            <a:r>
              <a:rPr lang="en-US" sz="2800" kern="0" dirty="0" smtClean="0">
                <a:solidFill>
                  <a:schemeClr val="accent4"/>
                </a:solidFill>
              </a:rPr>
              <a:t>e</a:t>
            </a:r>
            <a:r>
              <a:rPr lang="en-US" sz="2800" kern="0" dirty="0" smtClean="0"/>
              <a:t>)</a:t>
            </a:r>
            <a:r>
              <a:rPr lang="en-US" sz="1200" kern="0" dirty="0" smtClean="0"/>
              <a:t> </a:t>
            </a:r>
            <a:r>
              <a:rPr lang="en-US" sz="2800" b="1" kern="0" dirty="0" smtClean="0">
                <a:sym typeface="Symbol"/>
              </a:rPr>
              <a:t></a:t>
            </a:r>
            <a:r>
              <a:rPr lang="en-US" sz="1200" i="1" kern="0" dirty="0" smtClean="0">
                <a:cs typeface="Arial"/>
              </a:rPr>
              <a:t>  </a:t>
            </a:r>
            <a:r>
              <a:rPr lang="en-US" sz="2800" kern="0" dirty="0" smtClean="0">
                <a:solidFill>
                  <a:schemeClr val="accent3"/>
                </a:solidFill>
              </a:rPr>
              <a:t>a</a:t>
            </a:r>
            <a:r>
              <a:rPr lang="en-US" sz="2800" kern="0" baseline="30000" dirty="0" smtClean="0">
                <a:solidFill>
                  <a:schemeClr val="accent3"/>
                </a:solidFill>
              </a:rPr>
              <a:t>-1</a:t>
            </a:r>
            <a:r>
              <a:rPr lang="en-US" sz="2800" kern="0" dirty="0" smtClean="0"/>
              <a:t>(</a:t>
            </a:r>
            <a:r>
              <a:rPr lang="en-US" sz="2800" kern="0" dirty="0" smtClean="0">
                <a:solidFill>
                  <a:schemeClr val="accent4"/>
                </a:solidFill>
              </a:rPr>
              <a:t>e’</a:t>
            </a:r>
            <a:r>
              <a:rPr lang="en-US" sz="2800" kern="0" dirty="0" smtClean="0"/>
              <a:t>)</a:t>
            </a:r>
            <a:endParaRPr kumimoji="0" lang="en-US" sz="2800" b="0" i="1" u="none" strike="noStrike" kern="0" cap="none" spc="0" normalizeH="0" baseline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800" kern="0" dirty="0" smtClean="0"/>
              <a:t> </a:t>
            </a:r>
            <a:r>
              <a:rPr lang="en-US" sz="2800" kern="0" dirty="0" smtClean="0">
                <a:solidFill>
                  <a:schemeClr val="accent3"/>
                </a:solidFill>
              </a:rPr>
              <a:t>a</a:t>
            </a:r>
            <a:r>
              <a:rPr lang="en-US" sz="2800" kern="0" baseline="30000" dirty="0" smtClean="0">
                <a:solidFill>
                  <a:schemeClr val="accent3"/>
                </a:solidFill>
              </a:rPr>
              <a:t>-1</a:t>
            </a:r>
            <a:r>
              <a:rPr lang="en-US" sz="2800" kern="0" dirty="0" smtClean="0"/>
              <a:t>(</a:t>
            </a:r>
            <a:r>
              <a:rPr lang="en-US" sz="2800" kern="0" dirty="0" smtClean="0">
                <a:solidFill>
                  <a:schemeClr val="accent4"/>
                </a:solidFill>
              </a:rPr>
              <a:t>e</a:t>
            </a:r>
            <a:r>
              <a:rPr lang="en-US" sz="900" i="1" kern="0" dirty="0" smtClean="0">
                <a:solidFill>
                  <a:schemeClr val="tx2"/>
                </a:solidFill>
              </a:rPr>
              <a:t> </a:t>
            </a:r>
            <a:r>
              <a:rPr lang="en-US" sz="2800" i="1" kern="0" dirty="0" smtClean="0">
                <a:cs typeface="Arial"/>
              </a:rPr>
              <a:t>·</a:t>
            </a:r>
            <a:r>
              <a:rPr lang="en-US" sz="800" i="1" kern="0" dirty="0" smtClean="0">
                <a:cs typeface="Arial"/>
              </a:rPr>
              <a:t> </a:t>
            </a:r>
            <a:r>
              <a:rPr lang="en-US" sz="2800" kern="0" dirty="0" smtClean="0">
                <a:solidFill>
                  <a:schemeClr val="accent4"/>
                </a:solidFill>
              </a:rPr>
              <a:t>e’</a:t>
            </a:r>
            <a:r>
              <a:rPr lang="en-US" sz="2800" kern="0" dirty="0" smtClean="0"/>
              <a:t>) </a:t>
            </a:r>
            <a:r>
              <a:rPr lang="en-US" sz="2800" b="1" kern="0" dirty="0" smtClean="0">
                <a:sym typeface="Symbol"/>
              </a:rPr>
              <a:t> </a:t>
            </a:r>
            <a:r>
              <a:rPr lang="en-US" sz="2800" kern="0" dirty="0" smtClean="0">
                <a:solidFill>
                  <a:schemeClr val="accent3"/>
                </a:solidFill>
              </a:rPr>
              <a:t>a</a:t>
            </a:r>
            <a:r>
              <a:rPr lang="en-US" sz="2800" kern="0" baseline="30000" dirty="0" smtClean="0">
                <a:solidFill>
                  <a:schemeClr val="accent3"/>
                </a:solidFill>
              </a:rPr>
              <a:t>-1</a:t>
            </a:r>
            <a:r>
              <a:rPr lang="en-US" sz="2800" kern="0" dirty="0" smtClean="0"/>
              <a:t>(</a:t>
            </a:r>
            <a:r>
              <a:rPr lang="en-US" sz="2800" kern="0" dirty="0" smtClean="0">
                <a:solidFill>
                  <a:schemeClr val="accent4"/>
                </a:solidFill>
              </a:rPr>
              <a:t>e</a:t>
            </a:r>
            <a:r>
              <a:rPr lang="en-US" sz="2800" kern="0" dirty="0" smtClean="0"/>
              <a:t>)</a:t>
            </a:r>
            <a:r>
              <a:rPr lang="en-US" sz="800" kern="0" dirty="0" smtClean="0"/>
              <a:t> </a:t>
            </a:r>
            <a:r>
              <a:rPr lang="en-US" sz="2800" i="1" kern="0" dirty="0" smtClean="0">
                <a:cs typeface="Arial"/>
              </a:rPr>
              <a:t>·</a:t>
            </a:r>
            <a:r>
              <a:rPr lang="en-US" sz="800" i="1" kern="0" dirty="0" smtClean="0">
                <a:cs typeface="Arial"/>
              </a:rPr>
              <a:t> </a:t>
            </a:r>
            <a:r>
              <a:rPr lang="en-US" sz="2800" kern="0" dirty="0" smtClean="0">
                <a:solidFill>
                  <a:schemeClr val="accent4"/>
                </a:solidFill>
              </a:rPr>
              <a:t>e’</a:t>
            </a:r>
            <a:r>
              <a:rPr lang="en-US" sz="900" kern="0" dirty="0" smtClean="0">
                <a:solidFill>
                  <a:schemeClr val="accent4"/>
                </a:solidFill>
              </a:rPr>
              <a:t> </a:t>
            </a:r>
            <a:r>
              <a:rPr lang="en-US" sz="2800" b="1" kern="0" dirty="0" smtClean="0">
                <a:sym typeface="Symbol"/>
              </a:rPr>
              <a:t> </a:t>
            </a:r>
            <a:r>
              <a:rPr lang="en-US" sz="2800" kern="0" dirty="0" smtClean="0">
                <a:sym typeface="Symbol"/>
              </a:rPr>
              <a:t>(</a:t>
            </a:r>
            <a:r>
              <a:rPr lang="en-US" sz="2800" kern="0" dirty="0" smtClean="0">
                <a:solidFill>
                  <a:schemeClr val="accent4"/>
                </a:solidFill>
                <a:sym typeface="Symbol"/>
              </a:rPr>
              <a:t>e</a:t>
            </a:r>
            <a:r>
              <a:rPr lang="en-US" sz="2800" kern="0" dirty="0" smtClean="0">
                <a:sym typeface="Symbol"/>
              </a:rPr>
              <a:t>)</a:t>
            </a:r>
            <a:r>
              <a:rPr lang="en-US" sz="1200" kern="0" dirty="0" smtClean="0">
                <a:sym typeface="Symbol"/>
              </a:rPr>
              <a:t> </a:t>
            </a:r>
            <a:r>
              <a:rPr lang="en-US" sz="2800" i="1" kern="0" dirty="0" smtClean="0">
                <a:cs typeface="Arial"/>
              </a:rPr>
              <a:t>·</a:t>
            </a:r>
            <a:r>
              <a:rPr lang="en-US" sz="1200" i="1" kern="0" dirty="0" smtClean="0">
                <a:cs typeface="Arial"/>
              </a:rPr>
              <a:t> </a:t>
            </a:r>
            <a:r>
              <a:rPr lang="en-US" sz="2800" kern="0" dirty="0" smtClean="0">
                <a:solidFill>
                  <a:schemeClr val="accent3"/>
                </a:solidFill>
              </a:rPr>
              <a:t>a</a:t>
            </a:r>
            <a:r>
              <a:rPr lang="en-US" sz="2800" kern="0" baseline="30000" dirty="0" smtClean="0">
                <a:solidFill>
                  <a:schemeClr val="accent3"/>
                </a:solidFill>
              </a:rPr>
              <a:t>-1</a:t>
            </a:r>
            <a:r>
              <a:rPr lang="en-US" sz="2800" kern="0" dirty="0" smtClean="0"/>
              <a:t>(</a:t>
            </a:r>
            <a:r>
              <a:rPr lang="en-US" sz="2800" kern="0" dirty="0" smtClean="0">
                <a:solidFill>
                  <a:schemeClr val="accent4"/>
                </a:solidFill>
              </a:rPr>
              <a:t>e’</a:t>
            </a:r>
            <a:r>
              <a:rPr lang="en-US" sz="2800" kern="0" dirty="0" smtClean="0"/>
              <a:t>)</a:t>
            </a:r>
          </a:p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800" kern="0" dirty="0" smtClean="0"/>
              <a:t> </a:t>
            </a:r>
            <a:r>
              <a:rPr lang="en-US" sz="2800" kern="0" dirty="0" smtClean="0">
                <a:solidFill>
                  <a:schemeClr val="accent3"/>
                </a:solidFill>
              </a:rPr>
              <a:t>a</a:t>
            </a:r>
            <a:r>
              <a:rPr lang="en-US" sz="2800" kern="0" baseline="30000" dirty="0" smtClean="0">
                <a:solidFill>
                  <a:schemeClr val="accent3"/>
                </a:solidFill>
              </a:rPr>
              <a:t>-1</a:t>
            </a:r>
            <a:r>
              <a:rPr lang="en-US" sz="2800" kern="0" dirty="0" smtClean="0"/>
              <a:t>(</a:t>
            </a:r>
            <a:r>
              <a:rPr lang="en-US" sz="2800" kern="0" dirty="0" smtClean="0">
                <a:solidFill>
                  <a:schemeClr val="accent4"/>
                </a:solidFill>
              </a:rPr>
              <a:t>e</a:t>
            </a:r>
            <a:r>
              <a:rPr lang="en-US" sz="2800" i="1" kern="0" dirty="0" smtClean="0">
                <a:cs typeface="Arial"/>
              </a:rPr>
              <a:t>*</a:t>
            </a:r>
            <a:r>
              <a:rPr lang="en-US" sz="1400" i="1" kern="0" dirty="0" smtClean="0">
                <a:cs typeface="Arial"/>
              </a:rPr>
              <a:t> </a:t>
            </a:r>
            <a:r>
              <a:rPr lang="en-US" sz="2800" kern="0" dirty="0" smtClean="0"/>
              <a:t>) </a:t>
            </a:r>
            <a:r>
              <a:rPr lang="en-US" sz="2800" b="1" kern="0" dirty="0" smtClean="0">
                <a:sym typeface="Symbol"/>
              </a:rPr>
              <a:t> </a:t>
            </a:r>
            <a:r>
              <a:rPr lang="en-US" sz="2800" kern="0" dirty="0" smtClean="0">
                <a:solidFill>
                  <a:schemeClr val="accent3"/>
                </a:solidFill>
              </a:rPr>
              <a:t>a</a:t>
            </a:r>
            <a:r>
              <a:rPr lang="en-US" sz="2800" kern="0" baseline="30000" dirty="0" smtClean="0">
                <a:solidFill>
                  <a:schemeClr val="accent3"/>
                </a:solidFill>
              </a:rPr>
              <a:t>-1</a:t>
            </a:r>
            <a:r>
              <a:rPr lang="en-US" sz="2800" kern="0" dirty="0" smtClean="0"/>
              <a:t>(</a:t>
            </a:r>
            <a:r>
              <a:rPr lang="en-US" sz="2800" kern="0" dirty="0" smtClean="0">
                <a:solidFill>
                  <a:schemeClr val="accent4"/>
                </a:solidFill>
              </a:rPr>
              <a:t>e</a:t>
            </a:r>
            <a:r>
              <a:rPr lang="en-US" sz="2800" kern="0" dirty="0" smtClean="0"/>
              <a:t>)</a:t>
            </a:r>
            <a:r>
              <a:rPr lang="en-US" sz="800" kern="0" dirty="0" smtClean="0"/>
              <a:t> </a:t>
            </a:r>
            <a:r>
              <a:rPr lang="en-US" sz="2800" i="1" kern="0" dirty="0" smtClean="0">
                <a:cs typeface="Arial"/>
              </a:rPr>
              <a:t>·</a:t>
            </a:r>
            <a:r>
              <a:rPr lang="en-US" sz="800" i="1" kern="0" dirty="0" smtClean="0">
                <a:cs typeface="Arial"/>
              </a:rPr>
              <a:t> </a:t>
            </a:r>
            <a:r>
              <a:rPr lang="en-US" sz="2800" kern="0" dirty="0" smtClean="0">
                <a:solidFill>
                  <a:schemeClr val="accent4"/>
                </a:solidFill>
              </a:rPr>
              <a:t>e</a:t>
            </a:r>
            <a:r>
              <a:rPr lang="en-US" sz="2800" i="1" kern="0" dirty="0" smtClean="0">
                <a:cs typeface="Arial"/>
              </a:rPr>
              <a:t>*</a:t>
            </a:r>
            <a:endParaRPr kumimoji="0" lang="en-US" sz="2800" b="0" u="none" strike="noStrike" kern="0" cap="none" spc="0" normalizeH="0" baseline="0" dirty="0" smtClean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>
            <a:off x="788066" y="1268760"/>
            <a:ext cx="7744374" cy="495007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 tIns="0" anchor="t" anchorCtr="1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sz="2800" kern="0" dirty="0" smtClean="0">
                <a:solidFill>
                  <a:schemeClr val="accent3"/>
                </a:solidFill>
              </a:rPr>
              <a:t>a</a:t>
            </a:r>
            <a:r>
              <a:rPr lang="en-US" sz="2800" kern="0" baseline="30000" dirty="0" smtClean="0">
                <a:solidFill>
                  <a:schemeClr val="accent3"/>
                </a:solidFill>
              </a:rPr>
              <a:t>-1</a:t>
            </a:r>
            <a:r>
              <a:rPr lang="en-US" sz="2800" kern="0" dirty="0" smtClean="0"/>
              <a:t>(</a:t>
            </a:r>
            <a:r>
              <a:rPr lang="en-US" sz="2800" kern="0" dirty="0" smtClean="0">
                <a:solidFill>
                  <a:schemeClr val="accent4"/>
                </a:solidFill>
              </a:rPr>
              <a:t>e</a:t>
            </a:r>
            <a:r>
              <a:rPr lang="en-US" sz="2800" kern="0" dirty="0" smtClean="0"/>
              <a:t>) </a:t>
            </a:r>
            <a:r>
              <a:rPr lang="en-US" sz="2800" kern="0" dirty="0" smtClean="0">
                <a:sym typeface="Symbol"/>
              </a:rPr>
              <a:t></a:t>
            </a:r>
            <a:r>
              <a:rPr lang="en-US" sz="2800" kern="0" dirty="0" smtClean="0"/>
              <a:t> regular expression generating </a:t>
            </a:r>
            <a:r>
              <a:rPr lang="en-US" sz="2800" kern="0" dirty="0" smtClean="0">
                <a:solidFill>
                  <a:schemeClr val="accent3"/>
                </a:solidFill>
              </a:rPr>
              <a:t>a</a:t>
            </a:r>
            <a:r>
              <a:rPr lang="en-US" sz="2800" kern="0" baseline="30000" dirty="0" smtClean="0">
                <a:solidFill>
                  <a:schemeClr val="accent3"/>
                </a:solidFill>
              </a:rPr>
              <a:t>-1</a:t>
            </a:r>
            <a:r>
              <a:rPr lang="en-US" sz="2800" kern="0" dirty="0" smtClean="0"/>
              <a:t>(L(</a:t>
            </a:r>
            <a:r>
              <a:rPr lang="en-US" sz="2800" kern="0" dirty="0" smtClean="0">
                <a:solidFill>
                  <a:schemeClr val="accent4"/>
                </a:solidFill>
              </a:rPr>
              <a:t>e</a:t>
            </a:r>
            <a:r>
              <a:rPr lang="en-US" sz="2800" kern="0" dirty="0" smtClean="0"/>
              <a:t>))</a:t>
            </a:r>
          </a:p>
        </p:txBody>
      </p:sp>
      <p:sp>
        <p:nvSpPr>
          <p:cNvPr id="9" name="Espace réservé du numéro de diapositive 3"/>
          <p:cNvSpPr txBox="1">
            <a:spLocks/>
          </p:cNvSpPr>
          <p:nvPr/>
        </p:nvSpPr>
        <p:spPr>
          <a:xfrm>
            <a:off x="8748464" y="652534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fld id="{BD380794-AD05-45D1-BCEF-E41591C34CDA}" type="slidenum">
              <a:rPr lang="fr-FR" sz="1200" i="1" smtClean="0">
                <a:solidFill>
                  <a:schemeClr val="bg1">
                    <a:lumMod val="50000"/>
                  </a:schemeClr>
                </a:solidFill>
              </a:rPr>
              <a:pPr/>
              <a:t>4</a:t>
            </a:fld>
            <a:endParaRPr lang="fr-FR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188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785786" y="1071546"/>
            <a:ext cx="8229600" cy="1641988"/>
          </a:xfrm>
        </p:spPr>
        <p:txBody>
          <a:bodyPr/>
          <a:lstStyle/>
          <a:p>
            <a:pPr lvl="0"/>
            <a:r>
              <a:rPr lang="fr-FR" dirty="0" smtClean="0"/>
              <a:t> </a:t>
            </a:r>
            <a:r>
              <a:rPr lang="fr-FR" dirty="0" smtClean="0">
                <a:solidFill>
                  <a:schemeClr val="accent4"/>
                </a:solidFill>
              </a:rPr>
              <a:t>e</a:t>
            </a:r>
            <a:r>
              <a:rPr lang="fr-FR" baseline="-25000" dirty="0" smtClean="0">
                <a:solidFill>
                  <a:schemeClr val="accent4"/>
                </a:solidFill>
              </a:rPr>
              <a:t> </a:t>
            </a:r>
            <a:r>
              <a:rPr lang="fr-FR" b="1" dirty="0" smtClean="0">
                <a:sym typeface="Symbol"/>
              </a:rPr>
              <a:t></a:t>
            </a:r>
            <a:r>
              <a:rPr lang="fr-FR" dirty="0" smtClean="0"/>
              <a:t> </a:t>
            </a:r>
            <a:r>
              <a:rPr lang="fr-FR" dirty="0" smtClean="0">
                <a:solidFill>
                  <a:schemeClr val="accent4"/>
                </a:solidFill>
              </a:rPr>
              <a:t>e</a:t>
            </a:r>
            <a:r>
              <a:rPr lang="fr-FR" baseline="-25000" dirty="0" smtClean="0">
                <a:solidFill>
                  <a:schemeClr val="accent4"/>
                </a:solidFill>
              </a:rPr>
              <a:t>0 </a:t>
            </a:r>
            <a:r>
              <a:rPr lang="fr-FR" b="1" dirty="0" smtClean="0">
                <a:sym typeface="Symbol"/>
              </a:rPr>
              <a:t></a:t>
            </a:r>
            <a:r>
              <a:rPr lang="fr-FR" dirty="0" smtClean="0"/>
              <a:t> (</a:t>
            </a:r>
            <a:r>
              <a:rPr lang="fr-FR" dirty="0" smtClean="0">
                <a:solidFill>
                  <a:schemeClr val="tx2"/>
                </a:solidFill>
              </a:rPr>
              <a:t>ab</a:t>
            </a:r>
            <a:r>
              <a:rPr lang="fr-FR" sz="1000" dirty="0" smtClean="0">
                <a:solidFill>
                  <a:schemeClr val="tx2"/>
                </a:solidFill>
              </a:rPr>
              <a:t> </a:t>
            </a:r>
            <a:r>
              <a:rPr lang="fr-FR" b="1" dirty="0" smtClean="0">
                <a:sym typeface="Symbol"/>
              </a:rPr>
              <a:t></a:t>
            </a:r>
            <a:r>
              <a:rPr lang="fr-FR" sz="1000" b="1" dirty="0" smtClean="0">
                <a:sym typeface="Symbol"/>
              </a:rPr>
              <a:t> </a:t>
            </a:r>
            <a:r>
              <a:rPr lang="fr-FR" dirty="0" smtClean="0">
                <a:solidFill>
                  <a:schemeClr val="tx2"/>
                </a:solidFill>
              </a:rPr>
              <a:t>b</a:t>
            </a:r>
            <a:r>
              <a:rPr lang="fr-FR" dirty="0" smtClean="0"/>
              <a:t>)*</a:t>
            </a:r>
            <a:r>
              <a:rPr lang="fr-FR" sz="1000" dirty="0" smtClean="0"/>
              <a:t> </a:t>
            </a:r>
            <a:r>
              <a:rPr lang="fr-FR" dirty="0" err="1" smtClean="0">
                <a:solidFill>
                  <a:schemeClr val="tx2"/>
                </a:solidFill>
              </a:rPr>
              <a:t>ba</a:t>
            </a:r>
            <a:endParaRPr lang="fr-FR" baseline="-25000" dirty="0" smtClean="0">
              <a:solidFill>
                <a:schemeClr val="accent4"/>
              </a:solidFill>
            </a:endParaRPr>
          </a:p>
          <a:p>
            <a:pPr lvl="0">
              <a:spcBef>
                <a:spcPts val="1200"/>
              </a:spcBef>
            </a:pPr>
            <a:r>
              <a:rPr lang="fr-FR" dirty="0" smtClean="0"/>
              <a:t> </a:t>
            </a:r>
            <a:r>
              <a:rPr lang="fr-FR" dirty="0" smtClean="0">
                <a:solidFill>
                  <a:schemeClr val="accent3"/>
                </a:solidFill>
              </a:rPr>
              <a:t>a</a:t>
            </a:r>
            <a:r>
              <a:rPr lang="fr-FR" baseline="30000" dirty="0" smtClean="0">
                <a:solidFill>
                  <a:schemeClr val="accent3"/>
                </a:solidFill>
              </a:rPr>
              <a:t>-1</a:t>
            </a:r>
            <a:r>
              <a:rPr lang="fr-FR" dirty="0" smtClean="0"/>
              <a:t>(</a:t>
            </a:r>
            <a:r>
              <a:rPr lang="fr-FR" dirty="0" smtClean="0">
                <a:solidFill>
                  <a:schemeClr val="accent4"/>
                </a:solidFill>
              </a:rPr>
              <a:t>e</a:t>
            </a:r>
            <a:r>
              <a:rPr lang="fr-FR" baseline="-25000" dirty="0" smtClean="0">
                <a:solidFill>
                  <a:schemeClr val="accent4"/>
                </a:solidFill>
              </a:rPr>
              <a:t>0</a:t>
            </a:r>
            <a:r>
              <a:rPr lang="fr-FR" dirty="0" smtClean="0"/>
              <a:t>)</a:t>
            </a:r>
            <a:r>
              <a:rPr lang="fr-FR" b="1" dirty="0" smtClean="0">
                <a:sym typeface="Symbol"/>
              </a:rPr>
              <a:t>  </a:t>
            </a:r>
            <a:r>
              <a:rPr lang="fr-FR" dirty="0" smtClean="0">
                <a:solidFill>
                  <a:schemeClr val="tx2"/>
                </a:solidFill>
              </a:rPr>
              <a:t>b</a:t>
            </a:r>
            <a:r>
              <a:rPr lang="fr-FR" sz="1000" dirty="0" smtClean="0">
                <a:solidFill>
                  <a:schemeClr val="tx2"/>
                </a:solidFill>
              </a:rPr>
              <a:t> </a:t>
            </a:r>
            <a:r>
              <a:rPr lang="fr-FR" dirty="0" smtClean="0"/>
              <a:t>(</a:t>
            </a:r>
            <a:r>
              <a:rPr lang="fr-FR" dirty="0" smtClean="0">
                <a:solidFill>
                  <a:schemeClr val="tx2"/>
                </a:solidFill>
              </a:rPr>
              <a:t>ab</a:t>
            </a:r>
            <a:r>
              <a:rPr lang="fr-FR" sz="1000" dirty="0" smtClean="0">
                <a:solidFill>
                  <a:schemeClr val="tx2"/>
                </a:solidFill>
              </a:rPr>
              <a:t> </a:t>
            </a:r>
            <a:r>
              <a:rPr lang="fr-FR" b="1" dirty="0" smtClean="0">
                <a:sym typeface="Symbol"/>
              </a:rPr>
              <a:t></a:t>
            </a:r>
            <a:r>
              <a:rPr lang="fr-FR" sz="1000" b="1" dirty="0" smtClean="0">
                <a:sym typeface="Symbol"/>
              </a:rPr>
              <a:t> </a:t>
            </a:r>
            <a:r>
              <a:rPr lang="fr-FR" dirty="0" smtClean="0">
                <a:solidFill>
                  <a:schemeClr val="tx2"/>
                </a:solidFill>
              </a:rPr>
              <a:t>b</a:t>
            </a:r>
            <a:r>
              <a:rPr lang="fr-FR" dirty="0" smtClean="0"/>
              <a:t>)*</a:t>
            </a:r>
            <a:r>
              <a:rPr lang="fr-FR" sz="1000" dirty="0" smtClean="0"/>
              <a:t> </a:t>
            </a:r>
            <a:r>
              <a:rPr lang="fr-FR" dirty="0" err="1" smtClean="0">
                <a:solidFill>
                  <a:schemeClr val="tx2"/>
                </a:solidFill>
              </a:rPr>
              <a:t>ba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b="1" dirty="0" smtClean="0">
                <a:sym typeface="Symbol"/>
              </a:rPr>
              <a:t> </a:t>
            </a:r>
            <a:r>
              <a:rPr lang="fr-FR" dirty="0" smtClean="0">
                <a:solidFill>
                  <a:schemeClr val="accent4"/>
                </a:solidFill>
              </a:rPr>
              <a:t>e</a:t>
            </a:r>
            <a:r>
              <a:rPr lang="fr-FR" baseline="-25000" dirty="0" smtClean="0">
                <a:solidFill>
                  <a:schemeClr val="accent4"/>
                </a:solidFill>
              </a:rPr>
              <a:t>1</a:t>
            </a:r>
          </a:p>
          <a:p>
            <a:pPr>
              <a:spcBef>
                <a:spcPts val="300"/>
              </a:spcBef>
            </a:pPr>
            <a:r>
              <a:rPr lang="fr-FR" dirty="0" smtClean="0"/>
              <a:t> </a:t>
            </a:r>
            <a:r>
              <a:rPr lang="fr-FR" dirty="0" smtClean="0">
                <a:solidFill>
                  <a:schemeClr val="accent3"/>
                </a:solidFill>
              </a:rPr>
              <a:t>b</a:t>
            </a:r>
            <a:r>
              <a:rPr lang="fr-FR" baseline="30000" dirty="0" smtClean="0">
                <a:solidFill>
                  <a:schemeClr val="accent3"/>
                </a:solidFill>
              </a:rPr>
              <a:t>-1</a:t>
            </a:r>
            <a:r>
              <a:rPr lang="fr-FR" dirty="0" smtClean="0"/>
              <a:t>(</a:t>
            </a:r>
            <a:r>
              <a:rPr lang="fr-FR" dirty="0" smtClean="0">
                <a:solidFill>
                  <a:schemeClr val="accent4"/>
                </a:solidFill>
              </a:rPr>
              <a:t>e</a:t>
            </a:r>
            <a:r>
              <a:rPr lang="fr-FR" baseline="-25000" dirty="0" smtClean="0">
                <a:solidFill>
                  <a:schemeClr val="accent4"/>
                </a:solidFill>
              </a:rPr>
              <a:t>0</a:t>
            </a:r>
            <a:r>
              <a:rPr lang="fr-FR" dirty="0" smtClean="0"/>
              <a:t>)</a:t>
            </a:r>
            <a:r>
              <a:rPr lang="fr-FR" b="1" dirty="0" smtClean="0">
                <a:sym typeface="Symbol"/>
              </a:rPr>
              <a:t>  </a:t>
            </a:r>
            <a:r>
              <a:rPr lang="fr-FR" dirty="0" smtClean="0"/>
              <a:t>(</a:t>
            </a:r>
            <a:r>
              <a:rPr lang="fr-FR" dirty="0" smtClean="0">
                <a:solidFill>
                  <a:schemeClr val="tx2"/>
                </a:solidFill>
              </a:rPr>
              <a:t>ab</a:t>
            </a:r>
            <a:r>
              <a:rPr lang="fr-FR" sz="1000" dirty="0" smtClean="0">
                <a:solidFill>
                  <a:schemeClr val="tx2"/>
                </a:solidFill>
              </a:rPr>
              <a:t> </a:t>
            </a:r>
            <a:r>
              <a:rPr lang="fr-FR" b="1" dirty="0" smtClean="0">
                <a:sym typeface="Symbol"/>
              </a:rPr>
              <a:t></a:t>
            </a:r>
            <a:r>
              <a:rPr lang="fr-FR" sz="1000" b="1" dirty="0" smtClean="0">
                <a:sym typeface="Symbol"/>
              </a:rPr>
              <a:t> </a:t>
            </a:r>
            <a:r>
              <a:rPr lang="fr-FR" dirty="0" smtClean="0">
                <a:solidFill>
                  <a:schemeClr val="tx2"/>
                </a:solidFill>
              </a:rPr>
              <a:t>b</a:t>
            </a:r>
            <a:r>
              <a:rPr lang="fr-FR" dirty="0" smtClean="0"/>
              <a:t>)*</a:t>
            </a:r>
            <a:r>
              <a:rPr lang="fr-FR" sz="1000" dirty="0" smtClean="0"/>
              <a:t> </a:t>
            </a:r>
            <a:r>
              <a:rPr lang="fr-FR" dirty="0" err="1" smtClean="0">
                <a:solidFill>
                  <a:schemeClr val="tx2"/>
                </a:solidFill>
              </a:rPr>
              <a:t>ba</a:t>
            </a:r>
            <a:r>
              <a:rPr lang="fr-FR" dirty="0" smtClean="0"/>
              <a:t> </a:t>
            </a:r>
            <a:r>
              <a:rPr lang="fr-FR" b="1" dirty="0" smtClean="0">
                <a:sym typeface="Symbol"/>
              </a:rPr>
              <a:t> </a:t>
            </a:r>
            <a:r>
              <a:rPr lang="fr-FR" dirty="0" smtClean="0">
                <a:solidFill>
                  <a:schemeClr val="tx2"/>
                </a:solidFill>
                <a:sym typeface="Symbol"/>
              </a:rPr>
              <a:t>a </a:t>
            </a:r>
            <a:r>
              <a:rPr lang="fr-FR" b="1" dirty="0" smtClean="0">
                <a:sym typeface="Symbol"/>
              </a:rPr>
              <a:t> </a:t>
            </a:r>
            <a:r>
              <a:rPr lang="fr-FR" dirty="0" smtClean="0">
                <a:solidFill>
                  <a:schemeClr val="accent4"/>
                </a:solidFill>
              </a:rPr>
              <a:t>e</a:t>
            </a:r>
            <a:r>
              <a:rPr lang="fr-FR" baseline="-25000" dirty="0" smtClean="0">
                <a:solidFill>
                  <a:schemeClr val="accent4"/>
                </a:solidFill>
              </a:rPr>
              <a:t>2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Convergent Iterative Process</a:t>
            </a:r>
            <a:endParaRPr lang="en-US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785786" y="2893398"/>
            <a:ext cx="8229600" cy="1035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1168" marR="0" lvl="0" indent="-201168" algn="l" defTabSz="914400" rtl="0" eaLnBrk="1" fontAlgn="base" latinLnBrk="0" hangingPunct="1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fr-FR" sz="28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-1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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</a:t>
            </a:r>
            <a:endParaRPr kumimoji="0" lang="fr-FR" sz="2800" b="0" i="0" u="none" strike="noStrike" kern="0" cap="none" spc="0" normalizeH="0" baseline="-25000" noProof="0" dirty="0" smtClean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01168" marR="0" lvl="0" indent="-201168" algn="l" defTabSz="914400" rtl="0" eaLnBrk="1" fontAlgn="base" latinLnBrk="0" hangingPunct="1">
              <a:lnSpc>
                <a:spcPct val="105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fr-FR" sz="28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-1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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</a:t>
            </a: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</a:t>
            </a:r>
            <a:r>
              <a:rPr kumimoji="0" lang="fr-FR" sz="1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)*</a:t>
            </a:r>
            <a:r>
              <a: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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</a:t>
            </a:r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>
            <a:off x="785786" y="4107844"/>
            <a:ext cx="8229600" cy="1035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fr-FR" sz="28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-1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</a:t>
            </a:r>
            <a:r>
              <a:rPr lang="fr-FR" sz="2800" dirty="0" smtClean="0">
                <a:solidFill>
                  <a:schemeClr val="tx2"/>
                </a:solidFill>
              </a:rPr>
              <a:t> b</a:t>
            </a:r>
            <a:r>
              <a:rPr lang="fr-FR" sz="1000" dirty="0" smtClean="0">
                <a:solidFill>
                  <a:schemeClr val="tx2"/>
                </a:solidFill>
              </a:rPr>
              <a:t> </a:t>
            </a:r>
            <a:r>
              <a:rPr lang="fr-FR" sz="2800" dirty="0" smtClean="0"/>
              <a:t>(</a:t>
            </a:r>
            <a:r>
              <a:rPr lang="fr-FR" sz="2800" dirty="0" smtClean="0">
                <a:solidFill>
                  <a:schemeClr val="tx2"/>
                </a:solidFill>
              </a:rPr>
              <a:t>ab</a:t>
            </a:r>
            <a:r>
              <a:rPr lang="fr-FR" sz="1000" dirty="0" smtClean="0">
                <a:solidFill>
                  <a:schemeClr val="tx2"/>
                </a:solidFill>
              </a:rPr>
              <a:t> </a:t>
            </a:r>
            <a:r>
              <a:rPr lang="fr-FR" sz="2800" b="1" dirty="0" smtClean="0">
                <a:sym typeface="Symbol"/>
              </a:rPr>
              <a:t></a:t>
            </a:r>
            <a:r>
              <a:rPr lang="fr-FR" sz="1000" b="1" dirty="0" smtClean="0">
                <a:sym typeface="Symbol"/>
              </a:rPr>
              <a:t> </a:t>
            </a:r>
            <a:r>
              <a:rPr lang="fr-FR" sz="2800" dirty="0" smtClean="0">
                <a:solidFill>
                  <a:schemeClr val="tx2"/>
                </a:solidFill>
              </a:rPr>
              <a:t>b</a:t>
            </a:r>
            <a:r>
              <a:rPr lang="fr-FR" sz="2800" dirty="0" smtClean="0"/>
              <a:t>)*</a:t>
            </a:r>
            <a:r>
              <a:rPr lang="fr-FR" sz="1000" dirty="0" smtClean="0"/>
              <a:t> </a:t>
            </a:r>
            <a:r>
              <a:rPr lang="fr-FR" sz="2800" dirty="0" err="1" smtClean="0">
                <a:solidFill>
                  <a:schemeClr val="tx2"/>
                </a:solidFill>
              </a:rPr>
              <a:t>ba</a:t>
            </a:r>
            <a:r>
              <a:rPr lang="fr-FR" b="1" dirty="0" smtClean="0">
                <a:sym typeface="Symbol"/>
              </a:rPr>
              <a:t> </a:t>
            </a:r>
            <a:r>
              <a:rPr lang="fr-FR" sz="2800" b="1" dirty="0" smtClean="0">
                <a:sym typeface="Symbol"/>
              </a:rPr>
              <a:t></a:t>
            </a:r>
            <a:r>
              <a:rPr lang="fr-FR" sz="1600" b="1" dirty="0" smtClean="0">
                <a:sym typeface="Symbol"/>
              </a:rPr>
              <a:t> </a:t>
            </a:r>
            <a:r>
              <a:rPr lang="fr-FR" sz="2800" dirty="0" smtClean="0">
                <a:solidFill>
                  <a:schemeClr val="accent4"/>
                </a:solidFill>
                <a:sym typeface="Symbol"/>
              </a:rPr>
              <a:t>1</a:t>
            </a:r>
            <a:r>
              <a:rPr lang="fr-FR" sz="2800" b="1" kern="0" dirty="0" smtClean="0">
                <a:sym typeface="Symbol"/>
              </a:rPr>
              <a:t> </a:t>
            </a:r>
            <a:r>
              <a:rPr lang="fr-FR" sz="2800" kern="0" dirty="0" smtClean="0">
                <a:solidFill>
                  <a:schemeClr val="accent4"/>
                </a:solidFill>
              </a:rPr>
              <a:t>e</a:t>
            </a:r>
            <a:r>
              <a:rPr lang="fr-FR" sz="2800" kern="0" baseline="-25000" dirty="0" smtClean="0">
                <a:solidFill>
                  <a:schemeClr val="accent4"/>
                </a:solidFill>
              </a:rPr>
              <a:t>3</a:t>
            </a:r>
            <a:endParaRPr kumimoji="0" lang="fr-FR" sz="2800" i="0" u="none" strike="noStrike" kern="0" cap="none" spc="0" normalizeH="0" baseline="-2500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01168" lvl="0" indent="-201168" fontAlgn="base">
              <a:lnSpc>
                <a:spcPct val="105000"/>
              </a:lnSpc>
              <a:spcBef>
                <a:spcPts val="3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fr-FR" sz="28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-1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 </a:t>
            </a:r>
            <a:r>
              <a:rPr lang="fr-FR" sz="2800" dirty="0" smtClean="0"/>
              <a:t>(</a:t>
            </a:r>
            <a:r>
              <a:rPr lang="fr-FR" sz="2800" dirty="0" smtClean="0">
                <a:solidFill>
                  <a:schemeClr val="tx2"/>
                </a:solidFill>
              </a:rPr>
              <a:t>ab</a:t>
            </a:r>
            <a:r>
              <a:rPr lang="fr-FR" sz="1000" dirty="0" smtClean="0">
                <a:solidFill>
                  <a:schemeClr val="tx2"/>
                </a:solidFill>
              </a:rPr>
              <a:t> </a:t>
            </a:r>
            <a:r>
              <a:rPr lang="fr-FR" sz="2800" b="1" dirty="0" smtClean="0">
                <a:sym typeface="Symbol"/>
              </a:rPr>
              <a:t></a:t>
            </a:r>
            <a:r>
              <a:rPr lang="fr-FR" sz="1000" b="1" dirty="0" smtClean="0">
                <a:sym typeface="Symbol"/>
              </a:rPr>
              <a:t> </a:t>
            </a:r>
            <a:r>
              <a:rPr lang="fr-FR" sz="2800" dirty="0" smtClean="0">
                <a:solidFill>
                  <a:schemeClr val="tx2"/>
                </a:solidFill>
              </a:rPr>
              <a:t>b</a:t>
            </a:r>
            <a:r>
              <a:rPr lang="fr-FR" sz="2800" dirty="0" smtClean="0"/>
              <a:t>)*</a:t>
            </a:r>
            <a:r>
              <a:rPr lang="fr-FR" sz="1000" dirty="0" smtClean="0"/>
              <a:t> </a:t>
            </a:r>
            <a:r>
              <a:rPr lang="fr-FR" sz="2800" dirty="0" err="1" smtClean="0">
                <a:solidFill>
                  <a:schemeClr val="tx2"/>
                </a:solidFill>
              </a:rPr>
              <a:t>ba</a:t>
            </a:r>
            <a:r>
              <a:rPr lang="fr-FR" sz="2800" dirty="0" smtClean="0"/>
              <a:t> </a:t>
            </a:r>
            <a:r>
              <a:rPr lang="fr-FR" sz="2800" b="1" dirty="0" smtClean="0">
                <a:sym typeface="Symbol"/>
              </a:rPr>
              <a:t> </a:t>
            </a:r>
            <a:r>
              <a:rPr lang="fr-FR" sz="2800" dirty="0" smtClean="0">
                <a:solidFill>
                  <a:schemeClr val="tx2"/>
                </a:solidFill>
                <a:sym typeface="Symbol"/>
              </a:rPr>
              <a:t>a 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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9" name="Espace réservé du contenu 1"/>
          <p:cNvSpPr txBox="1">
            <a:spLocks/>
          </p:cNvSpPr>
          <p:nvPr/>
        </p:nvSpPr>
        <p:spPr>
          <a:xfrm>
            <a:off x="785786" y="5322290"/>
            <a:ext cx="8229600" cy="1035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fr-FR" sz="28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-1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</a:t>
            </a:r>
            <a:r>
              <a:rPr lang="fr-FR" sz="2800" b="1" kern="0" dirty="0" smtClean="0">
                <a:sym typeface="Symbol"/>
              </a:rPr>
              <a:t> </a:t>
            </a:r>
            <a:r>
              <a:rPr lang="fr-FR" sz="2800" kern="0" dirty="0" smtClean="0">
                <a:solidFill>
                  <a:schemeClr val="accent4"/>
                </a:solidFill>
              </a:rPr>
              <a:t>0</a:t>
            </a:r>
            <a:endParaRPr kumimoji="0" lang="fr-FR" sz="2800" i="0" u="none" strike="noStrike" kern="0" cap="none" spc="0" normalizeH="0" baseline="-25000" noProof="0" dirty="0" smtClean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01168" lvl="0" indent="-201168" fontAlgn="base">
              <a:lnSpc>
                <a:spcPct val="105000"/>
              </a:lnSpc>
              <a:spcBef>
                <a:spcPts val="3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fr-FR" sz="28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-1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 </a:t>
            </a:r>
            <a:r>
              <a:rPr lang="fr-FR" sz="2800" dirty="0" smtClean="0"/>
              <a:t>(</a:t>
            </a:r>
            <a:r>
              <a:rPr lang="fr-FR" sz="2800" dirty="0" smtClean="0">
                <a:solidFill>
                  <a:schemeClr val="tx2"/>
                </a:solidFill>
              </a:rPr>
              <a:t>ab</a:t>
            </a:r>
            <a:r>
              <a:rPr lang="fr-FR" sz="1000" dirty="0" smtClean="0">
                <a:solidFill>
                  <a:schemeClr val="tx2"/>
                </a:solidFill>
              </a:rPr>
              <a:t> </a:t>
            </a:r>
            <a:r>
              <a:rPr lang="fr-FR" sz="2800" b="1" dirty="0" smtClean="0">
                <a:sym typeface="Symbol"/>
              </a:rPr>
              <a:t></a:t>
            </a:r>
            <a:r>
              <a:rPr lang="fr-FR" sz="1000" b="1" dirty="0" smtClean="0">
                <a:sym typeface="Symbol"/>
              </a:rPr>
              <a:t> </a:t>
            </a:r>
            <a:r>
              <a:rPr lang="fr-FR" sz="2800" dirty="0" smtClean="0">
                <a:solidFill>
                  <a:schemeClr val="tx2"/>
                </a:solidFill>
              </a:rPr>
              <a:t>b</a:t>
            </a:r>
            <a:r>
              <a:rPr lang="fr-FR" sz="2800" dirty="0" smtClean="0"/>
              <a:t>)*</a:t>
            </a:r>
            <a:r>
              <a:rPr lang="fr-FR" sz="1000" dirty="0" smtClean="0"/>
              <a:t> </a:t>
            </a:r>
            <a:r>
              <a:rPr lang="fr-FR" sz="2800" dirty="0" err="1" smtClean="0">
                <a:solidFill>
                  <a:schemeClr val="tx2"/>
                </a:solidFill>
              </a:rPr>
              <a:t>ba</a:t>
            </a:r>
            <a:r>
              <a:rPr lang="fr-FR" sz="2800" dirty="0" smtClean="0"/>
              <a:t> 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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</a:t>
            </a:r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15"/>
          </p:nvPr>
        </p:nvSpPr>
        <p:spPr>
          <a:xfrm>
            <a:off x="5029200" y="6553200"/>
            <a:ext cx="2895600" cy="365125"/>
          </a:xfrm>
        </p:spPr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5</a:t>
            </a:fld>
            <a:endParaRPr lang="fr-FR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2764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fld id="{BD380794-AD05-45D1-BCEF-E41591C34CDA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785818" y="1142984"/>
            <a:ext cx="2357422" cy="1035668"/>
          </a:xfrm>
        </p:spPr>
        <p:txBody>
          <a:bodyPr/>
          <a:lstStyle/>
          <a:p>
            <a:pPr lvl="0"/>
            <a:r>
              <a:rPr lang="fr-FR" dirty="0" smtClean="0"/>
              <a:t> </a:t>
            </a:r>
            <a:r>
              <a:rPr lang="fr-FR" dirty="0" smtClean="0">
                <a:solidFill>
                  <a:schemeClr val="accent3"/>
                </a:solidFill>
              </a:rPr>
              <a:t>a</a:t>
            </a:r>
            <a:r>
              <a:rPr lang="fr-FR" baseline="30000" dirty="0" smtClean="0">
                <a:solidFill>
                  <a:schemeClr val="accent3"/>
                </a:solidFill>
              </a:rPr>
              <a:t>-1</a:t>
            </a:r>
            <a:r>
              <a:rPr lang="fr-FR" dirty="0" smtClean="0"/>
              <a:t>(</a:t>
            </a:r>
            <a:r>
              <a:rPr lang="fr-FR" dirty="0" smtClean="0">
                <a:solidFill>
                  <a:schemeClr val="accent4"/>
                </a:solidFill>
              </a:rPr>
              <a:t>e</a:t>
            </a:r>
            <a:r>
              <a:rPr lang="fr-FR" baseline="-25000" dirty="0" smtClean="0">
                <a:solidFill>
                  <a:schemeClr val="accent4"/>
                </a:solidFill>
              </a:rPr>
              <a:t>0</a:t>
            </a:r>
            <a:r>
              <a:rPr lang="fr-FR" dirty="0" smtClean="0"/>
              <a:t>)</a:t>
            </a:r>
            <a:r>
              <a:rPr lang="fr-FR" b="1" dirty="0" smtClean="0">
                <a:sym typeface="Symbol"/>
              </a:rPr>
              <a:t>  </a:t>
            </a:r>
            <a:r>
              <a:rPr lang="fr-FR" dirty="0" smtClean="0">
                <a:solidFill>
                  <a:schemeClr val="accent4"/>
                </a:solidFill>
              </a:rPr>
              <a:t>e</a:t>
            </a:r>
            <a:r>
              <a:rPr lang="fr-FR" baseline="-25000" dirty="0" smtClean="0">
                <a:solidFill>
                  <a:schemeClr val="accent4"/>
                </a:solidFill>
              </a:rPr>
              <a:t>1</a:t>
            </a:r>
          </a:p>
          <a:p>
            <a:pPr>
              <a:spcBef>
                <a:spcPts val="300"/>
              </a:spcBef>
            </a:pPr>
            <a:r>
              <a:rPr lang="fr-FR" dirty="0" smtClean="0"/>
              <a:t> </a:t>
            </a:r>
            <a:r>
              <a:rPr lang="fr-FR" dirty="0" smtClean="0">
                <a:solidFill>
                  <a:schemeClr val="accent3"/>
                </a:solidFill>
              </a:rPr>
              <a:t>b</a:t>
            </a:r>
            <a:r>
              <a:rPr lang="fr-FR" baseline="30000" dirty="0" smtClean="0">
                <a:solidFill>
                  <a:schemeClr val="accent3"/>
                </a:solidFill>
              </a:rPr>
              <a:t>-1</a:t>
            </a:r>
            <a:r>
              <a:rPr lang="fr-FR" dirty="0" smtClean="0"/>
              <a:t>(</a:t>
            </a:r>
            <a:r>
              <a:rPr lang="fr-FR" dirty="0" smtClean="0">
                <a:solidFill>
                  <a:schemeClr val="accent4"/>
                </a:solidFill>
              </a:rPr>
              <a:t>e</a:t>
            </a:r>
            <a:r>
              <a:rPr lang="fr-FR" baseline="-25000" dirty="0" smtClean="0">
                <a:solidFill>
                  <a:schemeClr val="accent4"/>
                </a:solidFill>
              </a:rPr>
              <a:t>0</a:t>
            </a:r>
            <a:r>
              <a:rPr lang="fr-FR" dirty="0" smtClean="0"/>
              <a:t>)</a:t>
            </a:r>
            <a:r>
              <a:rPr lang="fr-FR" b="1" dirty="0" smtClean="0">
                <a:sym typeface="Symbol"/>
              </a:rPr>
              <a:t>  </a:t>
            </a:r>
            <a:r>
              <a:rPr lang="fr-FR" dirty="0" smtClean="0">
                <a:solidFill>
                  <a:schemeClr val="accent4"/>
                </a:solidFill>
              </a:rPr>
              <a:t>e</a:t>
            </a:r>
            <a:r>
              <a:rPr lang="fr-FR" baseline="-25000" dirty="0" smtClean="0">
                <a:solidFill>
                  <a:schemeClr val="accent4"/>
                </a:solidFill>
              </a:rPr>
              <a:t>2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Constructing the Deterministic Automaton</a:t>
            </a:r>
            <a:endParaRPr lang="fr-FR" dirty="0"/>
          </a:p>
        </p:txBody>
      </p:sp>
      <p:sp>
        <p:nvSpPr>
          <p:cNvPr id="7" name="Espace réservé du contenu 1"/>
          <p:cNvSpPr txBox="1">
            <a:spLocks/>
          </p:cNvSpPr>
          <p:nvPr/>
        </p:nvSpPr>
        <p:spPr>
          <a:xfrm>
            <a:off x="785786" y="2279469"/>
            <a:ext cx="2286016" cy="1035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1168" marR="0" lvl="0" indent="-201168" algn="l" defTabSz="914400" rtl="0" eaLnBrk="1" fontAlgn="base" latinLnBrk="0" hangingPunct="1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fr-FR" sz="28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-1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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</a:t>
            </a:r>
            <a:endParaRPr kumimoji="0" lang="fr-FR" sz="2800" b="0" i="0" u="none" strike="noStrike" kern="0" cap="none" spc="0" normalizeH="0" baseline="-25000" noProof="0" dirty="0" smtClean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01168" marR="0" lvl="0" indent="-201168" algn="l" defTabSz="914400" rtl="0" eaLnBrk="1" fontAlgn="base" latinLnBrk="0" hangingPunct="1">
              <a:lnSpc>
                <a:spcPct val="105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fr-FR" sz="28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-1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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</a:t>
            </a:r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>
            <a:off x="785818" y="3415954"/>
            <a:ext cx="2300246" cy="1035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fr-FR" sz="28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-1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</a:t>
            </a:r>
            <a:r>
              <a:rPr lang="fr-FR" sz="2800" dirty="0" smtClean="0">
                <a:solidFill>
                  <a:schemeClr val="tx2"/>
                </a:solidFill>
              </a:rPr>
              <a:t> </a:t>
            </a:r>
            <a:r>
              <a:rPr lang="fr-FR" sz="2800" kern="0" dirty="0" smtClean="0">
                <a:solidFill>
                  <a:schemeClr val="accent4"/>
                </a:solidFill>
              </a:rPr>
              <a:t>e</a:t>
            </a:r>
            <a:r>
              <a:rPr lang="fr-FR" sz="2800" kern="0" baseline="-25000" dirty="0" smtClean="0">
                <a:solidFill>
                  <a:schemeClr val="accent4"/>
                </a:solidFill>
              </a:rPr>
              <a:t>3</a:t>
            </a:r>
            <a:endParaRPr kumimoji="0" lang="fr-FR" sz="2800" i="0" u="none" strike="noStrike" kern="0" cap="none" spc="0" normalizeH="0" baseline="-2500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01168" lvl="0" indent="-201168" fontAlgn="base">
              <a:lnSpc>
                <a:spcPct val="105000"/>
              </a:lnSpc>
              <a:spcBef>
                <a:spcPts val="3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fr-FR" sz="28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-1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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9" name="Espace réservé du contenu 1"/>
          <p:cNvSpPr txBox="1">
            <a:spLocks/>
          </p:cNvSpPr>
          <p:nvPr/>
        </p:nvSpPr>
        <p:spPr>
          <a:xfrm>
            <a:off x="785818" y="4552439"/>
            <a:ext cx="2214578" cy="159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fr-FR" sz="28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-1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</a:t>
            </a:r>
            <a:r>
              <a:rPr lang="fr-FR" sz="2800" dirty="0" smtClean="0">
                <a:solidFill>
                  <a:schemeClr val="tx2"/>
                </a:solidFill>
              </a:rPr>
              <a:t> </a:t>
            </a:r>
            <a:r>
              <a:rPr lang="fr-FR" sz="2800" kern="0" dirty="0" smtClean="0">
                <a:solidFill>
                  <a:schemeClr val="accent4"/>
                </a:solidFill>
              </a:rPr>
              <a:t>0</a:t>
            </a:r>
            <a:endParaRPr kumimoji="0" lang="fr-FR" sz="2800" i="0" u="none" strike="noStrike" kern="0" cap="none" spc="0" normalizeH="0" baseline="-25000" noProof="0" dirty="0" smtClean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01168" lvl="0" indent="-201168" fontAlgn="base">
              <a:lnSpc>
                <a:spcPct val="105000"/>
              </a:lnSpc>
              <a:spcBef>
                <a:spcPts val="3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fr-FR" sz="28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-1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 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</a:t>
            </a:r>
          </a:p>
          <a:p>
            <a:pPr marL="201168" indent="-201168" fontAlgn="base">
              <a:lnSpc>
                <a:spcPct val="105000"/>
              </a:lnSpc>
              <a:spcBef>
                <a:spcPts val="3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2800" kern="0" dirty="0" smtClean="0"/>
              <a:t> </a:t>
            </a:r>
            <a:r>
              <a:rPr lang="en-US" sz="3200" b="1" kern="0" dirty="0" smtClean="0">
                <a:sym typeface="Symbol"/>
              </a:rPr>
              <a:t></a:t>
            </a:r>
            <a:r>
              <a:rPr lang="fr-FR" sz="2800" kern="0" smtClean="0"/>
              <a:t>(</a:t>
            </a:r>
            <a:r>
              <a:rPr lang="fr-FR" sz="2800" kern="0" dirty="0" smtClean="0">
                <a:solidFill>
                  <a:schemeClr val="accent4"/>
                </a:solidFill>
              </a:rPr>
              <a:t>e</a:t>
            </a:r>
            <a:r>
              <a:rPr lang="fr-FR" sz="2800" kern="0" baseline="-25000" dirty="0" smtClean="0">
                <a:solidFill>
                  <a:schemeClr val="accent4"/>
                </a:solidFill>
              </a:rPr>
              <a:t>3</a:t>
            </a:r>
            <a:r>
              <a:rPr lang="fr-FR" sz="2800" kern="0" dirty="0" smtClean="0"/>
              <a:t>)</a:t>
            </a:r>
            <a:r>
              <a:rPr lang="fr-FR" sz="2800" b="1" kern="0" dirty="0" smtClean="0">
                <a:sym typeface="Symbol"/>
              </a:rPr>
              <a:t>  </a:t>
            </a:r>
            <a:r>
              <a:rPr lang="fr-FR" sz="2800" kern="0" dirty="0" smtClean="0">
                <a:solidFill>
                  <a:schemeClr val="accent4"/>
                </a:solidFill>
              </a:rPr>
              <a:t>1</a:t>
            </a:r>
            <a:endParaRPr lang="fr-FR" sz="2800" kern="0" baseline="-25000" dirty="0" smtClean="0">
              <a:solidFill>
                <a:schemeClr val="accent4"/>
              </a:solidFill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4965544" y="3500438"/>
            <a:ext cx="642942" cy="642942"/>
            <a:chOff x="3714744" y="1785926"/>
            <a:chExt cx="642942" cy="642942"/>
          </a:xfrm>
        </p:grpSpPr>
        <p:sp>
          <p:nvSpPr>
            <p:cNvPr id="15" name="Ellipse 14"/>
            <p:cNvSpPr/>
            <p:nvPr/>
          </p:nvSpPr>
          <p:spPr bwMode="auto">
            <a:xfrm>
              <a:off x="3714744" y="1785926"/>
              <a:ext cx="642942" cy="642942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3785048" y="1814955"/>
              <a:ext cx="518091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e</a:t>
              </a:r>
              <a:r>
                <a:rPr kumimoji="0" lang="en-US" sz="2800" b="0" i="0" u="none" strike="noStrike" kern="0" cap="none" spc="0" normalizeH="0" baseline="-25000" noProof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1</a:t>
              </a:r>
              <a:endPara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6751494" y="1857364"/>
            <a:ext cx="642942" cy="642942"/>
            <a:chOff x="3714744" y="1785926"/>
            <a:chExt cx="642942" cy="642942"/>
          </a:xfrm>
        </p:grpSpPr>
        <p:sp>
          <p:nvSpPr>
            <p:cNvPr id="18" name="Ellipse 17"/>
            <p:cNvSpPr/>
            <p:nvPr/>
          </p:nvSpPr>
          <p:spPr bwMode="auto">
            <a:xfrm>
              <a:off x="3714744" y="1785926"/>
              <a:ext cx="642942" cy="642942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3785048" y="1814955"/>
              <a:ext cx="518091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e</a:t>
              </a:r>
              <a:r>
                <a:rPr kumimoji="0" lang="en-US" sz="2800" b="0" i="0" u="none" strike="noStrike" kern="0" cap="none" spc="0" normalizeH="0" baseline="-25000" noProof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2</a:t>
              </a:r>
              <a:endPara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6751494" y="3500438"/>
            <a:ext cx="642942" cy="642942"/>
            <a:chOff x="3714744" y="1785926"/>
            <a:chExt cx="642942" cy="642942"/>
          </a:xfrm>
        </p:grpSpPr>
        <p:sp>
          <p:nvSpPr>
            <p:cNvPr id="21" name="Ellipse 20"/>
            <p:cNvSpPr/>
            <p:nvPr/>
          </p:nvSpPr>
          <p:spPr bwMode="auto">
            <a:xfrm>
              <a:off x="3714744" y="1785926"/>
              <a:ext cx="642942" cy="642942"/>
            </a:xfrm>
            <a:prstGeom prst="ellipse">
              <a:avLst/>
            </a:prstGeom>
            <a:noFill/>
            <a:ln w="5715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3785048" y="1814955"/>
              <a:ext cx="518091" cy="513410"/>
            </a:xfrm>
            <a:prstGeom prst="rect">
              <a:avLst/>
            </a:prstGeom>
            <a:ln w="41275" cmpd="dbl">
              <a:noFill/>
            </a:ln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e</a:t>
              </a:r>
              <a:r>
                <a:rPr kumimoji="0" lang="en-US" sz="2800" b="0" i="0" u="none" strike="noStrike" kern="0" cap="none" spc="0" normalizeH="0" baseline="-25000" noProof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3</a:t>
              </a:r>
              <a:endPara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4720543" y="1596791"/>
            <a:ext cx="887943" cy="903515"/>
            <a:chOff x="4720543" y="1596791"/>
            <a:chExt cx="887943" cy="903515"/>
          </a:xfrm>
        </p:grpSpPr>
        <p:grpSp>
          <p:nvGrpSpPr>
            <p:cNvPr id="13" name="Groupe 12"/>
            <p:cNvGrpSpPr/>
            <p:nvPr/>
          </p:nvGrpSpPr>
          <p:grpSpPr>
            <a:xfrm>
              <a:off x="4965544" y="1857364"/>
              <a:ext cx="642942" cy="642942"/>
              <a:chOff x="3714744" y="1785926"/>
              <a:chExt cx="642942" cy="642942"/>
            </a:xfrm>
          </p:grpSpPr>
          <p:sp>
            <p:nvSpPr>
              <p:cNvPr id="11" name="Ellipse 10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2" name="ZoneTexte 11"/>
              <p:cNvSpPr txBox="1"/>
              <p:nvPr/>
            </p:nvSpPr>
            <p:spPr>
              <a:xfrm>
                <a:off x="3785048" y="1814955"/>
                <a:ext cx="518091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e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0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35" name="Connecteur droit avec flèche 34"/>
            <p:cNvCxnSpPr/>
            <p:nvPr/>
          </p:nvCxnSpPr>
          <p:spPr bwMode="auto">
            <a:xfrm rot="16200000" flipH="1">
              <a:off x="4720543" y="1596791"/>
              <a:ext cx="357190" cy="35719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</p:grpSp>
      <p:grpSp>
        <p:nvGrpSpPr>
          <p:cNvPr id="40" name="Groupe 39"/>
          <p:cNvGrpSpPr/>
          <p:nvPr/>
        </p:nvGrpSpPr>
        <p:grpSpPr>
          <a:xfrm>
            <a:off x="4329834" y="2364695"/>
            <a:ext cx="723709" cy="1248229"/>
            <a:chOff x="4329834" y="2793323"/>
            <a:chExt cx="723709" cy="1248229"/>
          </a:xfrm>
        </p:grpSpPr>
        <p:sp>
          <p:nvSpPr>
            <p:cNvPr id="25" name="Forme libre 24"/>
            <p:cNvSpPr/>
            <p:nvPr/>
          </p:nvSpPr>
          <p:spPr bwMode="auto">
            <a:xfrm>
              <a:off x="4714876" y="2793323"/>
              <a:ext cx="338667" cy="1248229"/>
            </a:xfrm>
            <a:custGeom>
              <a:avLst/>
              <a:gdLst>
                <a:gd name="connsiteX0" fmla="*/ 309638 w 338667"/>
                <a:gd name="connsiteY0" fmla="*/ 0 h 1248229"/>
                <a:gd name="connsiteX1" fmla="*/ 4838 w 338667"/>
                <a:gd name="connsiteY1" fmla="*/ 566057 h 1248229"/>
                <a:gd name="connsiteX2" fmla="*/ 338667 w 338667"/>
                <a:gd name="connsiteY2" fmla="*/ 1248229 h 1248229"/>
                <a:gd name="connsiteX3" fmla="*/ 338667 w 338667"/>
                <a:gd name="connsiteY3" fmla="*/ 1248229 h 124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8667" h="1248229">
                  <a:moveTo>
                    <a:pt x="309638" y="0"/>
                  </a:moveTo>
                  <a:cubicBezTo>
                    <a:pt x="154819" y="179009"/>
                    <a:pt x="0" y="358019"/>
                    <a:pt x="4838" y="566057"/>
                  </a:cubicBezTo>
                  <a:cubicBezTo>
                    <a:pt x="9676" y="774095"/>
                    <a:pt x="338667" y="1248229"/>
                    <a:pt x="338667" y="1248229"/>
                  </a:cubicBezTo>
                  <a:lnTo>
                    <a:pt x="338667" y="1248229"/>
                  </a:ln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4329834" y="2857496"/>
              <a:ext cx="385042" cy="544765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3" name="Groupe 42"/>
          <p:cNvGrpSpPr/>
          <p:nvPr/>
        </p:nvGrpSpPr>
        <p:grpSpPr>
          <a:xfrm>
            <a:off x="5497514" y="2399611"/>
            <a:ext cx="673974" cy="1248229"/>
            <a:chOff x="5497514" y="2828239"/>
            <a:chExt cx="673974" cy="1248229"/>
          </a:xfrm>
        </p:grpSpPr>
        <p:sp>
          <p:nvSpPr>
            <p:cNvPr id="26" name="Forme libre 25"/>
            <p:cNvSpPr/>
            <p:nvPr/>
          </p:nvSpPr>
          <p:spPr bwMode="auto">
            <a:xfrm flipH="1" flipV="1">
              <a:off x="5497514" y="2828239"/>
              <a:ext cx="338667" cy="1248229"/>
            </a:xfrm>
            <a:custGeom>
              <a:avLst/>
              <a:gdLst>
                <a:gd name="connsiteX0" fmla="*/ 309638 w 338667"/>
                <a:gd name="connsiteY0" fmla="*/ 0 h 1248229"/>
                <a:gd name="connsiteX1" fmla="*/ 4838 w 338667"/>
                <a:gd name="connsiteY1" fmla="*/ 566057 h 1248229"/>
                <a:gd name="connsiteX2" fmla="*/ 338667 w 338667"/>
                <a:gd name="connsiteY2" fmla="*/ 1248229 h 1248229"/>
                <a:gd name="connsiteX3" fmla="*/ 338667 w 338667"/>
                <a:gd name="connsiteY3" fmla="*/ 1248229 h 124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8667" h="1248229">
                  <a:moveTo>
                    <a:pt x="309638" y="0"/>
                  </a:moveTo>
                  <a:cubicBezTo>
                    <a:pt x="154819" y="179009"/>
                    <a:pt x="0" y="358019"/>
                    <a:pt x="4838" y="566057"/>
                  </a:cubicBezTo>
                  <a:cubicBezTo>
                    <a:pt x="9676" y="774095"/>
                    <a:pt x="338667" y="1248229"/>
                    <a:pt x="338667" y="1248229"/>
                  </a:cubicBezTo>
                  <a:lnTo>
                    <a:pt x="338667" y="1248229"/>
                  </a:ln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5786446" y="3527177"/>
              <a:ext cx="38504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2" name="Groupe 41"/>
          <p:cNvGrpSpPr/>
          <p:nvPr/>
        </p:nvGrpSpPr>
        <p:grpSpPr>
          <a:xfrm>
            <a:off x="5608486" y="1714488"/>
            <a:ext cx="1143008" cy="513410"/>
            <a:chOff x="5573402" y="1928802"/>
            <a:chExt cx="1143008" cy="513410"/>
          </a:xfrm>
        </p:grpSpPr>
        <p:cxnSp>
          <p:nvCxnSpPr>
            <p:cNvPr id="28" name="Connecteur droit avec flèche 27"/>
            <p:cNvCxnSpPr>
              <a:stCxn id="11" idx="6"/>
              <a:endCxn id="18" idx="2"/>
            </p:cNvCxnSpPr>
            <p:nvPr/>
          </p:nvCxnSpPr>
          <p:spPr bwMode="auto">
            <a:xfrm>
              <a:off x="5573402" y="2393149"/>
              <a:ext cx="1143008" cy="1588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sp>
          <p:nvSpPr>
            <p:cNvPr id="41" name="ZoneTexte 40"/>
            <p:cNvSpPr txBox="1"/>
            <p:nvPr/>
          </p:nvSpPr>
          <p:spPr>
            <a:xfrm>
              <a:off x="5679924" y="1928802"/>
              <a:ext cx="38504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7072171" y="2501099"/>
            <a:ext cx="517024" cy="995370"/>
            <a:chOff x="7072171" y="2501099"/>
            <a:chExt cx="517024" cy="995370"/>
          </a:xfrm>
        </p:grpSpPr>
        <p:cxnSp>
          <p:nvCxnSpPr>
            <p:cNvPr id="33" name="Connecteur droit avec flèche 32"/>
            <p:cNvCxnSpPr/>
            <p:nvPr/>
          </p:nvCxnSpPr>
          <p:spPr bwMode="auto">
            <a:xfrm rot="5400000">
              <a:off x="6575280" y="2997990"/>
              <a:ext cx="995370" cy="1588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sp>
          <p:nvSpPr>
            <p:cNvPr id="44" name="ZoneTexte 43"/>
            <p:cNvSpPr txBox="1"/>
            <p:nvPr/>
          </p:nvSpPr>
          <p:spPr>
            <a:xfrm>
              <a:off x="7072330" y="2571744"/>
              <a:ext cx="516865" cy="51341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lang="fr-FR" sz="2800" dirty="0" smtClean="0">
                  <a:solidFill>
                    <a:schemeClr val="tx2"/>
                  </a:solidFill>
                </a:rPr>
                <a:t>a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7" name="Groupe 46"/>
          <p:cNvGrpSpPr/>
          <p:nvPr/>
        </p:nvGrpSpPr>
        <p:grpSpPr>
          <a:xfrm>
            <a:off x="5572133" y="2285992"/>
            <a:ext cx="1357321" cy="1362083"/>
            <a:chOff x="5572133" y="2285992"/>
            <a:chExt cx="1357321" cy="1362083"/>
          </a:xfrm>
        </p:grpSpPr>
        <p:cxnSp>
          <p:nvCxnSpPr>
            <p:cNvPr id="31" name="Connecteur droit avec flèche 30"/>
            <p:cNvCxnSpPr/>
            <p:nvPr/>
          </p:nvCxnSpPr>
          <p:spPr bwMode="auto">
            <a:xfrm rot="16200000" flipV="1">
              <a:off x="5495925" y="2362200"/>
              <a:ext cx="1362083" cy="1209668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sp>
          <p:nvSpPr>
            <p:cNvPr id="46" name="ZoneTexte 45"/>
            <p:cNvSpPr txBox="1"/>
            <p:nvPr/>
          </p:nvSpPr>
          <p:spPr>
            <a:xfrm>
              <a:off x="6544412" y="3000372"/>
              <a:ext cx="38504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1" name="Groupe 50"/>
          <p:cNvGrpSpPr/>
          <p:nvPr/>
        </p:nvGrpSpPr>
        <p:grpSpPr>
          <a:xfrm>
            <a:off x="7022495" y="1142984"/>
            <a:ext cx="863505" cy="947073"/>
            <a:chOff x="7022495" y="1142984"/>
            <a:chExt cx="863505" cy="947073"/>
          </a:xfrm>
        </p:grpSpPr>
        <p:sp>
          <p:nvSpPr>
            <p:cNvPr id="49" name="Forme libre 48"/>
            <p:cNvSpPr/>
            <p:nvPr/>
          </p:nvSpPr>
          <p:spPr bwMode="auto">
            <a:xfrm>
              <a:off x="7022495" y="1490133"/>
              <a:ext cx="713619" cy="599924"/>
            </a:xfrm>
            <a:custGeom>
              <a:avLst/>
              <a:gdLst>
                <a:gd name="connsiteX0" fmla="*/ 31448 w 713619"/>
                <a:gd name="connsiteY0" fmla="*/ 382210 h 599924"/>
                <a:gd name="connsiteX1" fmla="*/ 31448 w 713619"/>
                <a:gd name="connsiteY1" fmla="*/ 135467 h 599924"/>
                <a:gd name="connsiteX2" fmla="*/ 220134 w 713619"/>
                <a:gd name="connsiteY2" fmla="*/ 19353 h 599924"/>
                <a:gd name="connsiteX3" fmla="*/ 495905 w 713619"/>
                <a:gd name="connsiteY3" fmla="*/ 33867 h 599924"/>
                <a:gd name="connsiteX4" fmla="*/ 684591 w 713619"/>
                <a:gd name="connsiteY4" fmla="*/ 222553 h 599924"/>
                <a:gd name="connsiteX5" fmla="*/ 655562 w 713619"/>
                <a:gd name="connsiteY5" fmla="*/ 512838 h 599924"/>
                <a:gd name="connsiteX6" fmla="*/ 336248 w 713619"/>
                <a:gd name="connsiteY6" fmla="*/ 599924 h 59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619" h="599924">
                  <a:moveTo>
                    <a:pt x="31448" y="382210"/>
                  </a:moveTo>
                  <a:cubicBezTo>
                    <a:pt x="15724" y="289076"/>
                    <a:pt x="0" y="195943"/>
                    <a:pt x="31448" y="135467"/>
                  </a:cubicBezTo>
                  <a:cubicBezTo>
                    <a:pt x="62896" y="74991"/>
                    <a:pt x="142724" y="36286"/>
                    <a:pt x="220134" y="19353"/>
                  </a:cubicBezTo>
                  <a:cubicBezTo>
                    <a:pt x="297544" y="2420"/>
                    <a:pt x="418496" y="0"/>
                    <a:pt x="495905" y="33867"/>
                  </a:cubicBezTo>
                  <a:cubicBezTo>
                    <a:pt x="573314" y="67734"/>
                    <a:pt x="657982" y="142725"/>
                    <a:pt x="684591" y="222553"/>
                  </a:cubicBezTo>
                  <a:cubicBezTo>
                    <a:pt x="711200" y="302381"/>
                    <a:pt x="713619" y="449943"/>
                    <a:pt x="655562" y="512838"/>
                  </a:cubicBezTo>
                  <a:cubicBezTo>
                    <a:pt x="597505" y="575733"/>
                    <a:pt x="466876" y="587828"/>
                    <a:pt x="336248" y="599924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7500958" y="1142984"/>
              <a:ext cx="38504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2" name="ZoneTexte 51"/>
          <p:cNvSpPr txBox="1"/>
          <p:nvPr/>
        </p:nvSpPr>
        <p:spPr>
          <a:xfrm>
            <a:off x="4299283" y="4714884"/>
            <a:ext cx="4004622" cy="997196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01168" marR="0" indent="-201168" algn="ctr" defTabSz="914400" rtl="0" eaLnBrk="1" fontAlgn="base" latinLnBrk="0" hangingPunct="1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deterministic automaton</a:t>
            </a:r>
          </a:p>
          <a:p>
            <a:pPr marL="201168" marR="0" indent="-201168" algn="ctr" defTabSz="914400" rtl="0" eaLnBrk="1" fontAlgn="base" latinLnBrk="0" hangingPunct="1">
              <a:lnSpc>
                <a:spcPct val="105000"/>
              </a:lnSpc>
              <a:spcAft>
                <a:spcPct val="0"/>
              </a:spcAft>
              <a:buClrTx/>
              <a:buSzTx/>
              <a:tabLst/>
            </a:pPr>
            <a:r>
              <a:rPr lang="en-US" sz="2800" kern="0" smtClean="0"/>
              <a:t>(Brzozoswki)</a:t>
            </a:r>
            <a:endParaRPr lang="en-US" sz="2800" kern="0" dirty="0" smtClean="0"/>
          </a:p>
        </p:txBody>
      </p:sp>
      <p:sp>
        <p:nvSpPr>
          <p:cNvPr id="53" name="Espace réservé du pied de page 4"/>
          <p:cNvSpPr>
            <a:spLocks noGrp="1"/>
          </p:cNvSpPr>
          <p:nvPr>
            <p:ph type="ftr" sz="quarter" idx="15"/>
          </p:nvPr>
        </p:nvSpPr>
        <p:spPr>
          <a:xfrm>
            <a:off x="5029200" y="6553200"/>
            <a:ext cx="2895600" cy="365125"/>
          </a:xfrm>
        </p:spPr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4552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6778" y="949931"/>
            <a:ext cx="8929718" cy="1526572"/>
          </a:xfrm>
        </p:spPr>
        <p:txBody>
          <a:bodyPr/>
          <a:lstStyle/>
          <a:p>
            <a:r>
              <a:rPr lang="en-US" dirty="0" smtClean="0"/>
              <a:t>an expression is </a:t>
            </a:r>
            <a:r>
              <a:rPr lang="en-US" dirty="0" smtClean="0">
                <a:solidFill>
                  <a:schemeClr val="tx2"/>
                </a:solidFill>
              </a:rPr>
              <a:t>linear</a:t>
            </a:r>
            <a:r>
              <a:rPr lang="en-US" dirty="0" smtClean="0"/>
              <a:t> if it contains each letter at most once</a:t>
            </a:r>
          </a:p>
          <a:p>
            <a:r>
              <a:rPr lang="en-US" dirty="0" err="1" smtClean="0">
                <a:solidFill>
                  <a:schemeClr val="tx2"/>
                </a:solidFill>
              </a:rPr>
              <a:t>linearize</a:t>
            </a:r>
            <a:r>
              <a:rPr lang="en-US" dirty="0" smtClean="0"/>
              <a:t> expressions by uniquely indexing letters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Expression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1406" y="2783488"/>
            <a:ext cx="3239990" cy="54476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201168" lvl="0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lang="fr-FR" sz="2800" dirty="0" smtClean="0">
                <a:solidFill>
                  <a:schemeClr val="accent4"/>
                </a:solidFill>
              </a:rPr>
              <a:t>s</a:t>
            </a:r>
            <a:r>
              <a:rPr lang="fr-FR" sz="2800" baseline="-25000" dirty="0" smtClean="0">
                <a:solidFill>
                  <a:schemeClr val="accent4"/>
                </a:solidFill>
              </a:rPr>
              <a:t>0 </a:t>
            </a:r>
            <a:r>
              <a:rPr lang="fr-FR" sz="2800" b="1" dirty="0" smtClean="0">
                <a:sym typeface="Symbol"/>
              </a:rPr>
              <a:t></a:t>
            </a:r>
            <a:r>
              <a:rPr lang="fr-FR" sz="2800" dirty="0" smtClean="0"/>
              <a:t> (</a:t>
            </a:r>
            <a:r>
              <a:rPr lang="fr-FR" sz="2800" dirty="0" smtClean="0">
                <a:solidFill>
                  <a:schemeClr val="tx2"/>
                </a:solidFill>
              </a:rPr>
              <a:t>a</a:t>
            </a:r>
            <a:r>
              <a:rPr lang="fr-FR" sz="2800" baseline="-25000" dirty="0" smtClean="0">
                <a:solidFill>
                  <a:schemeClr val="tx2"/>
                </a:solidFill>
              </a:rPr>
              <a:t>0</a:t>
            </a:r>
            <a:r>
              <a:rPr lang="fr-FR" sz="2800" dirty="0" smtClean="0">
                <a:solidFill>
                  <a:schemeClr val="tx2"/>
                </a:solidFill>
              </a:rPr>
              <a:t>b</a:t>
            </a:r>
            <a:r>
              <a:rPr lang="fr-FR" sz="2800" baseline="-25000" dirty="0" smtClean="0">
                <a:solidFill>
                  <a:schemeClr val="tx2"/>
                </a:solidFill>
              </a:rPr>
              <a:t>1</a:t>
            </a:r>
            <a:r>
              <a:rPr lang="fr-FR" sz="1200" dirty="0" smtClean="0"/>
              <a:t> </a:t>
            </a:r>
            <a:r>
              <a:rPr lang="fr-FR" sz="2800" b="1" dirty="0" smtClean="0">
                <a:sym typeface="Symbol"/>
              </a:rPr>
              <a:t></a:t>
            </a:r>
            <a:r>
              <a:rPr lang="fr-FR" sz="1600" b="1" dirty="0" smtClean="0">
                <a:sym typeface="Symbol"/>
              </a:rPr>
              <a:t> </a:t>
            </a:r>
            <a:r>
              <a:rPr lang="fr-FR" sz="2800" dirty="0" smtClean="0">
                <a:solidFill>
                  <a:schemeClr val="tx2"/>
                </a:solidFill>
              </a:rPr>
              <a:t>b</a:t>
            </a:r>
            <a:r>
              <a:rPr lang="fr-FR" sz="2800" baseline="-25000" dirty="0" smtClean="0">
                <a:solidFill>
                  <a:schemeClr val="tx2"/>
                </a:solidFill>
              </a:rPr>
              <a:t>2</a:t>
            </a:r>
            <a:r>
              <a:rPr lang="fr-FR" sz="2800" dirty="0" smtClean="0"/>
              <a:t>)*</a:t>
            </a:r>
            <a:r>
              <a:rPr lang="fr-FR" sz="1000" dirty="0" smtClean="0"/>
              <a:t> </a:t>
            </a:r>
            <a:r>
              <a:rPr lang="fr-FR" sz="2800" dirty="0" smtClean="0">
                <a:solidFill>
                  <a:schemeClr val="tx2"/>
                </a:solidFill>
              </a:rPr>
              <a:t>b</a:t>
            </a:r>
            <a:r>
              <a:rPr lang="fr-FR" sz="2800" baseline="-25000" dirty="0" smtClean="0">
                <a:solidFill>
                  <a:schemeClr val="tx2"/>
                </a:solidFill>
              </a:rPr>
              <a:t>3</a:t>
            </a:r>
            <a:r>
              <a:rPr lang="fr-FR" sz="2800" dirty="0" smtClean="0">
                <a:solidFill>
                  <a:schemeClr val="tx2"/>
                </a:solidFill>
              </a:rPr>
              <a:t>a</a:t>
            </a:r>
            <a:r>
              <a:rPr lang="fr-FR" sz="2800" baseline="-25000" dirty="0" smtClean="0">
                <a:solidFill>
                  <a:schemeClr val="tx2"/>
                </a:solidFill>
              </a:rPr>
              <a:t>4</a:t>
            </a: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-32" y="3500438"/>
            <a:ext cx="5357850" cy="286232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</a:pPr>
            <a:r>
              <a:rPr lang="fr-FR" sz="2800" dirty="0" smtClean="0"/>
              <a:t> </a:t>
            </a:r>
            <a:r>
              <a:rPr lang="fr-FR" sz="2800" dirty="0" smtClean="0">
                <a:solidFill>
                  <a:schemeClr val="accent3"/>
                </a:solidFill>
              </a:rPr>
              <a:t>a</a:t>
            </a:r>
            <a:r>
              <a:rPr lang="fr-FR" sz="2800" baseline="-25000" dirty="0" smtClean="0">
                <a:solidFill>
                  <a:schemeClr val="accent3"/>
                </a:solidFill>
              </a:rPr>
              <a:t>0</a:t>
            </a:r>
            <a:r>
              <a:rPr lang="fr-FR" sz="2800" baseline="30000" dirty="0" smtClean="0">
                <a:solidFill>
                  <a:schemeClr val="accent3"/>
                </a:solidFill>
              </a:rPr>
              <a:t>-1</a:t>
            </a:r>
            <a:r>
              <a:rPr lang="fr-FR" sz="2800" dirty="0" smtClean="0"/>
              <a:t>(</a:t>
            </a:r>
            <a:r>
              <a:rPr lang="fr-FR" sz="2800" dirty="0" smtClean="0">
                <a:solidFill>
                  <a:schemeClr val="accent4"/>
                </a:solidFill>
              </a:rPr>
              <a:t>s</a:t>
            </a:r>
            <a:r>
              <a:rPr lang="fr-FR" sz="2800" baseline="-25000" dirty="0" smtClean="0">
                <a:solidFill>
                  <a:schemeClr val="accent4"/>
                </a:solidFill>
              </a:rPr>
              <a:t>0</a:t>
            </a:r>
            <a:r>
              <a:rPr lang="fr-FR" sz="2800" dirty="0" smtClean="0"/>
              <a:t>)</a:t>
            </a:r>
            <a:r>
              <a:rPr lang="fr-FR" sz="2800" b="1" dirty="0" smtClean="0">
                <a:sym typeface="Symbol"/>
              </a:rPr>
              <a:t>  </a:t>
            </a:r>
            <a:r>
              <a:rPr lang="fr-FR" sz="2800" dirty="0" smtClean="0">
                <a:solidFill>
                  <a:schemeClr val="tx2"/>
                </a:solidFill>
              </a:rPr>
              <a:t>b</a:t>
            </a:r>
            <a:r>
              <a:rPr lang="fr-FR" sz="2800" baseline="-25000" dirty="0" smtClean="0">
                <a:solidFill>
                  <a:schemeClr val="tx2"/>
                </a:solidFill>
              </a:rPr>
              <a:t>1</a:t>
            </a:r>
            <a:r>
              <a:rPr lang="fr-FR" sz="2800" dirty="0" smtClean="0"/>
              <a:t>(</a:t>
            </a:r>
            <a:r>
              <a:rPr lang="fr-FR" sz="2800" dirty="0" smtClean="0">
                <a:solidFill>
                  <a:schemeClr val="tx2"/>
                </a:solidFill>
              </a:rPr>
              <a:t>a</a:t>
            </a:r>
            <a:r>
              <a:rPr lang="fr-FR" sz="2800" baseline="-25000" dirty="0" smtClean="0">
                <a:solidFill>
                  <a:schemeClr val="tx2"/>
                </a:solidFill>
              </a:rPr>
              <a:t>0</a:t>
            </a:r>
            <a:r>
              <a:rPr lang="fr-FR" sz="2800" dirty="0" smtClean="0">
                <a:solidFill>
                  <a:schemeClr val="tx2"/>
                </a:solidFill>
              </a:rPr>
              <a:t>b</a:t>
            </a:r>
            <a:r>
              <a:rPr lang="fr-FR" sz="2800" baseline="-25000" dirty="0" smtClean="0">
                <a:solidFill>
                  <a:schemeClr val="tx2"/>
                </a:solidFill>
              </a:rPr>
              <a:t>1</a:t>
            </a:r>
            <a:r>
              <a:rPr lang="fr-FR" sz="1200" dirty="0" smtClean="0"/>
              <a:t> </a:t>
            </a:r>
            <a:r>
              <a:rPr lang="fr-FR" sz="2800" b="1" dirty="0" smtClean="0">
                <a:sym typeface="Symbol"/>
              </a:rPr>
              <a:t></a:t>
            </a:r>
            <a:r>
              <a:rPr lang="fr-FR" sz="1600" b="1" dirty="0" smtClean="0">
                <a:sym typeface="Symbol"/>
              </a:rPr>
              <a:t> </a:t>
            </a:r>
            <a:r>
              <a:rPr lang="fr-FR" sz="2800" dirty="0" smtClean="0">
                <a:solidFill>
                  <a:schemeClr val="tx2"/>
                </a:solidFill>
              </a:rPr>
              <a:t>b</a:t>
            </a:r>
            <a:r>
              <a:rPr lang="fr-FR" sz="2800" baseline="-25000" dirty="0" smtClean="0">
                <a:solidFill>
                  <a:schemeClr val="tx2"/>
                </a:solidFill>
              </a:rPr>
              <a:t>2</a:t>
            </a:r>
            <a:r>
              <a:rPr lang="fr-FR" sz="2800" dirty="0" smtClean="0"/>
              <a:t>)*</a:t>
            </a:r>
            <a:r>
              <a:rPr lang="fr-FR" sz="1000" dirty="0" smtClean="0"/>
              <a:t> </a:t>
            </a:r>
            <a:r>
              <a:rPr lang="fr-FR" sz="2800" dirty="0" smtClean="0">
                <a:solidFill>
                  <a:schemeClr val="tx2"/>
                </a:solidFill>
              </a:rPr>
              <a:t>b</a:t>
            </a:r>
            <a:r>
              <a:rPr lang="fr-FR" sz="2800" baseline="-25000" dirty="0" smtClean="0">
                <a:solidFill>
                  <a:schemeClr val="tx2"/>
                </a:solidFill>
              </a:rPr>
              <a:t>3</a:t>
            </a:r>
            <a:r>
              <a:rPr lang="fr-FR" sz="2800" dirty="0" smtClean="0">
                <a:solidFill>
                  <a:schemeClr val="tx2"/>
                </a:solidFill>
              </a:rPr>
              <a:t>a</a:t>
            </a:r>
            <a:r>
              <a:rPr lang="fr-FR" sz="2800" baseline="-25000" dirty="0" smtClean="0">
                <a:solidFill>
                  <a:schemeClr val="tx2"/>
                </a:solidFill>
              </a:rPr>
              <a:t>4 </a:t>
            </a:r>
            <a:r>
              <a:rPr lang="fr-FR" sz="2800" b="1" dirty="0" smtClean="0">
                <a:sym typeface="Symbol"/>
              </a:rPr>
              <a:t> </a:t>
            </a:r>
            <a:r>
              <a:rPr lang="fr-FR" sz="2800" dirty="0" smtClean="0">
                <a:solidFill>
                  <a:schemeClr val="accent4"/>
                </a:solidFill>
              </a:rPr>
              <a:t>s</a:t>
            </a:r>
            <a:r>
              <a:rPr lang="fr-FR" sz="2800" baseline="-25000" dirty="0" smtClean="0">
                <a:solidFill>
                  <a:schemeClr val="accent4"/>
                </a:solidFill>
              </a:rPr>
              <a:t>1</a:t>
            </a:r>
          </a:p>
          <a:p>
            <a:pPr>
              <a:spcBef>
                <a:spcPts val="1200"/>
              </a:spcBef>
            </a:pPr>
            <a:r>
              <a:rPr lang="fr-FR" sz="2800" dirty="0" smtClean="0"/>
              <a:t> </a:t>
            </a:r>
            <a:r>
              <a:rPr lang="fr-FR" sz="2800" dirty="0" smtClean="0">
                <a:solidFill>
                  <a:schemeClr val="accent3"/>
                </a:solidFill>
              </a:rPr>
              <a:t>b</a:t>
            </a:r>
            <a:r>
              <a:rPr lang="fr-FR" sz="2800" baseline="-25000" dirty="0" smtClean="0">
                <a:solidFill>
                  <a:schemeClr val="accent3"/>
                </a:solidFill>
              </a:rPr>
              <a:t>2</a:t>
            </a:r>
            <a:r>
              <a:rPr lang="fr-FR" sz="2800" baseline="30000" dirty="0" smtClean="0">
                <a:solidFill>
                  <a:schemeClr val="accent3"/>
                </a:solidFill>
              </a:rPr>
              <a:t>-1</a:t>
            </a:r>
            <a:r>
              <a:rPr lang="fr-FR" sz="2800" dirty="0" smtClean="0"/>
              <a:t>(</a:t>
            </a:r>
            <a:r>
              <a:rPr lang="fr-FR" sz="2800" dirty="0" smtClean="0">
                <a:solidFill>
                  <a:schemeClr val="accent4"/>
                </a:solidFill>
              </a:rPr>
              <a:t>s</a:t>
            </a:r>
            <a:r>
              <a:rPr lang="fr-FR" sz="2800" baseline="-25000" dirty="0" smtClean="0">
                <a:solidFill>
                  <a:schemeClr val="accent4"/>
                </a:solidFill>
              </a:rPr>
              <a:t>0</a:t>
            </a:r>
            <a:r>
              <a:rPr lang="fr-FR" sz="2800" dirty="0" smtClean="0"/>
              <a:t>)</a:t>
            </a:r>
            <a:r>
              <a:rPr lang="fr-FR" sz="2800" b="1" dirty="0" smtClean="0">
                <a:sym typeface="Symbol"/>
              </a:rPr>
              <a:t> </a:t>
            </a:r>
            <a:r>
              <a:rPr lang="fr-FR" sz="2800" dirty="0" smtClean="0">
                <a:solidFill>
                  <a:schemeClr val="tx2"/>
                </a:solidFill>
              </a:rPr>
              <a:t> </a:t>
            </a:r>
            <a:r>
              <a:rPr lang="fr-FR" sz="2800" dirty="0" smtClean="0"/>
              <a:t>(</a:t>
            </a:r>
            <a:r>
              <a:rPr lang="fr-FR" sz="2800" dirty="0" smtClean="0">
                <a:solidFill>
                  <a:schemeClr val="tx2"/>
                </a:solidFill>
              </a:rPr>
              <a:t>a</a:t>
            </a:r>
            <a:r>
              <a:rPr lang="fr-FR" sz="2800" baseline="-25000" dirty="0" smtClean="0">
                <a:solidFill>
                  <a:schemeClr val="tx2"/>
                </a:solidFill>
              </a:rPr>
              <a:t>0</a:t>
            </a:r>
            <a:r>
              <a:rPr lang="fr-FR" sz="2800" dirty="0" smtClean="0">
                <a:solidFill>
                  <a:schemeClr val="tx2"/>
                </a:solidFill>
              </a:rPr>
              <a:t>b</a:t>
            </a:r>
            <a:r>
              <a:rPr lang="fr-FR" sz="2800" baseline="-25000" dirty="0" smtClean="0">
                <a:solidFill>
                  <a:schemeClr val="tx2"/>
                </a:solidFill>
              </a:rPr>
              <a:t>1</a:t>
            </a:r>
            <a:r>
              <a:rPr lang="fr-FR" sz="1200" dirty="0" smtClean="0"/>
              <a:t> </a:t>
            </a:r>
            <a:r>
              <a:rPr lang="fr-FR" sz="2800" b="1" dirty="0" smtClean="0">
                <a:sym typeface="Symbol"/>
              </a:rPr>
              <a:t></a:t>
            </a:r>
            <a:r>
              <a:rPr lang="fr-FR" sz="1600" b="1" dirty="0" smtClean="0">
                <a:sym typeface="Symbol"/>
              </a:rPr>
              <a:t> </a:t>
            </a:r>
            <a:r>
              <a:rPr lang="fr-FR" sz="2800" dirty="0" smtClean="0">
                <a:solidFill>
                  <a:schemeClr val="tx2"/>
                </a:solidFill>
              </a:rPr>
              <a:t>b</a:t>
            </a:r>
            <a:r>
              <a:rPr lang="fr-FR" sz="2800" baseline="-25000" dirty="0" smtClean="0">
                <a:solidFill>
                  <a:schemeClr val="tx2"/>
                </a:solidFill>
              </a:rPr>
              <a:t>2</a:t>
            </a:r>
            <a:r>
              <a:rPr lang="fr-FR" sz="2800" dirty="0" smtClean="0"/>
              <a:t>)*</a:t>
            </a:r>
            <a:r>
              <a:rPr lang="fr-FR" sz="1000" dirty="0" smtClean="0"/>
              <a:t> </a:t>
            </a:r>
            <a:r>
              <a:rPr lang="fr-FR" sz="2800" dirty="0" smtClean="0">
                <a:solidFill>
                  <a:schemeClr val="tx2"/>
                </a:solidFill>
              </a:rPr>
              <a:t>b</a:t>
            </a:r>
            <a:r>
              <a:rPr lang="fr-FR" sz="2800" baseline="-25000" dirty="0" smtClean="0">
                <a:solidFill>
                  <a:schemeClr val="tx2"/>
                </a:solidFill>
              </a:rPr>
              <a:t>3</a:t>
            </a:r>
            <a:r>
              <a:rPr lang="fr-FR" sz="2800" dirty="0" smtClean="0">
                <a:solidFill>
                  <a:schemeClr val="tx2"/>
                </a:solidFill>
              </a:rPr>
              <a:t>a</a:t>
            </a:r>
            <a:r>
              <a:rPr lang="fr-FR" sz="2800" baseline="-25000" dirty="0" smtClean="0">
                <a:solidFill>
                  <a:schemeClr val="tx2"/>
                </a:solidFill>
              </a:rPr>
              <a:t>4 </a:t>
            </a:r>
            <a:r>
              <a:rPr lang="fr-FR" sz="2800" b="1" dirty="0" smtClean="0">
                <a:sym typeface="Symbol"/>
              </a:rPr>
              <a:t> </a:t>
            </a:r>
            <a:r>
              <a:rPr lang="fr-FR" sz="2800" dirty="0" smtClean="0">
                <a:solidFill>
                  <a:schemeClr val="accent4"/>
                </a:solidFill>
              </a:rPr>
              <a:t>s</a:t>
            </a:r>
            <a:r>
              <a:rPr lang="fr-FR" sz="2800" baseline="-25000" dirty="0" smtClean="0">
                <a:solidFill>
                  <a:schemeClr val="accent4"/>
                </a:solidFill>
              </a:rPr>
              <a:t>0</a:t>
            </a:r>
          </a:p>
          <a:p>
            <a:pPr>
              <a:spcBef>
                <a:spcPts val="1200"/>
              </a:spcBef>
            </a:pPr>
            <a:r>
              <a:rPr lang="fr-FR" sz="2800" dirty="0" smtClean="0"/>
              <a:t> </a:t>
            </a:r>
            <a:r>
              <a:rPr lang="fr-FR" sz="2800" dirty="0" smtClean="0">
                <a:solidFill>
                  <a:schemeClr val="accent3"/>
                </a:solidFill>
              </a:rPr>
              <a:t>b</a:t>
            </a:r>
            <a:r>
              <a:rPr lang="fr-FR" sz="2800" baseline="-25000" dirty="0" smtClean="0">
                <a:solidFill>
                  <a:schemeClr val="accent3"/>
                </a:solidFill>
              </a:rPr>
              <a:t>3</a:t>
            </a:r>
            <a:r>
              <a:rPr lang="fr-FR" sz="2800" baseline="30000" dirty="0" smtClean="0">
                <a:solidFill>
                  <a:schemeClr val="accent3"/>
                </a:solidFill>
              </a:rPr>
              <a:t>-1</a:t>
            </a:r>
            <a:r>
              <a:rPr lang="fr-FR" sz="2800" dirty="0" smtClean="0"/>
              <a:t>(</a:t>
            </a:r>
            <a:r>
              <a:rPr lang="fr-FR" sz="2800" dirty="0" smtClean="0">
                <a:solidFill>
                  <a:schemeClr val="accent4"/>
                </a:solidFill>
              </a:rPr>
              <a:t>s</a:t>
            </a:r>
            <a:r>
              <a:rPr lang="fr-FR" sz="2800" baseline="-25000" dirty="0" smtClean="0">
                <a:solidFill>
                  <a:schemeClr val="accent4"/>
                </a:solidFill>
              </a:rPr>
              <a:t>0</a:t>
            </a:r>
            <a:r>
              <a:rPr lang="fr-FR" sz="2800" dirty="0" smtClean="0"/>
              <a:t>)</a:t>
            </a:r>
            <a:r>
              <a:rPr lang="fr-FR" sz="2800" b="1" dirty="0" smtClean="0">
                <a:sym typeface="Symbol"/>
              </a:rPr>
              <a:t> </a:t>
            </a:r>
            <a:r>
              <a:rPr lang="fr-FR" sz="2800" dirty="0" smtClean="0">
                <a:solidFill>
                  <a:schemeClr val="tx2"/>
                </a:solidFill>
              </a:rPr>
              <a:t> a</a:t>
            </a:r>
            <a:r>
              <a:rPr lang="fr-FR" sz="2800" baseline="-25000" dirty="0" smtClean="0">
                <a:solidFill>
                  <a:schemeClr val="tx2"/>
                </a:solidFill>
              </a:rPr>
              <a:t>4 </a:t>
            </a:r>
            <a:r>
              <a:rPr lang="fr-FR" sz="2800" b="1" dirty="0" smtClean="0">
                <a:sym typeface="Symbol"/>
              </a:rPr>
              <a:t> </a:t>
            </a:r>
            <a:r>
              <a:rPr lang="fr-FR" sz="2800" dirty="0" smtClean="0">
                <a:solidFill>
                  <a:schemeClr val="accent4"/>
                </a:solidFill>
              </a:rPr>
              <a:t>s</a:t>
            </a:r>
            <a:r>
              <a:rPr lang="fr-FR" sz="2800" baseline="-25000" dirty="0" smtClean="0">
                <a:solidFill>
                  <a:schemeClr val="accent4"/>
                </a:solidFill>
              </a:rPr>
              <a:t>2</a:t>
            </a:r>
          </a:p>
          <a:p>
            <a:pPr lvl="0">
              <a:spcBef>
                <a:spcPts val="1200"/>
              </a:spcBef>
            </a:pPr>
            <a:r>
              <a:rPr lang="fr-FR" sz="2800" dirty="0" smtClean="0"/>
              <a:t> </a:t>
            </a:r>
            <a:r>
              <a:rPr lang="fr-FR" sz="2800" dirty="0" smtClean="0">
                <a:solidFill>
                  <a:schemeClr val="accent3"/>
                </a:solidFill>
              </a:rPr>
              <a:t>b</a:t>
            </a:r>
            <a:r>
              <a:rPr lang="fr-FR" sz="2800" baseline="-25000" dirty="0" smtClean="0">
                <a:solidFill>
                  <a:schemeClr val="accent3"/>
                </a:solidFill>
              </a:rPr>
              <a:t>1</a:t>
            </a:r>
            <a:r>
              <a:rPr lang="fr-FR" sz="2800" baseline="30000" dirty="0" smtClean="0">
                <a:solidFill>
                  <a:schemeClr val="accent3"/>
                </a:solidFill>
              </a:rPr>
              <a:t>-1</a:t>
            </a:r>
            <a:r>
              <a:rPr lang="fr-FR" sz="2800" dirty="0" smtClean="0"/>
              <a:t>(</a:t>
            </a:r>
            <a:r>
              <a:rPr lang="fr-FR" sz="2800" dirty="0" smtClean="0">
                <a:solidFill>
                  <a:schemeClr val="accent4"/>
                </a:solidFill>
              </a:rPr>
              <a:t>s</a:t>
            </a:r>
            <a:r>
              <a:rPr lang="fr-FR" sz="2800" baseline="-25000" dirty="0" smtClean="0">
                <a:solidFill>
                  <a:schemeClr val="accent4"/>
                </a:solidFill>
              </a:rPr>
              <a:t>1</a:t>
            </a:r>
            <a:r>
              <a:rPr lang="fr-FR" sz="2800" dirty="0" smtClean="0"/>
              <a:t>)</a:t>
            </a:r>
            <a:r>
              <a:rPr lang="fr-FR" sz="2800" b="1" dirty="0" smtClean="0">
                <a:sym typeface="Symbol"/>
              </a:rPr>
              <a:t>  </a:t>
            </a:r>
            <a:r>
              <a:rPr lang="fr-FR" sz="2800" dirty="0" smtClean="0">
                <a:solidFill>
                  <a:schemeClr val="accent4"/>
                </a:solidFill>
              </a:rPr>
              <a:t>s</a:t>
            </a:r>
            <a:r>
              <a:rPr lang="fr-FR" sz="2800" baseline="-25000" dirty="0" smtClean="0">
                <a:solidFill>
                  <a:schemeClr val="accent4"/>
                </a:solidFill>
              </a:rPr>
              <a:t>0</a:t>
            </a:r>
          </a:p>
          <a:p>
            <a:pPr>
              <a:spcBef>
                <a:spcPts val="1200"/>
              </a:spcBef>
            </a:pPr>
            <a:r>
              <a:rPr lang="fr-FR" sz="2800" dirty="0" smtClean="0"/>
              <a:t> </a:t>
            </a:r>
            <a:r>
              <a:rPr lang="fr-FR" sz="2800" dirty="0" smtClean="0">
                <a:solidFill>
                  <a:schemeClr val="accent3"/>
                </a:solidFill>
              </a:rPr>
              <a:t>a</a:t>
            </a:r>
            <a:r>
              <a:rPr lang="fr-FR" sz="2800" baseline="-25000" dirty="0" smtClean="0">
                <a:solidFill>
                  <a:schemeClr val="accent3"/>
                </a:solidFill>
              </a:rPr>
              <a:t>4</a:t>
            </a:r>
            <a:r>
              <a:rPr lang="fr-FR" sz="2800" baseline="30000" dirty="0" smtClean="0">
                <a:solidFill>
                  <a:schemeClr val="accent3"/>
                </a:solidFill>
              </a:rPr>
              <a:t>-1</a:t>
            </a:r>
            <a:r>
              <a:rPr lang="fr-FR" sz="2800" dirty="0" smtClean="0"/>
              <a:t>(</a:t>
            </a:r>
            <a:r>
              <a:rPr lang="fr-FR" sz="2800" dirty="0" smtClean="0">
                <a:solidFill>
                  <a:schemeClr val="accent4"/>
                </a:solidFill>
              </a:rPr>
              <a:t>s</a:t>
            </a:r>
            <a:r>
              <a:rPr lang="fr-FR" sz="2800" baseline="-25000" dirty="0" smtClean="0">
                <a:solidFill>
                  <a:schemeClr val="accent4"/>
                </a:solidFill>
              </a:rPr>
              <a:t>0</a:t>
            </a:r>
            <a:r>
              <a:rPr lang="fr-FR" sz="2800" dirty="0" smtClean="0"/>
              <a:t>)</a:t>
            </a:r>
            <a:r>
              <a:rPr lang="fr-FR" sz="2800" b="1" dirty="0" smtClean="0">
                <a:sym typeface="Symbol"/>
              </a:rPr>
              <a:t> </a:t>
            </a:r>
            <a:r>
              <a:rPr lang="fr-FR" sz="2800" dirty="0" smtClean="0">
                <a:solidFill>
                  <a:schemeClr val="tx2"/>
                </a:solidFill>
              </a:rPr>
              <a:t> </a:t>
            </a:r>
            <a:r>
              <a:rPr lang="en-US" sz="2800" b="1" kern="0" dirty="0" smtClean="0">
                <a:sym typeface="Symbol"/>
              </a:rPr>
              <a:t> </a:t>
            </a:r>
            <a:r>
              <a:rPr lang="fr-FR" sz="2800" b="1" dirty="0" smtClean="0">
                <a:sym typeface="Symbol"/>
              </a:rPr>
              <a:t> </a:t>
            </a:r>
            <a:r>
              <a:rPr lang="fr-FR" sz="2800" dirty="0" smtClean="0">
                <a:solidFill>
                  <a:schemeClr val="accent4"/>
                </a:solidFill>
              </a:rPr>
              <a:t>s</a:t>
            </a:r>
            <a:r>
              <a:rPr lang="fr-FR" sz="2800" baseline="-25000" dirty="0" smtClean="0">
                <a:solidFill>
                  <a:schemeClr val="accent4"/>
                </a:solidFill>
              </a:rPr>
              <a:t>3</a:t>
            </a: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1" name="Groupe 13"/>
          <p:cNvGrpSpPr/>
          <p:nvPr/>
        </p:nvGrpSpPr>
        <p:grpSpPr>
          <a:xfrm>
            <a:off x="5866386" y="5286388"/>
            <a:ext cx="642942" cy="642942"/>
            <a:chOff x="3714744" y="1785926"/>
            <a:chExt cx="642942" cy="642942"/>
          </a:xfrm>
        </p:grpSpPr>
        <p:sp>
          <p:nvSpPr>
            <p:cNvPr id="19" name="Ellipse 18"/>
            <p:cNvSpPr/>
            <p:nvPr/>
          </p:nvSpPr>
          <p:spPr bwMode="auto">
            <a:xfrm>
              <a:off x="3714744" y="1785926"/>
              <a:ext cx="642942" cy="642942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3785048" y="1814955"/>
              <a:ext cx="49725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</a:t>
              </a:r>
              <a:r>
                <a:rPr kumimoji="0" lang="en-US" sz="2800" b="0" i="0" u="none" strike="noStrike" kern="0" cap="none" spc="0" normalizeH="0" baseline="-25000" noProof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1</a:t>
              </a:r>
              <a:endPara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2" name="Groupe 16"/>
          <p:cNvGrpSpPr/>
          <p:nvPr/>
        </p:nvGrpSpPr>
        <p:grpSpPr>
          <a:xfrm>
            <a:off x="7652336" y="3643314"/>
            <a:ext cx="642942" cy="642942"/>
            <a:chOff x="3714744" y="1785926"/>
            <a:chExt cx="642942" cy="642942"/>
          </a:xfrm>
        </p:grpSpPr>
        <p:sp>
          <p:nvSpPr>
            <p:cNvPr id="17" name="Ellipse 16"/>
            <p:cNvSpPr/>
            <p:nvPr/>
          </p:nvSpPr>
          <p:spPr bwMode="auto">
            <a:xfrm>
              <a:off x="3714744" y="1785926"/>
              <a:ext cx="642942" cy="642942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3785048" y="1814955"/>
              <a:ext cx="49725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</a:t>
              </a:r>
              <a:r>
                <a:rPr kumimoji="0" lang="en-US" sz="2800" b="0" i="0" u="none" strike="noStrike" kern="0" cap="none" spc="0" normalizeH="0" baseline="-25000" noProof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2</a:t>
              </a:r>
              <a:endPara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3" name="Groupe 19"/>
          <p:cNvGrpSpPr/>
          <p:nvPr/>
        </p:nvGrpSpPr>
        <p:grpSpPr>
          <a:xfrm>
            <a:off x="7671477" y="5324476"/>
            <a:ext cx="642942" cy="642942"/>
            <a:chOff x="3714744" y="1785926"/>
            <a:chExt cx="642942" cy="642942"/>
          </a:xfrm>
        </p:grpSpPr>
        <p:sp>
          <p:nvSpPr>
            <p:cNvPr id="15" name="Ellipse 14"/>
            <p:cNvSpPr/>
            <p:nvPr/>
          </p:nvSpPr>
          <p:spPr bwMode="auto">
            <a:xfrm>
              <a:off x="3714744" y="1785926"/>
              <a:ext cx="642942" cy="642942"/>
            </a:xfrm>
            <a:prstGeom prst="ellipse">
              <a:avLst/>
            </a:prstGeom>
            <a:noFill/>
            <a:ln w="5715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3785048" y="1814955"/>
              <a:ext cx="497252" cy="513410"/>
            </a:xfrm>
            <a:prstGeom prst="rect">
              <a:avLst/>
            </a:prstGeom>
            <a:ln w="41275" cmpd="dbl">
              <a:noFill/>
            </a:ln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</a:t>
              </a:r>
              <a:r>
                <a:rPr kumimoji="0" lang="en-US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3</a:t>
              </a:r>
              <a:endPara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7" name="Groupe 36"/>
          <p:cNvGrpSpPr/>
          <p:nvPr/>
        </p:nvGrpSpPr>
        <p:grpSpPr>
          <a:xfrm>
            <a:off x="5621385" y="3382741"/>
            <a:ext cx="887943" cy="903515"/>
            <a:chOff x="5621385" y="3382741"/>
            <a:chExt cx="887943" cy="903515"/>
          </a:xfrm>
        </p:grpSpPr>
        <p:grpSp>
          <p:nvGrpSpPr>
            <p:cNvPr id="10" name="Groupe 12"/>
            <p:cNvGrpSpPr/>
            <p:nvPr/>
          </p:nvGrpSpPr>
          <p:grpSpPr>
            <a:xfrm>
              <a:off x="5866386" y="3643314"/>
              <a:ext cx="642942" cy="642942"/>
              <a:chOff x="3714744" y="1785926"/>
              <a:chExt cx="642942" cy="642942"/>
            </a:xfrm>
          </p:grpSpPr>
          <p:sp>
            <p:nvSpPr>
              <p:cNvPr id="21" name="Ellipse 20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2" name="ZoneTexte 21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0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14" name="Connecteur droit avec flèche 13"/>
            <p:cNvCxnSpPr/>
            <p:nvPr/>
          </p:nvCxnSpPr>
          <p:spPr bwMode="auto">
            <a:xfrm rot="16200000" flipH="1">
              <a:off x="5621385" y="3382741"/>
              <a:ext cx="357190" cy="35719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</p:grpSp>
      <p:grpSp>
        <p:nvGrpSpPr>
          <p:cNvPr id="23" name="Groupe 22"/>
          <p:cNvGrpSpPr/>
          <p:nvPr/>
        </p:nvGrpSpPr>
        <p:grpSpPr>
          <a:xfrm>
            <a:off x="5143504" y="4150645"/>
            <a:ext cx="810881" cy="1248229"/>
            <a:chOff x="4242662" y="2793323"/>
            <a:chExt cx="810881" cy="1248229"/>
          </a:xfrm>
        </p:grpSpPr>
        <p:sp>
          <p:nvSpPr>
            <p:cNvPr id="24" name="Forme libre 23"/>
            <p:cNvSpPr/>
            <p:nvPr/>
          </p:nvSpPr>
          <p:spPr bwMode="auto">
            <a:xfrm>
              <a:off x="4714876" y="2793323"/>
              <a:ext cx="338667" cy="1248229"/>
            </a:xfrm>
            <a:custGeom>
              <a:avLst/>
              <a:gdLst>
                <a:gd name="connsiteX0" fmla="*/ 309638 w 338667"/>
                <a:gd name="connsiteY0" fmla="*/ 0 h 1248229"/>
                <a:gd name="connsiteX1" fmla="*/ 4838 w 338667"/>
                <a:gd name="connsiteY1" fmla="*/ 566057 h 1248229"/>
                <a:gd name="connsiteX2" fmla="*/ 338667 w 338667"/>
                <a:gd name="connsiteY2" fmla="*/ 1248229 h 1248229"/>
                <a:gd name="connsiteX3" fmla="*/ 338667 w 338667"/>
                <a:gd name="connsiteY3" fmla="*/ 1248229 h 124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8667" h="1248229">
                  <a:moveTo>
                    <a:pt x="309638" y="0"/>
                  </a:moveTo>
                  <a:cubicBezTo>
                    <a:pt x="154819" y="179009"/>
                    <a:pt x="0" y="358019"/>
                    <a:pt x="4838" y="566057"/>
                  </a:cubicBezTo>
                  <a:cubicBezTo>
                    <a:pt x="9676" y="774095"/>
                    <a:pt x="338667" y="1248229"/>
                    <a:pt x="338667" y="1248229"/>
                  </a:cubicBezTo>
                  <a:lnTo>
                    <a:pt x="338667" y="1248229"/>
                  </a:ln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4242662" y="2928934"/>
              <a:ext cx="518091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  <a:r>
                <a:rPr lang="fr-FR" sz="2800" baseline="-25000" dirty="0" smtClean="0">
                  <a:solidFill>
                    <a:schemeClr val="tx2"/>
                  </a:solidFill>
                </a:rPr>
                <a:t>0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6" name="Groupe 25"/>
          <p:cNvGrpSpPr/>
          <p:nvPr/>
        </p:nvGrpSpPr>
        <p:grpSpPr>
          <a:xfrm>
            <a:off x="6398356" y="4185561"/>
            <a:ext cx="807023" cy="1248229"/>
            <a:chOff x="5497514" y="2828239"/>
            <a:chExt cx="807023" cy="1248229"/>
          </a:xfrm>
        </p:grpSpPr>
        <p:sp>
          <p:nvSpPr>
            <p:cNvPr id="27" name="Forme libre 26"/>
            <p:cNvSpPr/>
            <p:nvPr/>
          </p:nvSpPr>
          <p:spPr bwMode="auto">
            <a:xfrm flipH="1" flipV="1">
              <a:off x="5497514" y="2828239"/>
              <a:ext cx="338667" cy="1248229"/>
            </a:xfrm>
            <a:custGeom>
              <a:avLst/>
              <a:gdLst>
                <a:gd name="connsiteX0" fmla="*/ 309638 w 338667"/>
                <a:gd name="connsiteY0" fmla="*/ 0 h 1248229"/>
                <a:gd name="connsiteX1" fmla="*/ 4838 w 338667"/>
                <a:gd name="connsiteY1" fmla="*/ 566057 h 1248229"/>
                <a:gd name="connsiteX2" fmla="*/ 338667 w 338667"/>
                <a:gd name="connsiteY2" fmla="*/ 1248229 h 1248229"/>
                <a:gd name="connsiteX3" fmla="*/ 338667 w 338667"/>
                <a:gd name="connsiteY3" fmla="*/ 1248229 h 124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8667" h="1248229">
                  <a:moveTo>
                    <a:pt x="309638" y="0"/>
                  </a:moveTo>
                  <a:cubicBezTo>
                    <a:pt x="154819" y="179009"/>
                    <a:pt x="0" y="358019"/>
                    <a:pt x="4838" y="566057"/>
                  </a:cubicBezTo>
                  <a:cubicBezTo>
                    <a:pt x="9676" y="774095"/>
                    <a:pt x="338667" y="1248229"/>
                    <a:pt x="338667" y="1248229"/>
                  </a:cubicBezTo>
                  <a:lnTo>
                    <a:pt x="338667" y="1248229"/>
                  </a:ln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5786446" y="3527177"/>
              <a:ext cx="518091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r>
                <a:rPr lang="fr-FR" sz="2800" baseline="-25000" dirty="0" smtClean="0">
                  <a:solidFill>
                    <a:schemeClr val="tx2"/>
                  </a:solidFill>
                </a:rPr>
                <a:t>1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6509328" y="3415656"/>
            <a:ext cx="1143008" cy="550717"/>
            <a:chOff x="5545550" y="1915458"/>
            <a:chExt cx="1143008" cy="550717"/>
          </a:xfrm>
        </p:grpSpPr>
        <p:cxnSp>
          <p:nvCxnSpPr>
            <p:cNvPr id="30" name="Connecteur droit avec flèche 29"/>
            <p:cNvCxnSpPr>
              <a:stCxn id="21" idx="6"/>
              <a:endCxn id="17" idx="2"/>
            </p:cNvCxnSpPr>
            <p:nvPr/>
          </p:nvCxnSpPr>
          <p:spPr bwMode="auto">
            <a:xfrm>
              <a:off x="5545550" y="2464587"/>
              <a:ext cx="1143008" cy="1588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sp>
          <p:nvSpPr>
            <p:cNvPr id="31" name="ZoneTexte 30"/>
            <p:cNvSpPr txBox="1"/>
            <p:nvPr/>
          </p:nvSpPr>
          <p:spPr>
            <a:xfrm>
              <a:off x="5894238" y="1915458"/>
              <a:ext cx="518091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r>
                <a:rPr lang="fr-FR" sz="2800" baseline="-25000" dirty="0" smtClean="0">
                  <a:solidFill>
                    <a:schemeClr val="tx2"/>
                  </a:solidFill>
                </a:rPr>
                <a:t>3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7973172" y="4286255"/>
            <a:ext cx="516865" cy="1029161"/>
            <a:chOff x="7072330" y="2500305"/>
            <a:chExt cx="516865" cy="1029161"/>
          </a:xfrm>
        </p:grpSpPr>
        <p:cxnSp>
          <p:nvCxnSpPr>
            <p:cNvPr id="33" name="Connecteur droit avec flèche 32"/>
            <p:cNvCxnSpPr/>
            <p:nvPr/>
          </p:nvCxnSpPr>
          <p:spPr bwMode="auto">
            <a:xfrm rot="16200000" flipH="1">
              <a:off x="6562324" y="3010946"/>
              <a:ext cx="1029161" cy="7879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sp>
          <p:nvSpPr>
            <p:cNvPr id="34" name="ZoneTexte 33"/>
            <p:cNvSpPr txBox="1"/>
            <p:nvPr/>
          </p:nvSpPr>
          <p:spPr>
            <a:xfrm>
              <a:off x="7072330" y="2571744"/>
              <a:ext cx="516865" cy="51341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lang="fr-FR" sz="2800" dirty="0" smtClean="0">
                  <a:solidFill>
                    <a:schemeClr val="tx2"/>
                  </a:solidFill>
                </a:rPr>
                <a:t>a</a:t>
              </a:r>
              <a:r>
                <a:rPr lang="fr-FR" sz="2800" baseline="-25000" dirty="0" smtClean="0">
                  <a:solidFill>
                    <a:schemeClr val="tx2"/>
                  </a:solidFill>
                </a:rPr>
                <a:t>4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6" name="Groupe 35"/>
          <p:cNvGrpSpPr/>
          <p:nvPr/>
        </p:nvGrpSpPr>
        <p:grpSpPr>
          <a:xfrm>
            <a:off x="5892325" y="2643182"/>
            <a:ext cx="713619" cy="1103226"/>
            <a:chOff x="5892325" y="2643182"/>
            <a:chExt cx="713619" cy="1103226"/>
          </a:xfrm>
        </p:grpSpPr>
        <p:sp>
          <p:nvSpPr>
            <p:cNvPr id="42" name="Forme libre 41"/>
            <p:cNvSpPr/>
            <p:nvPr/>
          </p:nvSpPr>
          <p:spPr bwMode="auto">
            <a:xfrm rot="19615672">
              <a:off x="5892325" y="3146484"/>
              <a:ext cx="713619" cy="599924"/>
            </a:xfrm>
            <a:custGeom>
              <a:avLst/>
              <a:gdLst>
                <a:gd name="connsiteX0" fmla="*/ 31448 w 713619"/>
                <a:gd name="connsiteY0" fmla="*/ 382210 h 599924"/>
                <a:gd name="connsiteX1" fmla="*/ 31448 w 713619"/>
                <a:gd name="connsiteY1" fmla="*/ 135467 h 599924"/>
                <a:gd name="connsiteX2" fmla="*/ 220134 w 713619"/>
                <a:gd name="connsiteY2" fmla="*/ 19353 h 599924"/>
                <a:gd name="connsiteX3" fmla="*/ 495905 w 713619"/>
                <a:gd name="connsiteY3" fmla="*/ 33867 h 599924"/>
                <a:gd name="connsiteX4" fmla="*/ 684591 w 713619"/>
                <a:gd name="connsiteY4" fmla="*/ 222553 h 599924"/>
                <a:gd name="connsiteX5" fmla="*/ 655562 w 713619"/>
                <a:gd name="connsiteY5" fmla="*/ 512838 h 599924"/>
                <a:gd name="connsiteX6" fmla="*/ 336248 w 713619"/>
                <a:gd name="connsiteY6" fmla="*/ 599924 h 59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619" h="599924">
                  <a:moveTo>
                    <a:pt x="31448" y="382210"/>
                  </a:moveTo>
                  <a:cubicBezTo>
                    <a:pt x="15724" y="289076"/>
                    <a:pt x="0" y="195943"/>
                    <a:pt x="31448" y="135467"/>
                  </a:cubicBezTo>
                  <a:cubicBezTo>
                    <a:pt x="62896" y="74991"/>
                    <a:pt x="142724" y="36286"/>
                    <a:pt x="220134" y="19353"/>
                  </a:cubicBezTo>
                  <a:cubicBezTo>
                    <a:pt x="297544" y="2420"/>
                    <a:pt x="418496" y="0"/>
                    <a:pt x="495905" y="33867"/>
                  </a:cubicBezTo>
                  <a:cubicBezTo>
                    <a:pt x="573314" y="67734"/>
                    <a:pt x="657982" y="142725"/>
                    <a:pt x="684591" y="222553"/>
                  </a:cubicBezTo>
                  <a:cubicBezTo>
                    <a:pt x="711200" y="302381"/>
                    <a:pt x="713619" y="449943"/>
                    <a:pt x="655562" y="512838"/>
                  </a:cubicBezTo>
                  <a:cubicBezTo>
                    <a:pt x="597505" y="575733"/>
                    <a:pt x="466876" y="587828"/>
                    <a:pt x="336248" y="599924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6000760" y="2643182"/>
              <a:ext cx="518091" cy="1042786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r>
                <a:rPr lang="fr-FR" sz="2800" baseline="-25000" dirty="0" smtClean="0">
                  <a:solidFill>
                    <a:schemeClr val="tx2"/>
                  </a:solidFill>
                </a:rPr>
                <a:t>2</a:t>
              </a:r>
              <a:endParaRPr lang="fr-FR" sz="2800" kern="0" dirty="0" smtClean="0">
                <a:solidFill>
                  <a:schemeClr val="tx2"/>
                </a:solidFill>
              </a:endParaRPr>
            </a:p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" name="Espace réservé du numéro de diapositive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7</a:t>
            </a:fld>
            <a:endParaRPr lang="fr-FR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318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228600" y="115669"/>
            <a:ext cx="8686800" cy="646331"/>
          </a:xfrm>
        </p:spPr>
        <p:txBody>
          <a:bodyPr/>
          <a:lstStyle/>
          <a:p>
            <a:r>
              <a:rPr lang="en-US" dirty="0" smtClean="0"/>
              <a:t>Non-Deterministic Automaton</a:t>
            </a:r>
            <a:endParaRPr lang="fr-FR" dirty="0"/>
          </a:p>
        </p:txBody>
      </p:sp>
      <p:grpSp>
        <p:nvGrpSpPr>
          <p:cNvPr id="7" name="Groupe 12"/>
          <p:cNvGrpSpPr/>
          <p:nvPr/>
        </p:nvGrpSpPr>
        <p:grpSpPr>
          <a:xfrm>
            <a:off x="669437" y="2428868"/>
            <a:ext cx="642942" cy="642942"/>
            <a:chOff x="3714744" y="1785926"/>
            <a:chExt cx="642942" cy="642942"/>
          </a:xfrm>
        </p:grpSpPr>
        <p:sp>
          <p:nvSpPr>
            <p:cNvPr id="8" name="Ellipse 7"/>
            <p:cNvSpPr/>
            <p:nvPr/>
          </p:nvSpPr>
          <p:spPr bwMode="auto">
            <a:xfrm>
              <a:off x="3714744" y="1785926"/>
              <a:ext cx="642942" cy="642942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3785048" y="1814955"/>
              <a:ext cx="49725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</a:t>
              </a:r>
              <a:r>
                <a:rPr kumimoji="0" lang="en-US" sz="2800" b="0" i="0" u="none" strike="noStrike" kern="0" cap="none" spc="0" normalizeH="0" baseline="-25000" noProof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0</a:t>
              </a:r>
              <a:endPara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0" name="Groupe 13"/>
          <p:cNvGrpSpPr/>
          <p:nvPr/>
        </p:nvGrpSpPr>
        <p:grpSpPr>
          <a:xfrm>
            <a:off x="669437" y="4071942"/>
            <a:ext cx="642942" cy="642942"/>
            <a:chOff x="3714744" y="1785926"/>
            <a:chExt cx="642942" cy="642942"/>
          </a:xfrm>
        </p:grpSpPr>
        <p:sp>
          <p:nvSpPr>
            <p:cNvPr id="11" name="Ellipse 10"/>
            <p:cNvSpPr/>
            <p:nvPr/>
          </p:nvSpPr>
          <p:spPr bwMode="auto">
            <a:xfrm>
              <a:off x="3714744" y="1785926"/>
              <a:ext cx="642942" cy="642942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3785048" y="1814955"/>
              <a:ext cx="49725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</a:t>
              </a:r>
              <a:r>
                <a:rPr kumimoji="0" lang="en-US" sz="2800" b="0" i="0" u="none" strike="noStrike" kern="0" cap="none" spc="0" normalizeH="0" baseline="-25000" noProof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1</a:t>
              </a:r>
              <a:endPara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3" name="Groupe 16"/>
          <p:cNvGrpSpPr/>
          <p:nvPr/>
        </p:nvGrpSpPr>
        <p:grpSpPr>
          <a:xfrm>
            <a:off x="2455387" y="2428868"/>
            <a:ext cx="642942" cy="642942"/>
            <a:chOff x="3714744" y="1785926"/>
            <a:chExt cx="642942" cy="642942"/>
          </a:xfrm>
        </p:grpSpPr>
        <p:sp>
          <p:nvSpPr>
            <p:cNvPr id="14" name="Ellipse 13"/>
            <p:cNvSpPr/>
            <p:nvPr/>
          </p:nvSpPr>
          <p:spPr bwMode="auto">
            <a:xfrm>
              <a:off x="3714744" y="1785926"/>
              <a:ext cx="642942" cy="642942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3785048" y="1814955"/>
              <a:ext cx="49725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</a:t>
              </a:r>
              <a:r>
                <a:rPr kumimoji="0" lang="en-US" sz="2800" b="0" i="0" u="none" strike="noStrike" kern="0" cap="none" spc="0" normalizeH="0" baseline="-25000" noProof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2</a:t>
              </a:r>
              <a:endPara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6" name="Groupe 19"/>
          <p:cNvGrpSpPr/>
          <p:nvPr/>
        </p:nvGrpSpPr>
        <p:grpSpPr>
          <a:xfrm>
            <a:off x="2455387" y="4071942"/>
            <a:ext cx="642942" cy="642942"/>
            <a:chOff x="3714744" y="1785926"/>
            <a:chExt cx="642942" cy="642942"/>
          </a:xfrm>
        </p:grpSpPr>
        <p:sp>
          <p:nvSpPr>
            <p:cNvPr id="17" name="Ellipse 16"/>
            <p:cNvSpPr/>
            <p:nvPr/>
          </p:nvSpPr>
          <p:spPr bwMode="auto">
            <a:xfrm>
              <a:off x="3714744" y="1785926"/>
              <a:ext cx="642942" cy="642942"/>
            </a:xfrm>
            <a:prstGeom prst="ellipse">
              <a:avLst/>
            </a:prstGeom>
            <a:noFill/>
            <a:ln w="5715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3785048" y="1814955"/>
              <a:ext cx="497252" cy="513410"/>
            </a:xfrm>
            <a:prstGeom prst="rect">
              <a:avLst/>
            </a:prstGeom>
            <a:ln w="41275" cmpd="dbl">
              <a:noFill/>
            </a:ln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</a:t>
              </a:r>
              <a:r>
                <a:rPr kumimoji="0" lang="en-US" sz="2800" b="0" i="0" u="none" strike="noStrike" kern="0" cap="none" spc="0" normalizeH="0" baseline="-25000" noProof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3</a:t>
              </a:r>
              <a:endPara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19" name="Connecteur droit avec flèche 18"/>
          <p:cNvCxnSpPr/>
          <p:nvPr/>
        </p:nvCxnSpPr>
        <p:spPr bwMode="auto">
          <a:xfrm rot="16200000" flipH="1">
            <a:off x="424436" y="2168295"/>
            <a:ext cx="357190" cy="35719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grpSp>
        <p:nvGrpSpPr>
          <p:cNvPr id="20" name="Groupe 19"/>
          <p:cNvGrpSpPr/>
          <p:nvPr/>
        </p:nvGrpSpPr>
        <p:grpSpPr>
          <a:xfrm>
            <a:off x="-32" y="2936199"/>
            <a:ext cx="757468" cy="1248229"/>
            <a:chOff x="4296075" y="2793323"/>
            <a:chExt cx="757468" cy="1248229"/>
          </a:xfrm>
        </p:grpSpPr>
        <p:sp>
          <p:nvSpPr>
            <p:cNvPr id="21" name="Forme libre 20"/>
            <p:cNvSpPr/>
            <p:nvPr/>
          </p:nvSpPr>
          <p:spPr bwMode="auto">
            <a:xfrm>
              <a:off x="4714876" y="2793323"/>
              <a:ext cx="338667" cy="1248229"/>
            </a:xfrm>
            <a:custGeom>
              <a:avLst/>
              <a:gdLst>
                <a:gd name="connsiteX0" fmla="*/ 309638 w 338667"/>
                <a:gd name="connsiteY0" fmla="*/ 0 h 1248229"/>
                <a:gd name="connsiteX1" fmla="*/ 4838 w 338667"/>
                <a:gd name="connsiteY1" fmla="*/ 566057 h 1248229"/>
                <a:gd name="connsiteX2" fmla="*/ 338667 w 338667"/>
                <a:gd name="connsiteY2" fmla="*/ 1248229 h 1248229"/>
                <a:gd name="connsiteX3" fmla="*/ 338667 w 338667"/>
                <a:gd name="connsiteY3" fmla="*/ 1248229 h 124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8667" h="1248229">
                  <a:moveTo>
                    <a:pt x="309638" y="0"/>
                  </a:moveTo>
                  <a:cubicBezTo>
                    <a:pt x="154819" y="179009"/>
                    <a:pt x="0" y="358019"/>
                    <a:pt x="4838" y="566057"/>
                  </a:cubicBezTo>
                  <a:cubicBezTo>
                    <a:pt x="9676" y="774095"/>
                    <a:pt x="338667" y="1248229"/>
                    <a:pt x="338667" y="1248229"/>
                  </a:cubicBezTo>
                  <a:lnTo>
                    <a:pt x="338667" y="1248229"/>
                  </a:ln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4296075" y="2928934"/>
              <a:ext cx="518091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  <a:r>
                <a:rPr lang="fr-FR" sz="2800" baseline="-25000" dirty="0" smtClean="0">
                  <a:solidFill>
                    <a:schemeClr val="tx2"/>
                  </a:solidFill>
                </a:rPr>
                <a:t>0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1201407" y="2971115"/>
            <a:ext cx="807023" cy="1248229"/>
            <a:chOff x="5497514" y="2828239"/>
            <a:chExt cx="807023" cy="1248229"/>
          </a:xfrm>
        </p:grpSpPr>
        <p:sp>
          <p:nvSpPr>
            <p:cNvPr id="24" name="Forme libre 23"/>
            <p:cNvSpPr/>
            <p:nvPr/>
          </p:nvSpPr>
          <p:spPr bwMode="auto">
            <a:xfrm flipH="1" flipV="1">
              <a:off x="5497514" y="2828239"/>
              <a:ext cx="338667" cy="1248229"/>
            </a:xfrm>
            <a:custGeom>
              <a:avLst/>
              <a:gdLst>
                <a:gd name="connsiteX0" fmla="*/ 309638 w 338667"/>
                <a:gd name="connsiteY0" fmla="*/ 0 h 1248229"/>
                <a:gd name="connsiteX1" fmla="*/ 4838 w 338667"/>
                <a:gd name="connsiteY1" fmla="*/ 566057 h 1248229"/>
                <a:gd name="connsiteX2" fmla="*/ 338667 w 338667"/>
                <a:gd name="connsiteY2" fmla="*/ 1248229 h 1248229"/>
                <a:gd name="connsiteX3" fmla="*/ 338667 w 338667"/>
                <a:gd name="connsiteY3" fmla="*/ 1248229 h 124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8667" h="1248229">
                  <a:moveTo>
                    <a:pt x="309638" y="0"/>
                  </a:moveTo>
                  <a:cubicBezTo>
                    <a:pt x="154819" y="179009"/>
                    <a:pt x="0" y="358019"/>
                    <a:pt x="4838" y="566057"/>
                  </a:cubicBezTo>
                  <a:cubicBezTo>
                    <a:pt x="9676" y="774095"/>
                    <a:pt x="338667" y="1248229"/>
                    <a:pt x="338667" y="1248229"/>
                  </a:cubicBezTo>
                  <a:lnTo>
                    <a:pt x="338667" y="1248229"/>
                  </a:ln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5786446" y="3527177"/>
              <a:ext cx="518091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r>
                <a:rPr lang="fr-FR" sz="2800" baseline="-25000" dirty="0" smtClean="0">
                  <a:solidFill>
                    <a:schemeClr val="tx2"/>
                  </a:solidFill>
                </a:rPr>
                <a:t>1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6" name="Groupe 25"/>
          <p:cNvGrpSpPr/>
          <p:nvPr/>
        </p:nvGrpSpPr>
        <p:grpSpPr>
          <a:xfrm>
            <a:off x="1323952" y="2214554"/>
            <a:ext cx="1143008" cy="550717"/>
            <a:chOff x="5474112" y="1915458"/>
            <a:chExt cx="1143008" cy="550717"/>
          </a:xfrm>
        </p:grpSpPr>
        <p:cxnSp>
          <p:nvCxnSpPr>
            <p:cNvPr id="27" name="Connecteur droit avec flèche 26"/>
            <p:cNvCxnSpPr>
              <a:stCxn id="8" idx="6"/>
              <a:endCxn id="14" idx="2"/>
            </p:cNvCxnSpPr>
            <p:nvPr/>
          </p:nvCxnSpPr>
          <p:spPr bwMode="auto">
            <a:xfrm>
              <a:off x="5474112" y="2464587"/>
              <a:ext cx="1143008" cy="1588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sp>
          <p:nvSpPr>
            <p:cNvPr id="28" name="ZoneTexte 27"/>
            <p:cNvSpPr txBox="1"/>
            <p:nvPr/>
          </p:nvSpPr>
          <p:spPr>
            <a:xfrm>
              <a:off x="5894238" y="1915458"/>
              <a:ext cx="518091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r>
                <a:rPr lang="fr-FR" sz="2800" baseline="-25000" dirty="0" smtClean="0">
                  <a:solidFill>
                    <a:schemeClr val="tx2"/>
                  </a:solidFill>
                </a:rPr>
                <a:t>3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2776223" y="3071809"/>
            <a:ext cx="516865" cy="1029161"/>
            <a:chOff x="7072330" y="2500305"/>
            <a:chExt cx="516865" cy="1029161"/>
          </a:xfrm>
        </p:grpSpPr>
        <p:cxnSp>
          <p:nvCxnSpPr>
            <p:cNvPr id="30" name="Connecteur droit avec flèche 29"/>
            <p:cNvCxnSpPr/>
            <p:nvPr/>
          </p:nvCxnSpPr>
          <p:spPr bwMode="auto">
            <a:xfrm rot="16200000" flipH="1">
              <a:off x="6562324" y="3010946"/>
              <a:ext cx="1029161" cy="7879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sp>
          <p:nvSpPr>
            <p:cNvPr id="31" name="ZoneTexte 30"/>
            <p:cNvSpPr txBox="1"/>
            <p:nvPr/>
          </p:nvSpPr>
          <p:spPr>
            <a:xfrm>
              <a:off x="7072330" y="2571744"/>
              <a:ext cx="516865" cy="51341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lang="fr-FR" sz="2800" dirty="0" smtClean="0">
                  <a:solidFill>
                    <a:schemeClr val="tx2"/>
                  </a:solidFill>
                </a:rPr>
                <a:t>a</a:t>
              </a:r>
              <a:r>
                <a:rPr lang="fr-FR" sz="2800" baseline="-25000" dirty="0" smtClean="0">
                  <a:solidFill>
                    <a:schemeClr val="tx2"/>
                  </a:solidFill>
                </a:rPr>
                <a:t>4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Forme libre 31"/>
          <p:cNvSpPr/>
          <p:nvPr/>
        </p:nvSpPr>
        <p:spPr bwMode="auto">
          <a:xfrm rot="19615672">
            <a:off x="695376" y="1932038"/>
            <a:ext cx="713619" cy="599924"/>
          </a:xfrm>
          <a:custGeom>
            <a:avLst/>
            <a:gdLst>
              <a:gd name="connsiteX0" fmla="*/ 31448 w 713619"/>
              <a:gd name="connsiteY0" fmla="*/ 382210 h 599924"/>
              <a:gd name="connsiteX1" fmla="*/ 31448 w 713619"/>
              <a:gd name="connsiteY1" fmla="*/ 135467 h 599924"/>
              <a:gd name="connsiteX2" fmla="*/ 220134 w 713619"/>
              <a:gd name="connsiteY2" fmla="*/ 19353 h 599924"/>
              <a:gd name="connsiteX3" fmla="*/ 495905 w 713619"/>
              <a:gd name="connsiteY3" fmla="*/ 33867 h 599924"/>
              <a:gd name="connsiteX4" fmla="*/ 684591 w 713619"/>
              <a:gd name="connsiteY4" fmla="*/ 222553 h 599924"/>
              <a:gd name="connsiteX5" fmla="*/ 655562 w 713619"/>
              <a:gd name="connsiteY5" fmla="*/ 512838 h 599924"/>
              <a:gd name="connsiteX6" fmla="*/ 336248 w 713619"/>
              <a:gd name="connsiteY6" fmla="*/ 599924 h 59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3619" h="599924">
                <a:moveTo>
                  <a:pt x="31448" y="382210"/>
                </a:moveTo>
                <a:cubicBezTo>
                  <a:pt x="15724" y="289076"/>
                  <a:pt x="0" y="195943"/>
                  <a:pt x="31448" y="135467"/>
                </a:cubicBezTo>
                <a:cubicBezTo>
                  <a:pt x="62896" y="74991"/>
                  <a:pt x="142724" y="36286"/>
                  <a:pt x="220134" y="19353"/>
                </a:cubicBezTo>
                <a:cubicBezTo>
                  <a:pt x="297544" y="2420"/>
                  <a:pt x="418496" y="0"/>
                  <a:pt x="495905" y="33867"/>
                </a:cubicBezTo>
                <a:cubicBezTo>
                  <a:pt x="573314" y="67734"/>
                  <a:pt x="657982" y="142725"/>
                  <a:pt x="684591" y="222553"/>
                </a:cubicBezTo>
                <a:cubicBezTo>
                  <a:pt x="711200" y="302381"/>
                  <a:pt x="713619" y="449943"/>
                  <a:pt x="655562" y="512838"/>
                </a:cubicBezTo>
                <a:cubicBezTo>
                  <a:pt x="597505" y="575733"/>
                  <a:pt x="466876" y="587828"/>
                  <a:pt x="336248" y="599924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/>
          <p:cNvSpPr txBox="1"/>
          <p:nvPr/>
        </p:nvSpPr>
        <p:spPr>
          <a:xfrm>
            <a:off x="803811" y="1428736"/>
            <a:ext cx="518091" cy="1042786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lang="fr-FR" sz="2800" baseline="-25000" dirty="0" smtClean="0">
                <a:solidFill>
                  <a:schemeClr val="tx2"/>
                </a:solidFill>
              </a:rPr>
              <a:t>2</a:t>
            </a:r>
            <a:endParaRPr lang="fr-FR" sz="2800" kern="0" dirty="0" smtClean="0">
              <a:solidFill>
                <a:schemeClr val="tx2"/>
              </a:solidFill>
            </a:endParaRPr>
          </a:p>
          <a:p>
            <a:pPr marL="201168" marR="0" indent="-201168" algn="l" defTabSz="914400" rtl="0" eaLnBrk="1" fontAlgn="base" latinLnBrk="0" hangingPunct="1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ClrTx/>
              <a:buSzTx/>
              <a:tabLst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7" name="Groupe 66"/>
          <p:cNvGrpSpPr/>
          <p:nvPr/>
        </p:nvGrpSpPr>
        <p:grpSpPr>
          <a:xfrm>
            <a:off x="3323582" y="1412776"/>
            <a:ext cx="4864756" cy="3286148"/>
            <a:chOff x="3500430" y="1428736"/>
            <a:chExt cx="4864756" cy="3286148"/>
          </a:xfrm>
        </p:grpSpPr>
        <p:cxnSp>
          <p:nvCxnSpPr>
            <p:cNvPr id="64" name="Connecteur droit avec flèche 63"/>
            <p:cNvCxnSpPr/>
            <p:nvPr/>
          </p:nvCxnSpPr>
          <p:spPr bwMode="auto">
            <a:xfrm>
              <a:off x="3500430" y="2714620"/>
              <a:ext cx="1285884" cy="1588"/>
            </a:xfrm>
            <a:prstGeom prst="straightConnector1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63" name="Groupe 62"/>
            <p:cNvGrpSpPr/>
            <p:nvPr/>
          </p:nvGrpSpPr>
          <p:grpSpPr>
            <a:xfrm>
              <a:off x="3524712" y="1428736"/>
              <a:ext cx="4840474" cy="3286148"/>
              <a:chOff x="3524712" y="1428736"/>
              <a:chExt cx="4840474" cy="3286148"/>
            </a:xfrm>
          </p:grpSpPr>
          <p:grpSp>
            <p:nvGrpSpPr>
              <p:cNvPr id="36" name="Groupe 12"/>
              <p:cNvGrpSpPr/>
              <p:nvPr/>
            </p:nvGrpSpPr>
            <p:grpSpPr>
              <a:xfrm>
                <a:off x="5741535" y="2428868"/>
                <a:ext cx="642942" cy="642942"/>
                <a:chOff x="3714744" y="1785926"/>
                <a:chExt cx="642942" cy="642942"/>
              </a:xfrm>
            </p:grpSpPr>
            <p:sp>
              <p:nvSpPr>
                <p:cNvPr id="37" name="Ellipse 36"/>
                <p:cNvSpPr/>
                <p:nvPr/>
              </p:nvSpPr>
              <p:spPr bwMode="auto">
                <a:xfrm>
                  <a:off x="3714744" y="1785926"/>
                  <a:ext cx="642942" cy="642942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8" name="ZoneTexte 37"/>
                <p:cNvSpPr txBox="1"/>
                <p:nvPr/>
              </p:nvSpPr>
              <p:spPr>
                <a:xfrm>
                  <a:off x="3785048" y="1814955"/>
                  <a:ext cx="497252" cy="513410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marL="201168" marR="0" indent="-201168" algn="l" defTabSz="914400" rtl="0" eaLnBrk="1" fontAlgn="base" latinLnBrk="0" hangingPunct="1">
                    <a:lnSpc>
                      <a:spcPct val="105000"/>
                    </a:lnSpc>
                    <a:spcBef>
                      <a:spcPts val="600"/>
                    </a:spcBef>
                    <a:spcAft>
                      <a:spcPct val="0"/>
                    </a:spcAft>
                    <a:buClrTx/>
                    <a:buSzTx/>
                    <a:tabLst/>
                  </a:pPr>
                  <a:r>
                    <a:rPr kumimoji="0" lang="en-US" sz="2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chemeClr val="accent4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s</a:t>
                  </a:r>
                  <a:r>
                    <a:rPr kumimoji="0" lang="en-US" sz="2800" b="0" i="0" u="none" strike="noStrike" kern="0" cap="none" spc="0" normalizeH="0" baseline="-25000" noProof="0" smtClean="0">
                      <a:ln>
                        <a:noFill/>
                      </a:ln>
                      <a:solidFill>
                        <a:schemeClr val="accent4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0</a:t>
                  </a:r>
                  <a:endParaRPr kumimoji="0" lang="fr-FR" sz="28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9" name="Groupe 13"/>
              <p:cNvGrpSpPr/>
              <p:nvPr/>
            </p:nvGrpSpPr>
            <p:grpSpPr>
              <a:xfrm>
                <a:off x="5741535" y="4071942"/>
                <a:ext cx="642942" cy="642942"/>
                <a:chOff x="3714744" y="1785926"/>
                <a:chExt cx="642942" cy="642942"/>
              </a:xfrm>
            </p:grpSpPr>
            <p:sp>
              <p:nvSpPr>
                <p:cNvPr id="40" name="Ellipse 39"/>
                <p:cNvSpPr/>
                <p:nvPr/>
              </p:nvSpPr>
              <p:spPr bwMode="auto">
                <a:xfrm>
                  <a:off x="3714744" y="1785926"/>
                  <a:ext cx="642942" cy="642942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41" name="ZoneTexte 40"/>
                <p:cNvSpPr txBox="1"/>
                <p:nvPr/>
              </p:nvSpPr>
              <p:spPr>
                <a:xfrm>
                  <a:off x="3785048" y="1814955"/>
                  <a:ext cx="497252" cy="513410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marL="201168" marR="0" indent="-201168" algn="l" defTabSz="914400" rtl="0" eaLnBrk="1" fontAlgn="base" latinLnBrk="0" hangingPunct="1">
                    <a:lnSpc>
                      <a:spcPct val="105000"/>
                    </a:lnSpc>
                    <a:spcBef>
                      <a:spcPts val="600"/>
                    </a:spcBef>
                    <a:spcAft>
                      <a:spcPct val="0"/>
                    </a:spcAft>
                    <a:buClrTx/>
                    <a:buSzTx/>
                    <a:tabLst/>
                  </a:pPr>
                  <a:r>
                    <a:rPr kumimoji="0" lang="en-US" sz="2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chemeClr val="accent4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s</a:t>
                  </a:r>
                  <a:r>
                    <a:rPr kumimoji="0" lang="en-US" sz="2800" b="0" i="0" u="none" strike="noStrike" kern="0" cap="none" spc="0" normalizeH="0" baseline="-25000" noProof="0" smtClean="0">
                      <a:ln>
                        <a:noFill/>
                      </a:ln>
                      <a:solidFill>
                        <a:schemeClr val="accent4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1</a:t>
                  </a:r>
                  <a:endParaRPr kumimoji="0" lang="fr-FR" sz="28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2" name="Groupe 16"/>
              <p:cNvGrpSpPr/>
              <p:nvPr/>
            </p:nvGrpSpPr>
            <p:grpSpPr>
              <a:xfrm>
                <a:off x="7527485" y="2428868"/>
                <a:ext cx="642942" cy="642942"/>
                <a:chOff x="3714744" y="1785926"/>
                <a:chExt cx="642942" cy="642942"/>
              </a:xfrm>
            </p:grpSpPr>
            <p:sp>
              <p:nvSpPr>
                <p:cNvPr id="43" name="Ellipse 42"/>
                <p:cNvSpPr/>
                <p:nvPr/>
              </p:nvSpPr>
              <p:spPr bwMode="auto">
                <a:xfrm>
                  <a:off x="3714744" y="1785926"/>
                  <a:ext cx="642942" cy="642942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44" name="ZoneTexte 43"/>
                <p:cNvSpPr txBox="1"/>
                <p:nvPr/>
              </p:nvSpPr>
              <p:spPr>
                <a:xfrm>
                  <a:off x="3785048" y="1814955"/>
                  <a:ext cx="497252" cy="513410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marL="201168" marR="0" indent="-201168" algn="l" defTabSz="914400" rtl="0" eaLnBrk="1" fontAlgn="base" latinLnBrk="0" hangingPunct="1">
                    <a:lnSpc>
                      <a:spcPct val="105000"/>
                    </a:lnSpc>
                    <a:spcBef>
                      <a:spcPts val="600"/>
                    </a:spcBef>
                    <a:spcAft>
                      <a:spcPct val="0"/>
                    </a:spcAft>
                    <a:buClrTx/>
                    <a:buSzTx/>
                    <a:tabLst/>
                  </a:pPr>
                  <a:r>
                    <a:rPr kumimoji="0" lang="en-US" sz="2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chemeClr val="accent4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s</a:t>
                  </a:r>
                  <a:r>
                    <a:rPr kumimoji="0" lang="en-US" sz="2800" b="0" i="0" u="none" strike="noStrike" kern="0" cap="none" spc="0" normalizeH="0" baseline="-25000" noProof="0" smtClean="0">
                      <a:ln>
                        <a:noFill/>
                      </a:ln>
                      <a:solidFill>
                        <a:schemeClr val="accent4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2</a:t>
                  </a:r>
                  <a:endParaRPr kumimoji="0" lang="fr-FR" sz="28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5" name="Groupe 19"/>
              <p:cNvGrpSpPr/>
              <p:nvPr/>
            </p:nvGrpSpPr>
            <p:grpSpPr>
              <a:xfrm>
                <a:off x="7527485" y="4071942"/>
                <a:ext cx="642942" cy="642942"/>
                <a:chOff x="3714744" y="1785926"/>
                <a:chExt cx="642942" cy="642942"/>
              </a:xfrm>
            </p:grpSpPr>
            <p:sp>
              <p:nvSpPr>
                <p:cNvPr id="46" name="Ellipse 45"/>
                <p:cNvSpPr/>
                <p:nvPr/>
              </p:nvSpPr>
              <p:spPr bwMode="auto">
                <a:xfrm>
                  <a:off x="3714744" y="1785926"/>
                  <a:ext cx="642942" cy="642942"/>
                </a:xfrm>
                <a:prstGeom prst="ellipse">
                  <a:avLst/>
                </a:prstGeom>
                <a:noFill/>
                <a:ln w="57150" cap="flat" cmpd="dbl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47" name="ZoneTexte 46"/>
                <p:cNvSpPr txBox="1"/>
                <p:nvPr/>
              </p:nvSpPr>
              <p:spPr>
                <a:xfrm>
                  <a:off x="3785048" y="1814955"/>
                  <a:ext cx="497252" cy="513410"/>
                </a:xfrm>
                <a:prstGeom prst="rect">
                  <a:avLst/>
                </a:prstGeom>
                <a:ln w="41275" cmpd="dbl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marL="201168" marR="0" indent="-201168" algn="l" defTabSz="914400" rtl="0" eaLnBrk="1" fontAlgn="base" latinLnBrk="0" hangingPunct="1">
                    <a:lnSpc>
                      <a:spcPct val="105000"/>
                    </a:lnSpc>
                    <a:spcBef>
                      <a:spcPts val="600"/>
                    </a:spcBef>
                    <a:spcAft>
                      <a:spcPct val="0"/>
                    </a:spcAft>
                    <a:buClrTx/>
                    <a:buSzTx/>
                    <a:tabLst/>
                  </a:pPr>
                  <a:r>
                    <a:rPr kumimoji="0" lang="en-US" sz="2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chemeClr val="accent4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s</a:t>
                  </a:r>
                  <a:r>
                    <a:rPr kumimoji="0" lang="en-US" sz="2800" b="0" i="0" u="none" strike="noStrike" kern="0" cap="none" spc="0" normalizeH="0" baseline="-25000" noProof="0" smtClean="0">
                      <a:ln>
                        <a:noFill/>
                      </a:ln>
                      <a:solidFill>
                        <a:schemeClr val="accent4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3</a:t>
                  </a:r>
                  <a:endParaRPr kumimoji="0" lang="fr-FR" sz="28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48" name="Connecteur droit avec flèche 47"/>
              <p:cNvCxnSpPr/>
              <p:nvPr/>
            </p:nvCxnSpPr>
            <p:spPr bwMode="auto">
              <a:xfrm rot="16200000" flipH="1">
                <a:off x="5496534" y="2168295"/>
                <a:ext cx="357190" cy="357190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grpSp>
            <p:nvGrpSpPr>
              <p:cNvPr id="49" name="Groupe 48"/>
              <p:cNvGrpSpPr/>
              <p:nvPr/>
            </p:nvGrpSpPr>
            <p:grpSpPr>
              <a:xfrm>
                <a:off x="5072066" y="2936199"/>
                <a:ext cx="757468" cy="1248229"/>
                <a:chOff x="4296075" y="2793323"/>
                <a:chExt cx="757468" cy="1248229"/>
              </a:xfrm>
            </p:grpSpPr>
            <p:sp>
              <p:nvSpPr>
                <p:cNvPr id="50" name="Forme libre 49"/>
                <p:cNvSpPr/>
                <p:nvPr/>
              </p:nvSpPr>
              <p:spPr bwMode="auto">
                <a:xfrm>
                  <a:off x="4714876" y="2793323"/>
                  <a:ext cx="338667" cy="1248229"/>
                </a:xfrm>
                <a:custGeom>
                  <a:avLst/>
                  <a:gdLst>
                    <a:gd name="connsiteX0" fmla="*/ 309638 w 338667"/>
                    <a:gd name="connsiteY0" fmla="*/ 0 h 1248229"/>
                    <a:gd name="connsiteX1" fmla="*/ 4838 w 338667"/>
                    <a:gd name="connsiteY1" fmla="*/ 566057 h 1248229"/>
                    <a:gd name="connsiteX2" fmla="*/ 338667 w 338667"/>
                    <a:gd name="connsiteY2" fmla="*/ 1248229 h 1248229"/>
                    <a:gd name="connsiteX3" fmla="*/ 338667 w 338667"/>
                    <a:gd name="connsiteY3" fmla="*/ 1248229 h 1248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667" h="1248229">
                      <a:moveTo>
                        <a:pt x="309638" y="0"/>
                      </a:moveTo>
                      <a:cubicBezTo>
                        <a:pt x="154819" y="179009"/>
                        <a:pt x="0" y="358019"/>
                        <a:pt x="4838" y="566057"/>
                      </a:cubicBezTo>
                      <a:cubicBezTo>
                        <a:pt x="9676" y="774095"/>
                        <a:pt x="338667" y="1248229"/>
                        <a:pt x="338667" y="1248229"/>
                      </a:cubicBezTo>
                      <a:lnTo>
                        <a:pt x="338667" y="1248229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lg" len="lg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1" name="ZoneTexte 50"/>
                <p:cNvSpPr txBox="1"/>
                <p:nvPr/>
              </p:nvSpPr>
              <p:spPr>
                <a:xfrm>
                  <a:off x="4296075" y="2928934"/>
                  <a:ext cx="385042" cy="513410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marL="201168" indent="-201168" fontAlgn="base">
                    <a:lnSpc>
                      <a:spcPct val="105000"/>
                    </a:lnSpc>
                    <a:spcBef>
                      <a:spcPts val="600"/>
                    </a:spcBef>
                    <a:spcAft>
                      <a:spcPct val="0"/>
                    </a:spcAft>
                  </a:pPr>
                  <a:r>
                    <a:rPr kumimoji="0" lang="en-US" sz="2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a</a:t>
                  </a:r>
                  <a:endParaRPr kumimoji="0" lang="fr-FR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2" name="Groupe 51"/>
              <p:cNvGrpSpPr/>
              <p:nvPr/>
            </p:nvGrpSpPr>
            <p:grpSpPr>
              <a:xfrm>
                <a:off x="6273505" y="2971115"/>
                <a:ext cx="673974" cy="1248229"/>
                <a:chOff x="5497514" y="2828239"/>
                <a:chExt cx="673974" cy="1248229"/>
              </a:xfrm>
            </p:grpSpPr>
            <p:sp>
              <p:nvSpPr>
                <p:cNvPr id="53" name="Forme libre 52"/>
                <p:cNvSpPr/>
                <p:nvPr/>
              </p:nvSpPr>
              <p:spPr bwMode="auto">
                <a:xfrm flipH="1" flipV="1">
                  <a:off x="5497514" y="2828239"/>
                  <a:ext cx="338667" cy="1248229"/>
                </a:xfrm>
                <a:custGeom>
                  <a:avLst/>
                  <a:gdLst>
                    <a:gd name="connsiteX0" fmla="*/ 309638 w 338667"/>
                    <a:gd name="connsiteY0" fmla="*/ 0 h 1248229"/>
                    <a:gd name="connsiteX1" fmla="*/ 4838 w 338667"/>
                    <a:gd name="connsiteY1" fmla="*/ 566057 h 1248229"/>
                    <a:gd name="connsiteX2" fmla="*/ 338667 w 338667"/>
                    <a:gd name="connsiteY2" fmla="*/ 1248229 h 1248229"/>
                    <a:gd name="connsiteX3" fmla="*/ 338667 w 338667"/>
                    <a:gd name="connsiteY3" fmla="*/ 1248229 h 1248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667" h="1248229">
                      <a:moveTo>
                        <a:pt x="309638" y="0"/>
                      </a:moveTo>
                      <a:cubicBezTo>
                        <a:pt x="154819" y="179009"/>
                        <a:pt x="0" y="358019"/>
                        <a:pt x="4838" y="566057"/>
                      </a:cubicBezTo>
                      <a:cubicBezTo>
                        <a:pt x="9676" y="774095"/>
                        <a:pt x="338667" y="1248229"/>
                        <a:pt x="338667" y="1248229"/>
                      </a:cubicBezTo>
                      <a:lnTo>
                        <a:pt x="338667" y="1248229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lg" len="lg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4" name="ZoneTexte 53"/>
                <p:cNvSpPr txBox="1"/>
                <p:nvPr/>
              </p:nvSpPr>
              <p:spPr>
                <a:xfrm>
                  <a:off x="5786446" y="3527177"/>
                  <a:ext cx="385042" cy="513410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marL="201168" indent="-201168" fontAlgn="base">
                    <a:lnSpc>
                      <a:spcPct val="105000"/>
                    </a:lnSpc>
                    <a:spcBef>
                      <a:spcPts val="600"/>
                    </a:spcBef>
                    <a:spcAft>
                      <a:spcPct val="0"/>
                    </a:spcAft>
                  </a:pPr>
                  <a:r>
                    <a:rPr kumimoji="0" lang="en-US" sz="2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b</a:t>
                  </a:r>
                  <a:endParaRPr kumimoji="0" lang="fr-FR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" name="Groupe 54"/>
              <p:cNvGrpSpPr/>
              <p:nvPr/>
            </p:nvGrpSpPr>
            <p:grpSpPr>
              <a:xfrm>
                <a:off x="6381908" y="2191690"/>
                <a:ext cx="1143008" cy="550717"/>
                <a:chOff x="5481084" y="1915458"/>
                <a:chExt cx="1143008" cy="550717"/>
              </a:xfrm>
            </p:grpSpPr>
            <p:cxnSp>
              <p:nvCxnSpPr>
                <p:cNvPr id="56" name="Connecteur droit avec flèche 55"/>
                <p:cNvCxnSpPr>
                  <a:stCxn id="37" idx="6"/>
                  <a:endCxn id="43" idx="2"/>
                </p:cNvCxnSpPr>
                <p:nvPr/>
              </p:nvCxnSpPr>
              <p:spPr bwMode="auto">
                <a:xfrm>
                  <a:off x="5481084" y="2464587"/>
                  <a:ext cx="1143008" cy="1588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lg" len="lg"/>
                </a:ln>
                <a:effectLst/>
              </p:spPr>
            </p:cxnSp>
            <p:sp>
              <p:nvSpPr>
                <p:cNvPr id="57" name="ZoneTexte 56"/>
                <p:cNvSpPr txBox="1"/>
                <p:nvPr/>
              </p:nvSpPr>
              <p:spPr>
                <a:xfrm>
                  <a:off x="5894238" y="1915458"/>
                  <a:ext cx="385042" cy="513410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marL="201168" indent="-201168" fontAlgn="base">
                    <a:lnSpc>
                      <a:spcPct val="105000"/>
                    </a:lnSpc>
                    <a:spcBef>
                      <a:spcPts val="600"/>
                    </a:spcBef>
                    <a:spcAft>
                      <a:spcPct val="0"/>
                    </a:spcAft>
                  </a:pPr>
                  <a:r>
                    <a:rPr kumimoji="0" lang="en-US" sz="2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b</a:t>
                  </a:r>
                  <a:endParaRPr kumimoji="0" lang="fr-FR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8" name="Groupe 57"/>
              <p:cNvGrpSpPr/>
              <p:nvPr/>
            </p:nvGrpSpPr>
            <p:grpSpPr>
              <a:xfrm>
                <a:off x="7848162" y="3072603"/>
                <a:ext cx="517024" cy="995366"/>
                <a:chOff x="7072171" y="2501099"/>
                <a:chExt cx="517024" cy="995366"/>
              </a:xfrm>
            </p:grpSpPr>
            <p:cxnSp>
              <p:nvCxnSpPr>
                <p:cNvPr id="59" name="Connecteur droit avec flèche 58"/>
                <p:cNvCxnSpPr/>
                <p:nvPr/>
              </p:nvCxnSpPr>
              <p:spPr bwMode="auto">
                <a:xfrm rot="5400000">
                  <a:off x="6575282" y="2997988"/>
                  <a:ext cx="995366" cy="1588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lg" len="lg"/>
                </a:ln>
                <a:effectLst/>
              </p:spPr>
            </p:cxnSp>
            <p:sp>
              <p:nvSpPr>
                <p:cNvPr id="60" name="ZoneTexte 59"/>
                <p:cNvSpPr txBox="1"/>
                <p:nvPr/>
              </p:nvSpPr>
              <p:spPr>
                <a:xfrm>
                  <a:off x="7072330" y="2571744"/>
                  <a:ext cx="516865" cy="513410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lstStyle/>
                <a:p>
                  <a:pPr marL="201168" indent="-201168" fontAlgn="base">
                    <a:lnSpc>
                      <a:spcPct val="105000"/>
                    </a:lnSpc>
                    <a:spcBef>
                      <a:spcPts val="600"/>
                    </a:spcBef>
                    <a:spcAft>
                      <a:spcPct val="0"/>
                    </a:spcAft>
                  </a:pPr>
                  <a:r>
                    <a:rPr lang="fr-FR" sz="2800" dirty="0" smtClean="0">
                      <a:solidFill>
                        <a:schemeClr val="tx2"/>
                      </a:solidFill>
                    </a:rPr>
                    <a:t>a</a:t>
                  </a:r>
                  <a:endParaRPr kumimoji="0" lang="fr-FR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1" name="Forme libre 60"/>
              <p:cNvSpPr/>
              <p:nvPr/>
            </p:nvSpPr>
            <p:spPr bwMode="auto">
              <a:xfrm rot="19615672">
                <a:off x="5767474" y="1932038"/>
                <a:ext cx="713619" cy="599924"/>
              </a:xfrm>
              <a:custGeom>
                <a:avLst/>
                <a:gdLst>
                  <a:gd name="connsiteX0" fmla="*/ 31448 w 713619"/>
                  <a:gd name="connsiteY0" fmla="*/ 382210 h 599924"/>
                  <a:gd name="connsiteX1" fmla="*/ 31448 w 713619"/>
                  <a:gd name="connsiteY1" fmla="*/ 135467 h 599924"/>
                  <a:gd name="connsiteX2" fmla="*/ 220134 w 713619"/>
                  <a:gd name="connsiteY2" fmla="*/ 19353 h 599924"/>
                  <a:gd name="connsiteX3" fmla="*/ 495905 w 713619"/>
                  <a:gd name="connsiteY3" fmla="*/ 33867 h 599924"/>
                  <a:gd name="connsiteX4" fmla="*/ 684591 w 713619"/>
                  <a:gd name="connsiteY4" fmla="*/ 222553 h 599924"/>
                  <a:gd name="connsiteX5" fmla="*/ 655562 w 713619"/>
                  <a:gd name="connsiteY5" fmla="*/ 512838 h 599924"/>
                  <a:gd name="connsiteX6" fmla="*/ 336248 w 713619"/>
                  <a:gd name="connsiteY6" fmla="*/ 599924 h 59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3619" h="599924">
                    <a:moveTo>
                      <a:pt x="31448" y="382210"/>
                    </a:moveTo>
                    <a:cubicBezTo>
                      <a:pt x="15724" y="289076"/>
                      <a:pt x="0" y="195943"/>
                      <a:pt x="31448" y="135467"/>
                    </a:cubicBezTo>
                    <a:cubicBezTo>
                      <a:pt x="62896" y="74991"/>
                      <a:pt x="142724" y="36286"/>
                      <a:pt x="220134" y="19353"/>
                    </a:cubicBezTo>
                    <a:cubicBezTo>
                      <a:pt x="297544" y="2420"/>
                      <a:pt x="418496" y="0"/>
                      <a:pt x="495905" y="33867"/>
                    </a:cubicBezTo>
                    <a:cubicBezTo>
                      <a:pt x="573314" y="67734"/>
                      <a:pt x="657982" y="142725"/>
                      <a:pt x="684591" y="222553"/>
                    </a:cubicBezTo>
                    <a:cubicBezTo>
                      <a:pt x="711200" y="302381"/>
                      <a:pt x="713619" y="449943"/>
                      <a:pt x="655562" y="512838"/>
                    </a:cubicBezTo>
                    <a:cubicBezTo>
                      <a:pt x="597505" y="575733"/>
                      <a:pt x="466876" y="587828"/>
                      <a:pt x="336248" y="599924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2" name="ZoneTexte 61"/>
              <p:cNvSpPr txBox="1"/>
              <p:nvPr/>
            </p:nvSpPr>
            <p:spPr>
              <a:xfrm>
                <a:off x="5875909" y="1428736"/>
                <a:ext cx="385042" cy="107414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lang="fr-FR" sz="2800" kern="0" dirty="0" smtClean="0">
                  <a:solidFill>
                    <a:schemeClr val="tx2"/>
                  </a:solidFill>
                </a:endParaRPr>
              </a:p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5" name="ZoneTexte 64"/>
              <p:cNvSpPr txBox="1"/>
              <p:nvPr/>
            </p:nvSpPr>
            <p:spPr>
              <a:xfrm>
                <a:off x="3524712" y="1784942"/>
                <a:ext cx="1144864" cy="86793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ctr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US" sz="2400" kern="0" dirty="0" smtClean="0">
                    <a:solidFill>
                      <a:schemeClr val="accent1"/>
                    </a:solidFill>
                  </a:rPr>
                  <a:t>erase</a:t>
                </a:r>
              </a:p>
              <a:p>
                <a:pPr marL="201168" marR="0" indent="-201168" algn="ctr" defTabSz="914400" rtl="0" eaLnBrk="1" fontAlgn="base" latinLnBrk="0" hangingPunct="1">
                  <a:lnSpc>
                    <a:spcPct val="105000"/>
                  </a:lnSpc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indices</a:t>
                </a:r>
                <a:endParaRPr kumimoji="0" lang="fr-FR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66" name="ZoneTexte 65"/>
          <p:cNvSpPr txBox="1"/>
          <p:nvPr/>
        </p:nvSpPr>
        <p:spPr>
          <a:xfrm>
            <a:off x="4274799" y="5254484"/>
            <a:ext cx="4774940" cy="993605"/>
          </a:xfrm>
          <a:prstGeom prst="rect">
            <a:avLst/>
          </a:prstGeom>
          <a:ln w="28575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201168" marR="0" indent="-201168" algn="ctr" defTabSz="914400" rtl="0" eaLnBrk="1" fontAlgn="base" latinLnBrk="0" hangingPunct="1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kern="0" dirty="0" smtClean="0"/>
              <a:t>N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on-deterministic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automaton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01168" indent="-201168" algn="ctr" fontAlgn="base">
              <a:lnSpc>
                <a:spcPct val="105000"/>
              </a:lnSpc>
              <a:spcAft>
                <a:spcPct val="0"/>
              </a:spcAft>
            </a:pPr>
            <a:r>
              <a:rPr lang="en-US" sz="2800" kern="0" dirty="0" smtClean="0"/>
              <a:t>recognizing L(</a:t>
            </a:r>
            <a:r>
              <a:rPr lang="en-US" sz="2800" kern="0" dirty="0" smtClean="0">
                <a:solidFill>
                  <a:schemeClr val="accent4"/>
                </a:solidFill>
              </a:rPr>
              <a:t>e</a:t>
            </a:r>
            <a:r>
              <a:rPr lang="en-US" sz="2800" kern="0" baseline="-25000" dirty="0" smtClean="0">
                <a:solidFill>
                  <a:schemeClr val="accent4"/>
                </a:solidFill>
              </a:rPr>
              <a:t>0</a:t>
            </a:r>
            <a:r>
              <a:rPr lang="en-US" sz="2800" kern="0" dirty="0" smtClean="0"/>
              <a:t>)</a:t>
            </a: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8</a:t>
            </a:fld>
            <a:endParaRPr lang="fr-FR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251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228600" y="71414"/>
            <a:ext cx="8686800" cy="646331"/>
          </a:xfrm>
        </p:spPr>
        <p:txBody>
          <a:bodyPr/>
          <a:lstStyle/>
          <a:p>
            <a:r>
              <a:rPr lang="en-US" smtClean="0"/>
              <a:t>Implementation by Boolean Circuits</a:t>
            </a:r>
            <a:endParaRPr lang="en-US"/>
          </a:p>
        </p:txBody>
      </p:sp>
      <p:sp>
        <p:nvSpPr>
          <p:cNvPr id="74" name="Ellipse 73"/>
          <p:cNvSpPr/>
          <p:nvPr/>
        </p:nvSpPr>
        <p:spPr bwMode="auto">
          <a:xfrm>
            <a:off x="1428728" y="1643050"/>
            <a:ext cx="642942" cy="642942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5" name="Ellipse 74"/>
          <p:cNvSpPr/>
          <p:nvPr/>
        </p:nvSpPr>
        <p:spPr bwMode="auto">
          <a:xfrm>
            <a:off x="6643702" y="1643050"/>
            <a:ext cx="642942" cy="642942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9" name="Connecteur droit avec flèche 78"/>
          <p:cNvCxnSpPr>
            <a:stCxn id="74" idx="6"/>
            <a:endCxn id="75" idx="2"/>
          </p:cNvCxnSpPr>
          <p:nvPr/>
        </p:nvCxnSpPr>
        <p:spPr bwMode="auto">
          <a:xfrm>
            <a:off x="2071670" y="1964521"/>
            <a:ext cx="4572032" cy="1588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80" name="ZoneTexte 79"/>
          <p:cNvSpPr txBox="1"/>
          <p:nvPr/>
        </p:nvSpPr>
        <p:spPr>
          <a:xfrm>
            <a:off x="3571868" y="1500174"/>
            <a:ext cx="385042" cy="544765"/>
          </a:xfrm>
          <a:prstGeom prst="rect">
            <a:avLst/>
          </a:prstGeom>
          <a:ln w="19050">
            <a:noFill/>
          </a:ln>
        </p:spPr>
        <p:txBody>
          <a:bodyPr wrap="squar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endParaRPr kumimoji="0" lang="fr-FR" sz="2800" b="0" i="0" u="none" strike="noStrike" kern="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1" name="Connecteur droit avec flèche 110"/>
          <p:cNvCxnSpPr/>
          <p:nvPr/>
        </p:nvCxnSpPr>
        <p:spPr bwMode="auto">
          <a:xfrm>
            <a:off x="2000232" y="2143116"/>
            <a:ext cx="642942" cy="500066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15" name="Connecteur droit avec flèche 114"/>
          <p:cNvCxnSpPr/>
          <p:nvPr/>
        </p:nvCxnSpPr>
        <p:spPr bwMode="auto">
          <a:xfrm flipV="1">
            <a:off x="2000232" y="1285860"/>
            <a:ext cx="642942" cy="500066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16" name="Connecteur droit avec flèche 115"/>
          <p:cNvCxnSpPr/>
          <p:nvPr/>
        </p:nvCxnSpPr>
        <p:spPr bwMode="auto">
          <a:xfrm>
            <a:off x="6072198" y="1285860"/>
            <a:ext cx="642942" cy="500066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17" name="Connecteur droit avec flèche 116"/>
          <p:cNvCxnSpPr/>
          <p:nvPr/>
        </p:nvCxnSpPr>
        <p:spPr bwMode="auto">
          <a:xfrm flipV="1">
            <a:off x="6072198" y="2143116"/>
            <a:ext cx="642942" cy="500066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grpSp>
        <p:nvGrpSpPr>
          <p:cNvPr id="88" name="Groupe 87"/>
          <p:cNvGrpSpPr/>
          <p:nvPr/>
        </p:nvGrpSpPr>
        <p:grpSpPr>
          <a:xfrm>
            <a:off x="1428728" y="3000372"/>
            <a:ext cx="5762678" cy="1300176"/>
            <a:chOff x="1428728" y="3000372"/>
            <a:chExt cx="5762678" cy="1300176"/>
          </a:xfrm>
        </p:grpSpPr>
        <p:cxnSp>
          <p:nvCxnSpPr>
            <p:cNvPr id="175" name="Connecteur droit 174"/>
            <p:cNvCxnSpPr/>
            <p:nvPr/>
          </p:nvCxnSpPr>
          <p:spPr bwMode="auto">
            <a:xfrm rot="10800000">
              <a:off x="4767266" y="3000372"/>
              <a:ext cx="50006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53" name="Groupe 152"/>
            <p:cNvGrpSpPr/>
            <p:nvPr/>
          </p:nvGrpSpPr>
          <p:grpSpPr>
            <a:xfrm>
              <a:off x="1428728" y="3491576"/>
              <a:ext cx="500066" cy="523220"/>
              <a:chOff x="1928794" y="4120226"/>
              <a:chExt cx="500066" cy="523220"/>
            </a:xfrm>
          </p:grpSpPr>
          <p:sp>
            <p:nvSpPr>
              <p:cNvPr id="141" name="Rectangle 140"/>
              <p:cNvSpPr/>
              <p:nvPr/>
            </p:nvSpPr>
            <p:spPr bwMode="auto">
              <a:xfrm>
                <a:off x="1928794" y="4120226"/>
                <a:ext cx="500066" cy="523220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42" name="Triangle isocèle 141"/>
              <p:cNvSpPr/>
              <p:nvPr/>
            </p:nvSpPr>
            <p:spPr bwMode="auto">
              <a:xfrm>
                <a:off x="2071670" y="4500570"/>
                <a:ext cx="214314" cy="142876"/>
              </a:xfrm>
              <a:prstGeom prst="triangl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grpSp>
          <p:nvGrpSpPr>
            <p:cNvPr id="166" name="Groupe 165"/>
            <p:cNvGrpSpPr/>
            <p:nvPr/>
          </p:nvGrpSpPr>
          <p:grpSpPr>
            <a:xfrm>
              <a:off x="4071934" y="3371854"/>
              <a:ext cx="788988" cy="541348"/>
              <a:chOff x="3071802" y="4143380"/>
              <a:chExt cx="788988" cy="541348"/>
            </a:xfrm>
          </p:grpSpPr>
          <p:sp>
            <p:nvSpPr>
              <p:cNvPr id="143" name="Line 1048"/>
              <p:cNvSpPr>
                <a:spLocks noChangeShapeType="1"/>
              </p:cNvSpPr>
              <p:nvPr/>
            </p:nvSpPr>
            <p:spPr bwMode="auto">
              <a:xfrm>
                <a:off x="3071802" y="4684728"/>
                <a:ext cx="54610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47" name="Line 1049"/>
              <p:cNvSpPr>
                <a:spLocks noChangeShapeType="1"/>
              </p:cNvSpPr>
              <p:nvPr/>
            </p:nvSpPr>
            <p:spPr bwMode="auto">
              <a:xfrm>
                <a:off x="3071802" y="4143380"/>
                <a:ext cx="55880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48" name="Line 1050"/>
              <p:cNvSpPr>
                <a:spLocks noChangeShapeType="1"/>
              </p:cNvSpPr>
              <p:nvPr/>
            </p:nvSpPr>
            <p:spPr bwMode="auto">
              <a:xfrm>
                <a:off x="3071802" y="4143380"/>
                <a:ext cx="0" cy="53340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49" name="Arc 1051"/>
              <p:cNvSpPr>
                <a:spLocks/>
              </p:cNvSpPr>
              <p:nvPr/>
            </p:nvSpPr>
            <p:spPr bwMode="auto">
              <a:xfrm>
                <a:off x="3605202" y="4397380"/>
                <a:ext cx="254000" cy="27940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rnd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50" name="Arc 1052"/>
              <p:cNvSpPr>
                <a:spLocks/>
              </p:cNvSpPr>
              <p:nvPr/>
            </p:nvSpPr>
            <p:spPr bwMode="auto">
              <a:xfrm>
                <a:off x="3605202" y="4397380"/>
                <a:ext cx="254000" cy="27940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905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51" name="Arc 1053"/>
              <p:cNvSpPr>
                <a:spLocks/>
              </p:cNvSpPr>
              <p:nvPr/>
            </p:nvSpPr>
            <p:spPr bwMode="auto">
              <a:xfrm>
                <a:off x="3605202" y="4144968"/>
                <a:ext cx="255588" cy="279400"/>
              </a:xfrm>
              <a:custGeom>
                <a:avLst/>
                <a:gdLst>
                  <a:gd name="G0" fmla="+- 135 0 0"/>
                  <a:gd name="G1" fmla="+- 21600 0 0"/>
                  <a:gd name="G2" fmla="+- 21600 0 0"/>
                  <a:gd name="T0" fmla="*/ 0 w 21735"/>
                  <a:gd name="T1" fmla="*/ 0 h 21600"/>
                  <a:gd name="T2" fmla="*/ 21735 w 21735"/>
                  <a:gd name="T3" fmla="*/ 21600 h 21600"/>
                  <a:gd name="T4" fmla="*/ 135 w 2173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5" h="21600" fill="none" extrusionOk="0">
                    <a:moveTo>
                      <a:pt x="0" y="0"/>
                    </a:moveTo>
                    <a:cubicBezTo>
                      <a:pt x="45" y="0"/>
                      <a:pt x="90" y="-1"/>
                      <a:pt x="135" y="0"/>
                    </a:cubicBezTo>
                    <a:cubicBezTo>
                      <a:pt x="12064" y="0"/>
                      <a:pt x="21735" y="9670"/>
                      <a:pt x="21735" y="21600"/>
                    </a:cubicBezTo>
                  </a:path>
                  <a:path w="21735" h="21600" stroke="0" extrusionOk="0">
                    <a:moveTo>
                      <a:pt x="0" y="0"/>
                    </a:moveTo>
                    <a:cubicBezTo>
                      <a:pt x="45" y="0"/>
                      <a:pt x="90" y="-1"/>
                      <a:pt x="135" y="0"/>
                    </a:cubicBezTo>
                    <a:cubicBezTo>
                      <a:pt x="12064" y="0"/>
                      <a:pt x="21735" y="9670"/>
                      <a:pt x="21735" y="21600"/>
                    </a:cubicBezTo>
                    <a:lnTo>
                      <a:pt x="135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rnd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52" name="Arc 1054"/>
              <p:cNvSpPr>
                <a:spLocks/>
              </p:cNvSpPr>
              <p:nvPr/>
            </p:nvSpPr>
            <p:spPr bwMode="auto">
              <a:xfrm>
                <a:off x="3605202" y="4144968"/>
                <a:ext cx="255588" cy="279400"/>
              </a:xfrm>
              <a:custGeom>
                <a:avLst/>
                <a:gdLst>
                  <a:gd name="G0" fmla="+- 135 0 0"/>
                  <a:gd name="G1" fmla="+- 21600 0 0"/>
                  <a:gd name="G2" fmla="+- 21600 0 0"/>
                  <a:gd name="T0" fmla="*/ 0 w 21735"/>
                  <a:gd name="T1" fmla="*/ 0 h 21600"/>
                  <a:gd name="T2" fmla="*/ 21735 w 21735"/>
                  <a:gd name="T3" fmla="*/ 21600 h 21600"/>
                  <a:gd name="T4" fmla="*/ 135 w 2173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5" h="21600" fill="none" extrusionOk="0">
                    <a:moveTo>
                      <a:pt x="0" y="0"/>
                    </a:moveTo>
                    <a:cubicBezTo>
                      <a:pt x="45" y="0"/>
                      <a:pt x="90" y="-1"/>
                      <a:pt x="135" y="0"/>
                    </a:cubicBezTo>
                    <a:cubicBezTo>
                      <a:pt x="12064" y="0"/>
                      <a:pt x="21735" y="9670"/>
                      <a:pt x="21735" y="21600"/>
                    </a:cubicBezTo>
                  </a:path>
                  <a:path w="21735" h="21600" stroke="0" extrusionOk="0">
                    <a:moveTo>
                      <a:pt x="0" y="0"/>
                    </a:moveTo>
                    <a:cubicBezTo>
                      <a:pt x="45" y="0"/>
                      <a:pt x="90" y="-1"/>
                      <a:pt x="135" y="0"/>
                    </a:cubicBezTo>
                    <a:cubicBezTo>
                      <a:pt x="12064" y="0"/>
                      <a:pt x="21735" y="9670"/>
                      <a:pt x="21735" y="21600"/>
                    </a:cubicBezTo>
                    <a:lnTo>
                      <a:pt x="135" y="21600"/>
                    </a:lnTo>
                    <a:close/>
                  </a:path>
                </a:pathLst>
              </a:custGeom>
              <a:noFill/>
              <a:ln w="1905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cxnSp>
          <p:nvCxnSpPr>
            <p:cNvPr id="160" name="Connecteur droit avec flèche 159"/>
            <p:cNvCxnSpPr/>
            <p:nvPr/>
          </p:nvCxnSpPr>
          <p:spPr bwMode="auto">
            <a:xfrm>
              <a:off x="1928794" y="3752392"/>
              <a:ext cx="2143140" cy="1588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2" name="Connecteur droit 161"/>
            <p:cNvCxnSpPr/>
            <p:nvPr/>
          </p:nvCxnSpPr>
          <p:spPr bwMode="auto">
            <a:xfrm flipV="1">
              <a:off x="4860922" y="3636644"/>
              <a:ext cx="760428" cy="1176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65" name="Groupe 164"/>
            <p:cNvGrpSpPr/>
            <p:nvPr/>
          </p:nvGrpSpPr>
          <p:grpSpPr>
            <a:xfrm>
              <a:off x="5262567" y="3371854"/>
              <a:ext cx="1928839" cy="523220"/>
              <a:chOff x="4262435" y="4120226"/>
              <a:chExt cx="1928839" cy="523220"/>
            </a:xfrm>
          </p:grpSpPr>
          <p:sp>
            <p:nvSpPr>
              <p:cNvPr id="122" name="Arc 1033"/>
              <p:cNvSpPr>
                <a:spLocks/>
              </p:cNvSpPr>
              <p:nvPr/>
            </p:nvSpPr>
            <p:spPr bwMode="auto">
              <a:xfrm>
                <a:off x="4500568" y="4162434"/>
                <a:ext cx="122238" cy="234950"/>
              </a:xfrm>
              <a:custGeom>
                <a:avLst/>
                <a:gdLst>
                  <a:gd name="G0" fmla="+- 284 0 0"/>
                  <a:gd name="G1" fmla="+- 21600 0 0"/>
                  <a:gd name="G2" fmla="+- 21600 0 0"/>
                  <a:gd name="T0" fmla="*/ 0 w 21884"/>
                  <a:gd name="T1" fmla="*/ 2 h 21600"/>
                  <a:gd name="T2" fmla="*/ 21884 w 21884"/>
                  <a:gd name="T3" fmla="*/ 21600 h 21600"/>
                  <a:gd name="T4" fmla="*/ 284 w 21884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84" h="21600" fill="none" extrusionOk="0">
                    <a:moveTo>
                      <a:pt x="-1" y="1"/>
                    </a:moveTo>
                    <a:cubicBezTo>
                      <a:pt x="94" y="0"/>
                      <a:pt x="189" y="-1"/>
                      <a:pt x="284" y="0"/>
                    </a:cubicBezTo>
                    <a:cubicBezTo>
                      <a:pt x="12213" y="0"/>
                      <a:pt x="21884" y="9670"/>
                      <a:pt x="21884" y="21600"/>
                    </a:cubicBezTo>
                  </a:path>
                  <a:path w="21884" h="21600" stroke="0" extrusionOk="0">
                    <a:moveTo>
                      <a:pt x="-1" y="1"/>
                    </a:moveTo>
                    <a:cubicBezTo>
                      <a:pt x="94" y="0"/>
                      <a:pt x="189" y="-1"/>
                      <a:pt x="284" y="0"/>
                    </a:cubicBezTo>
                    <a:cubicBezTo>
                      <a:pt x="12213" y="0"/>
                      <a:pt x="21884" y="9670"/>
                      <a:pt x="21884" y="21600"/>
                    </a:cubicBezTo>
                    <a:lnTo>
                      <a:pt x="284" y="21600"/>
                    </a:lnTo>
                    <a:close/>
                  </a:path>
                </a:pathLst>
              </a:custGeom>
              <a:noFill/>
              <a:ln w="1905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" name="Arc 1034"/>
              <p:cNvSpPr>
                <a:spLocks/>
              </p:cNvSpPr>
              <p:nvPr/>
            </p:nvSpPr>
            <p:spPr bwMode="auto">
              <a:xfrm>
                <a:off x="4494218" y="4162434"/>
                <a:ext cx="852488" cy="254000"/>
              </a:xfrm>
              <a:custGeom>
                <a:avLst/>
                <a:gdLst>
                  <a:gd name="G0" fmla="+- 40 0 0"/>
                  <a:gd name="G1" fmla="+- 21600 0 0"/>
                  <a:gd name="G2" fmla="+- 21600 0 0"/>
                  <a:gd name="T0" fmla="*/ 0 w 21640"/>
                  <a:gd name="T1" fmla="*/ 0 h 21600"/>
                  <a:gd name="T2" fmla="*/ 21640 w 21640"/>
                  <a:gd name="T3" fmla="*/ 21600 h 21600"/>
                  <a:gd name="T4" fmla="*/ 40 w 2164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0" h="21600" fill="none" extrusionOk="0">
                    <a:moveTo>
                      <a:pt x="0" y="0"/>
                    </a:moveTo>
                    <a:cubicBezTo>
                      <a:pt x="13" y="0"/>
                      <a:pt x="26" y="-1"/>
                      <a:pt x="40" y="0"/>
                    </a:cubicBezTo>
                    <a:cubicBezTo>
                      <a:pt x="11969" y="0"/>
                      <a:pt x="21640" y="9670"/>
                      <a:pt x="21640" y="21600"/>
                    </a:cubicBezTo>
                  </a:path>
                  <a:path w="21640" h="21600" stroke="0" extrusionOk="0">
                    <a:moveTo>
                      <a:pt x="0" y="0"/>
                    </a:moveTo>
                    <a:cubicBezTo>
                      <a:pt x="13" y="0"/>
                      <a:pt x="26" y="-1"/>
                      <a:pt x="40" y="0"/>
                    </a:cubicBezTo>
                    <a:cubicBezTo>
                      <a:pt x="11969" y="0"/>
                      <a:pt x="21640" y="9670"/>
                      <a:pt x="21640" y="21600"/>
                    </a:cubicBezTo>
                    <a:lnTo>
                      <a:pt x="40" y="21600"/>
                    </a:lnTo>
                    <a:close/>
                  </a:path>
                </a:pathLst>
              </a:custGeom>
              <a:noFill/>
              <a:ln w="1905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4" name="Arc 1035"/>
              <p:cNvSpPr>
                <a:spLocks/>
              </p:cNvSpPr>
              <p:nvPr/>
            </p:nvSpPr>
            <p:spPr bwMode="auto">
              <a:xfrm>
                <a:off x="4551368" y="4389446"/>
                <a:ext cx="806450" cy="25400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905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5" name="Arc 1036"/>
              <p:cNvSpPr>
                <a:spLocks/>
              </p:cNvSpPr>
              <p:nvPr/>
            </p:nvSpPr>
            <p:spPr bwMode="auto">
              <a:xfrm>
                <a:off x="4500568" y="4389446"/>
                <a:ext cx="120650" cy="25400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905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31" name="Line 1058"/>
              <p:cNvSpPr>
                <a:spLocks noChangeShapeType="1"/>
              </p:cNvSpPr>
              <p:nvPr/>
            </p:nvSpPr>
            <p:spPr bwMode="auto">
              <a:xfrm flipV="1">
                <a:off x="4262436" y="4257669"/>
                <a:ext cx="341313" cy="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154" name="Groupe 153"/>
              <p:cNvGrpSpPr/>
              <p:nvPr/>
            </p:nvGrpSpPr>
            <p:grpSpPr>
              <a:xfrm>
                <a:off x="5691208" y="4120226"/>
                <a:ext cx="500066" cy="523220"/>
                <a:chOff x="5691208" y="4120226"/>
                <a:chExt cx="500066" cy="523220"/>
              </a:xfrm>
            </p:grpSpPr>
            <p:sp>
              <p:nvSpPr>
                <p:cNvPr id="121" name="Rectangle 120"/>
                <p:cNvSpPr/>
                <p:nvPr/>
              </p:nvSpPr>
              <p:spPr bwMode="auto">
                <a:xfrm>
                  <a:off x="5691208" y="4120226"/>
                  <a:ext cx="500066" cy="523220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34" name="Triangle isocèle 133"/>
                <p:cNvSpPr/>
                <p:nvPr/>
              </p:nvSpPr>
              <p:spPr bwMode="auto">
                <a:xfrm>
                  <a:off x="5857884" y="4500570"/>
                  <a:ext cx="214314" cy="142876"/>
                </a:xfrm>
                <a:prstGeom prst="triangle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cxnSp>
            <p:nvCxnSpPr>
              <p:cNvPr id="138" name="Connecteur droit 137"/>
              <p:cNvCxnSpPr/>
              <p:nvPr/>
            </p:nvCxnSpPr>
            <p:spPr bwMode="auto">
              <a:xfrm>
                <a:off x="5357818" y="4395923"/>
                <a:ext cx="333390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64" name="Line 1058"/>
              <p:cNvSpPr>
                <a:spLocks noChangeShapeType="1"/>
              </p:cNvSpPr>
              <p:nvPr/>
            </p:nvSpPr>
            <p:spPr bwMode="auto">
              <a:xfrm flipV="1">
                <a:off x="4262435" y="4543412"/>
                <a:ext cx="341313" cy="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cxnSp>
          <p:nvCxnSpPr>
            <p:cNvPr id="172" name="Connecteur droit 171"/>
            <p:cNvCxnSpPr/>
            <p:nvPr/>
          </p:nvCxnSpPr>
          <p:spPr bwMode="auto">
            <a:xfrm rot="5400000">
              <a:off x="5017299" y="3250405"/>
              <a:ext cx="50006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3" name="Connecteur droit 172"/>
            <p:cNvCxnSpPr/>
            <p:nvPr/>
          </p:nvCxnSpPr>
          <p:spPr bwMode="auto">
            <a:xfrm rot="5400000">
              <a:off x="5017299" y="4050515"/>
              <a:ext cx="50006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8" name="Connecteur droit 177"/>
            <p:cNvCxnSpPr/>
            <p:nvPr/>
          </p:nvCxnSpPr>
          <p:spPr bwMode="auto">
            <a:xfrm rot="10800000">
              <a:off x="4767266" y="4300547"/>
              <a:ext cx="50006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0" name="Connecteur droit 179"/>
            <p:cNvCxnSpPr/>
            <p:nvPr/>
          </p:nvCxnSpPr>
          <p:spPr bwMode="auto">
            <a:xfrm rot="10800000">
              <a:off x="3433767" y="3514724"/>
              <a:ext cx="642942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81" name="ZoneTexte 180"/>
            <p:cNvSpPr txBox="1"/>
            <p:nvPr/>
          </p:nvSpPr>
          <p:spPr>
            <a:xfrm>
              <a:off x="3500430" y="3014664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  <a:endParaRPr kumimoji="0" lang="fr-FR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184" name="Connecteur droit 183"/>
            <p:cNvCxnSpPr/>
            <p:nvPr/>
          </p:nvCxnSpPr>
          <p:spPr bwMode="auto">
            <a:xfrm rot="5400000">
              <a:off x="2026425" y="3998118"/>
              <a:ext cx="50006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5" name="Connecteur droit 184"/>
            <p:cNvCxnSpPr/>
            <p:nvPr/>
          </p:nvCxnSpPr>
          <p:spPr bwMode="auto">
            <a:xfrm rot="10800000">
              <a:off x="2276459" y="4248151"/>
              <a:ext cx="50006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90" name="Groupe 189"/>
            <p:cNvGrpSpPr/>
            <p:nvPr/>
          </p:nvGrpSpPr>
          <p:grpSpPr>
            <a:xfrm flipV="1">
              <a:off x="2276458" y="3252791"/>
              <a:ext cx="500067" cy="500066"/>
              <a:chOff x="2147868" y="4672011"/>
              <a:chExt cx="500067" cy="500066"/>
            </a:xfrm>
          </p:grpSpPr>
          <p:cxnSp>
            <p:nvCxnSpPr>
              <p:cNvPr id="188" name="Connecteur droit 187"/>
              <p:cNvCxnSpPr/>
              <p:nvPr/>
            </p:nvCxnSpPr>
            <p:spPr bwMode="auto">
              <a:xfrm rot="5400000">
                <a:off x="1897835" y="4922044"/>
                <a:ext cx="500066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9" name="Connecteur droit 188"/>
              <p:cNvCxnSpPr/>
              <p:nvPr/>
            </p:nvCxnSpPr>
            <p:spPr bwMode="auto">
              <a:xfrm rot="10800000">
                <a:off x="2147869" y="5172077"/>
                <a:ext cx="500066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260" name="Groupe 259"/>
          <p:cNvGrpSpPr/>
          <p:nvPr/>
        </p:nvGrpSpPr>
        <p:grpSpPr>
          <a:xfrm>
            <a:off x="714348" y="4650354"/>
            <a:ext cx="2928958" cy="1278976"/>
            <a:chOff x="714348" y="4650354"/>
            <a:chExt cx="2928958" cy="1278976"/>
          </a:xfrm>
        </p:grpSpPr>
        <p:sp>
          <p:nvSpPr>
            <p:cNvPr id="195" name="Ellipse 194"/>
            <p:cNvSpPr/>
            <p:nvPr/>
          </p:nvSpPr>
          <p:spPr bwMode="auto">
            <a:xfrm>
              <a:off x="714348" y="5143512"/>
              <a:ext cx="642942" cy="642942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96" name="Connecteur droit avec flèche 195"/>
            <p:cNvCxnSpPr/>
            <p:nvPr/>
          </p:nvCxnSpPr>
          <p:spPr bwMode="auto">
            <a:xfrm>
              <a:off x="1357290" y="5464983"/>
              <a:ext cx="428628" cy="1588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197" name="Connecteur droit avec flèche 196"/>
            <p:cNvCxnSpPr/>
            <p:nvPr/>
          </p:nvCxnSpPr>
          <p:spPr bwMode="auto">
            <a:xfrm>
              <a:off x="1285852" y="5643578"/>
              <a:ext cx="367395" cy="285752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198" name="Connecteur droit avec flèche 197"/>
            <p:cNvCxnSpPr/>
            <p:nvPr/>
          </p:nvCxnSpPr>
          <p:spPr bwMode="auto">
            <a:xfrm flipV="1">
              <a:off x="1285852" y="5008578"/>
              <a:ext cx="357190" cy="27781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grpSp>
          <p:nvGrpSpPr>
            <p:cNvPr id="200" name="Groupe 199"/>
            <p:cNvGrpSpPr/>
            <p:nvPr/>
          </p:nvGrpSpPr>
          <p:grpSpPr>
            <a:xfrm>
              <a:off x="2285984" y="5167983"/>
              <a:ext cx="500066" cy="523220"/>
              <a:chOff x="1928794" y="4120226"/>
              <a:chExt cx="500066" cy="523220"/>
            </a:xfrm>
          </p:grpSpPr>
          <p:sp>
            <p:nvSpPr>
              <p:cNvPr id="201" name="Rectangle 200"/>
              <p:cNvSpPr/>
              <p:nvPr/>
            </p:nvSpPr>
            <p:spPr bwMode="auto">
              <a:xfrm>
                <a:off x="1928794" y="4120226"/>
                <a:ext cx="500066" cy="523220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02" name="Triangle isocèle 201"/>
              <p:cNvSpPr/>
              <p:nvPr/>
            </p:nvSpPr>
            <p:spPr bwMode="auto">
              <a:xfrm>
                <a:off x="2071670" y="4500570"/>
                <a:ext cx="214314" cy="142876"/>
              </a:xfrm>
              <a:prstGeom prst="triangl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cxnSp>
          <p:nvCxnSpPr>
            <p:cNvPr id="203" name="Connecteur droit avec flèche 202"/>
            <p:cNvCxnSpPr/>
            <p:nvPr/>
          </p:nvCxnSpPr>
          <p:spPr bwMode="auto">
            <a:xfrm>
              <a:off x="2786050" y="5428799"/>
              <a:ext cx="857256" cy="1588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4" name="Connecteur droit 203"/>
            <p:cNvCxnSpPr/>
            <p:nvPr/>
          </p:nvCxnSpPr>
          <p:spPr bwMode="auto">
            <a:xfrm rot="5400000">
              <a:off x="2883681" y="5674525"/>
              <a:ext cx="50006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5" name="Connecteur droit 204"/>
            <p:cNvCxnSpPr/>
            <p:nvPr/>
          </p:nvCxnSpPr>
          <p:spPr bwMode="auto">
            <a:xfrm rot="10800000">
              <a:off x="3133715" y="5924558"/>
              <a:ext cx="50006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206" name="Groupe 205"/>
            <p:cNvGrpSpPr/>
            <p:nvPr/>
          </p:nvGrpSpPr>
          <p:grpSpPr>
            <a:xfrm flipV="1">
              <a:off x="3133714" y="4929198"/>
              <a:ext cx="500067" cy="500066"/>
              <a:chOff x="2147868" y="4672011"/>
              <a:chExt cx="500067" cy="500066"/>
            </a:xfrm>
          </p:grpSpPr>
          <p:cxnSp>
            <p:nvCxnSpPr>
              <p:cNvPr id="207" name="Connecteur droit 206"/>
              <p:cNvCxnSpPr/>
              <p:nvPr/>
            </p:nvCxnSpPr>
            <p:spPr bwMode="auto">
              <a:xfrm rot="5400000">
                <a:off x="1897835" y="4922044"/>
                <a:ext cx="500066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8" name="Connecteur droit 207"/>
              <p:cNvCxnSpPr/>
              <p:nvPr/>
            </p:nvCxnSpPr>
            <p:spPr bwMode="auto">
              <a:xfrm rot="10800000">
                <a:off x="2147869" y="5172077"/>
                <a:ext cx="500066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10" name="Connecteur droit avec flèche 209"/>
            <p:cNvCxnSpPr/>
            <p:nvPr/>
          </p:nvCxnSpPr>
          <p:spPr bwMode="auto">
            <a:xfrm rot="5400000">
              <a:off x="802819" y="4899593"/>
              <a:ext cx="500066" cy="1588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sp>
          <p:nvSpPr>
            <p:cNvPr id="215" name="ZoneTexte 214"/>
            <p:cNvSpPr txBox="1"/>
            <p:nvPr/>
          </p:nvSpPr>
          <p:spPr>
            <a:xfrm>
              <a:off x="2333971" y="5108338"/>
              <a:ext cx="385042" cy="544765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</a:rPr>
                <a:t>1</a:t>
              </a:r>
              <a:endParaRPr kumimoji="0" lang="fr-FR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61" name="Groupe 260"/>
          <p:cNvGrpSpPr/>
          <p:nvPr/>
        </p:nvGrpSpPr>
        <p:grpSpPr>
          <a:xfrm>
            <a:off x="4572000" y="5000636"/>
            <a:ext cx="4231729" cy="1346853"/>
            <a:chOff x="4572000" y="5000636"/>
            <a:chExt cx="4231729" cy="1346853"/>
          </a:xfrm>
        </p:grpSpPr>
        <p:cxnSp>
          <p:nvCxnSpPr>
            <p:cNvPr id="221" name="Connecteur droit 220"/>
            <p:cNvCxnSpPr/>
            <p:nvPr/>
          </p:nvCxnSpPr>
          <p:spPr bwMode="auto">
            <a:xfrm>
              <a:off x="6500826" y="5427323"/>
              <a:ext cx="392119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222" name="Groupe 221"/>
            <p:cNvGrpSpPr/>
            <p:nvPr/>
          </p:nvGrpSpPr>
          <p:grpSpPr>
            <a:xfrm>
              <a:off x="6505622" y="5143512"/>
              <a:ext cx="1952639" cy="523220"/>
              <a:chOff x="4262435" y="4120226"/>
              <a:chExt cx="1952639" cy="523220"/>
            </a:xfrm>
          </p:grpSpPr>
          <p:sp>
            <p:nvSpPr>
              <p:cNvPr id="223" name="Arc 1033"/>
              <p:cNvSpPr>
                <a:spLocks/>
              </p:cNvSpPr>
              <p:nvPr/>
            </p:nvSpPr>
            <p:spPr bwMode="auto">
              <a:xfrm>
                <a:off x="4500568" y="4162434"/>
                <a:ext cx="122238" cy="234950"/>
              </a:xfrm>
              <a:custGeom>
                <a:avLst/>
                <a:gdLst>
                  <a:gd name="G0" fmla="+- 284 0 0"/>
                  <a:gd name="G1" fmla="+- 21600 0 0"/>
                  <a:gd name="G2" fmla="+- 21600 0 0"/>
                  <a:gd name="T0" fmla="*/ 0 w 21884"/>
                  <a:gd name="T1" fmla="*/ 2 h 21600"/>
                  <a:gd name="T2" fmla="*/ 21884 w 21884"/>
                  <a:gd name="T3" fmla="*/ 21600 h 21600"/>
                  <a:gd name="T4" fmla="*/ 284 w 21884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84" h="21600" fill="none" extrusionOk="0">
                    <a:moveTo>
                      <a:pt x="-1" y="1"/>
                    </a:moveTo>
                    <a:cubicBezTo>
                      <a:pt x="94" y="0"/>
                      <a:pt x="189" y="-1"/>
                      <a:pt x="284" y="0"/>
                    </a:cubicBezTo>
                    <a:cubicBezTo>
                      <a:pt x="12213" y="0"/>
                      <a:pt x="21884" y="9670"/>
                      <a:pt x="21884" y="21600"/>
                    </a:cubicBezTo>
                  </a:path>
                  <a:path w="21884" h="21600" stroke="0" extrusionOk="0">
                    <a:moveTo>
                      <a:pt x="-1" y="1"/>
                    </a:moveTo>
                    <a:cubicBezTo>
                      <a:pt x="94" y="0"/>
                      <a:pt x="189" y="-1"/>
                      <a:pt x="284" y="0"/>
                    </a:cubicBezTo>
                    <a:cubicBezTo>
                      <a:pt x="12213" y="0"/>
                      <a:pt x="21884" y="9670"/>
                      <a:pt x="21884" y="21600"/>
                    </a:cubicBezTo>
                    <a:lnTo>
                      <a:pt x="284" y="21600"/>
                    </a:lnTo>
                    <a:close/>
                  </a:path>
                </a:pathLst>
              </a:custGeom>
              <a:noFill/>
              <a:ln w="1905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4" name="Arc 1034"/>
              <p:cNvSpPr>
                <a:spLocks/>
              </p:cNvSpPr>
              <p:nvPr/>
            </p:nvSpPr>
            <p:spPr bwMode="auto">
              <a:xfrm>
                <a:off x="4494218" y="4162434"/>
                <a:ext cx="852488" cy="254000"/>
              </a:xfrm>
              <a:custGeom>
                <a:avLst/>
                <a:gdLst>
                  <a:gd name="G0" fmla="+- 40 0 0"/>
                  <a:gd name="G1" fmla="+- 21600 0 0"/>
                  <a:gd name="G2" fmla="+- 21600 0 0"/>
                  <a:gd name="T0" fmla="*/ 0 w 21640"/>
                  <a:gd name="T1" fmla="*/ 0 h 21600"/>
                  <a:gd name="T2" fmla="*/ 21640 w 21640"/>
                  <a:gd name="T3" fmla="*/ 21600 h 21600"/>
                  <a:gd name="T4" fmla="*/ 40 w 2164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0" h="21600" fill="none" extrusionOk="0">
                    <a:moveTo>
                      <a:pt x="0" y="0"/>
                    </a:moveTo>
                    <a:cubicBezTo>
                      <a:pt x="13" y="0"/>
                      <a:pt x="26" y="-1"/>
                      <a:pt x="40" y="0"/>
                    </a:cubicBezTo>
                    <a:cubicBezTo>
                      <a:pt x="11969" y="0"/>
                      <a:pt x="21640" y="9670"/>
                      <a:pt x="21640" y="21600"/>
                    </a:cubicBezTo>
                  </a:path>
                  <a:path w="21640" h="21600" stroke="0" extrusionOk="0">
                    <a:moveTo>
                      <a:pt x="0" y="0"/>
                    </a:moveTo>
                    <a:cubicBezTo>
                      <a:pt x="13" y="0"/>
                      <a:pt x="26" y="-1"/>
                      <a:pt x="40" y="0"/>
                    </a:cubicBezTo>
                    <a:cubicBezTo>
                      <a:pt x="11969" y="0"/>
                      <a:pt x="21640" y="9670"/>
                      <a:pt x="21640" y="21600"/>
                    </a:cubicBezTo>
                    <a:lnTo>
                      <a:pt x="40" y="21600"/>
                    </a:lnTo>
                    <a:close/>
                  </a:path>
                </a:pathLst>
              </a:custGeom>
              <a:noFill/>
              <a:ln w="1905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5" name="Arc 1035"/>
              <p:cNvSpPr>
                <a:spLocks/>
              </p:cNvSpPr>
              <p:nvPr/>
            </p:nvSpPr>
            <p:spPr bwMode="auto">
              <a:xfrm>
                <a:off x="4551368" y="4389446"/>
                <a:ext cx="806450" cy="25400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905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6" name="Arc 1036"/>
              <p:cNvSpPr>
                <a:spLocks/>
              </p:cNvSpPr>
              <p:nvPr/>
            </p:nvSpPr>
            <p:spPr bwMode="auto">
              <a:xfrm>
                <a:off x="4500568" y="4389446"/>
                <a:ext cx="120650" cy="25400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905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7" name="Line 1058"/>
              <p:cNvSpPr>
                <a:spLocks noChangeShapeType="1"/>
              </p:cNvSpPr>
              <p:nvPr/>
            </p:nvSpPr>
            <p:spPr bwMode="auto">
              <a:xfrm flipV="1">
                <a:off x="4262436" y="4257669"/>
                <a:ext cx="341313" cy="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228" name="Groupe 227"/>
              <p:cNvGrpSpPr/>
              <p:nvPr/>
            </p:nvGrpSpPr>
            <p:grpSpPr>
              <a:xfrm>
                <a:off x="5715008" y="4120226"/>
                <a:ext cx="500066" cy="523220"/>
                <a:chOff x="5715008" y="4120226"/>
                <a:chExt cx="500066" cy="523220"/>
              </a:xfrm>
            </p:grpSpPr>
            <p:sp>
              <p:nvSpPr>
                <p:cNvPr id="231" name="Rectangle 230"/>
                <p:cNvSpPr/>
                <p:nvPr/>
              </p:nvSpPr>
              <p:spPr bwMode="auto">
                <a:xfrm>
                  <a:off x="5715008" y="4120226"/>
                  <a:ext cx="500066" cy="523220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32" name="Triangle isocèle 231"/>
                <p:cNvSpPr/>
                <p:nvPr/>
              </p:nvSpPr>
              <p:spPr bwMode="auto">
                <a:xfrm>
                  <a:off x="5857884" y="4500570"/>
                  <a:ext cx="214314" cy="142876"/>
                </a:xfrm>
                <a:prstGeom prst="triangle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cxnSp>
            <p:nvCxnSpPr>
              <p:cNvPr id="229" name="Connecteur droit 228"/>
              <p:cNvCxnSpPr>
                <a:stCxn id="225" idx="0"/>
              </p:cNvCxnSpPr>
              <p:nvPr/>
            </p:nvCxnSpPr>
            <p:spPr bwMode="auto">
              <a:xfrm>
                <a:off x="5357818" y="4389446"/>
                <a:ext cx="357190" cy="6477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30" name="Line 1058"/>
              <p:cNvSpPr>
                <a:spLocks noChangeShapeType="1"/>
              </p:cNvSpPr>
              <p:nvPr/>
            </p:nvSpPr>
            <p:spPr bwMode="auto">
              <a:xfrm flipV="1">
                <a:off x="4262435" y="4543412"/>
                <a:ext cx="341313" cy="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241" name="Ellipse 240"/>
            <p:cNvSpPr/>
            <p:nvPr/>
          </p:nvSpPr>
          <p:spPr bwMode="auto">
            <a:xfrm>
              <a:off x="5072066" y="5135570"/>
              <a:ext cx="642942" cy="642942"/>
            </a:xfrm>
            <a:prstGeom prst="ellipse">
              <a:avLst/>
            </a:prstGeom>
            <a:solidFill>
              <a:schemeClr val="bg1"/>
            </a:solidFill>
            <a:ln w="5715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42" name="Connecteur droit avec flèche 241"/>
            <p:cNvCxnSpPr/>
            <p:nvPr/>
          </p:nvCxnSpPr>
          <p:spPr bwMode="auto">
            <a:xfrm>
              <a:off x="5715008" y="5457041"/>
              <a:ext cx="428628" cy="1588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243" name="Connecteur droit avec flèche 242"/>
            <p:cNvCxnSpPr/>
            <p:nvPr/>
          </p:nvCxnSpPr>
          <p:spPr bwMode="auto">
            <a:xfrm>
              <a:off x="5643570" y="5635636"/>
              <a:ext cx="367395" cy="285752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244" name="Connecteur droit avec flèche 243"/>
            <p:cNvCxnSpPr/>
            <p:nvPr/>
          </p:nvCxnSpPr>
          <p:spPr bwMode="auto">
            <a:xfrm flipV="1">
              <a:off x="5643570" y="5000636"/>
              <a:ext cx="357190" cy="27781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245" name="Connecteur droit avec flèche 244"/>
            <p:cNvCxnSpPr/>
            <p:nvPr/>
          </p:nvCxnSpPr>
          <p:spPr bwMode="auto">
            <a:xfrm>
              <a:off x="4572000" y="5458629"/>
              <a:ext cx="500066" cy="1588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257" name="Connecteur droit 256"/>
            <p:cNvCxnSpPr/>
            <p:nvPr/>
          </p:nvCxnSpPr>
          <p:spPr bwMode="auto">
            <a:xfrm rot="5400000">
              <a:off x="7465239" y="5750735"/>
              <a:ext cx="642942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8" name="Connecteur droit 257"/>
            <p:cNvCxnSpPr/>
            <p:nvPr/>
          </p:nvCxnSpPr>
          <p:spPr bwMode="auto">
            <a:xfrm rot="10800000">
              <a:off x="7786710" y="6072205"/>
              <a:ext cx="50006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59" name="ZoneTexte 258"/>
            <p:cNvSpPr txBox="1"/>
            <p:nvPr/>
          </p:nvSpPr>
          <p:spPr>
            <a:xfrm>
              <a:off x="8239151" y="5834079"/>
              <a:ext cx="564578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ok</a:t>
              </a:r>
              <a:endParaRPr kumimoji="0" lang="fr-FR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Espace réservé du numéro de diapositiv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9</a:t>
            </a:fld>
            <a:endParaRPr lang="fr-FR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381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re 43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1143000"/>
          </a:xfrm>
        </p:spPr>
        <p:txBody>
          <a:bodyPr/>
          <a:lstStyle/>
          <a:p>
            <a:r>
              <a:rPr lang="en-US" dirty="0" smtClean="0"/>
              <a:t>The Deterministic Case : 1-hot encoding</a:t>
            </a:r>
            <a:endParaRPr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88218" y="2123502"/>
            <a:ext cx="1776448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)*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</a:t>
            </a:r>
            <a:endParaRPr kumimoji="0" lang="fr-FR" sz="2800" b="0" i="0" u="none" strike="noStrike" kern="0" cap="none" spc="0" normalizeH="0" noProof="0" dirty="0" err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2304000" y="612000"/>
            <a:ext cx="3556166" cy="3000396"/>
            <a:chOff x="2873222" y="71414"/>
            <a:chExt cx="3556166" cy="3000396"/>
          </a:xfrm>
        </p:grpSpPr>
        <p:sp>
          <p:nvSpPr>
            <p:cNvPr id="7" name="Ellipse 6"/>
            <p:cNvSpPr/>
            <p:nvPr/>
          </p:nvSpPr>
          <p:spPr bwMode="auto">
            <a:xfrm>
              <a:off x="3508932" y="2428868"/>
              <a:ext cx="642942" cy="642942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3579235" y="2457897"/>
              <a:ext cx="518091" cy="513411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e</a:t>
              </a:r>
              <a:r>
                <a:rPr kumimoji="0" lang="en-US" sz="2800" b="0" i="0" u="none" strike="noStrike" kern="0" cap="none" spc="0" normalizeH="0" baseline="-25000" noProof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1</a:t>
              </a:r>
              <a:endPara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Ellipse 8"/>
            <p:cNvSpPr/>
            <p:nvPr/>
          </p:nvSpPr>
          <p:spPr bwMode="auto">
            <a:xfrm>
              <a:off x="5294882" y="785794"/>
              <a:ext cx="642942" cy="642942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5365185" y="814823"/>
              <a:ext cx="518091" cy="513411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e</a:t>
              </a:r>
              <a:r>
                <a:rPr kumimoji="0" lang="en-US" sz="2800" b="0" i="0" u="none" strike="noStrike" kern="0" cap="none" spc="0" normalizeH="0" baseline="-25000" noProof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2</a:t>
              </a:r>
              <a:endPara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Ellipse 10"/>
            <p:cNvSpPr/>
            <p:nvPr/>
          </p:nvSpPr>
          <p:spPr bwMode="auto">
            <a:xfrm>
              <a:off x="5294882" y="2428868"/>
              <a:ext cx="642942" cy="642942"/>
            </a:xfrm>
            <a:prstGeom prst="ellipse">
              <a:avLst/>
            </a:prstGeom>
            <a:noFill/>
            <a:ln w="5715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5365185" y="2457897"/>
              <a:ext cx="518091" cy="513411"/>
            </a:xfrm>
            <a:prstGeom prst="rect">
              <a:avLst/>
            </a:prstGeom>
            <a:ln w="41275" cmpd="dbl">
              <a:noFill/>
            </a:ln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e</a:t>
              </a:r>
              <a:r>
                <a:rPr kumimoji="0" lang="en-US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3</a:t>
              </a:r>
              <a:endPara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Ellipse 12"/>
            <p:cNvSpPr/>
            <p:nvPr/>
          </p:nvSpPr>
          <p:spPr bwMode="auto">
            <a:xfrm>
              <a:off x="3508932" y="785794"/>
              <a:ext cx="642942" cy="642942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ZoneTexte 11"/>
            <p:cNvSpPr txBox="1"/>
            <p:nvPr/>
          </p:nvSpPr>
          <p:spPr>
            <a:xfrm>
              <a:off x="3579235" y="814823"/>
              <a:ext cx="518091" cy="513411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e</a:t>
              </a:r>
              <a:r>
                <a:rPr kumimoji="0" lang="en-US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0</a:t>
              </a:r>
              <a:endPara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15" name="Connecteur droit avec flèche 14"/>
            <p:cNvCxnSpPr/>
            <p:nvPr/>
          </p:nvCxnSpPr>
          <p:spPr bwMode="auto">
            <a:xfrm rot="16200000" flipH="1">
              <a:off x="3263931" y="525221"/>
              <a:ext cx="357190" cy="35719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sp>
          <p:nvSpPr>
            <p:cNvPr id="16" name="Forme libre 15"/>
            <p:cNvSpPr/>
            <p:nvPr/>
          </p:nvSpPr>
          <p:spPr bwMode="auto">
            <a:xfrm>
              <a:off x="3258264" y="1293125"/>
              <a:ext cx="338667" cy="1248229"/>
            </a:xfrm>
            <a:custGeom>
              <a:avLst/>
              <a:gdLst>
                <a:gd name="connsiteX0" fmla="*/ 309638 w 338667"/>
                <a:gd name="connsiteY0" fmla="*/ 0 h 1248229"/>
                <a:gd name="connsiteX1" fmla="*/ 4838 w 338667"/>
                <a:gd name="connsiteY1" fmla="*/ 566057 h 1248229"/>
                <a:gd name="connsiteX2" fmla="*/ 338667 w 338667"/>
                <a:gd name="connsiteY2" fmla="*/ 1248229 h 1248229"/>
                <a:gd name="connsiteX3" fmla="*/ 338667 w 338667"/>
                <a:gd name="connsiteY3" fmla="*/ 1248229 h 124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8667" h="1248229">
                  <a:moveTo>
                    <a:pt x="309638" y="0"/>
                  </a:moveTo>
                  <a:cubicBezTo>
                    <a:pt x="154819" y="179009"/>
                    <a:pt x="0" y="358019"/>
                    <a:pt x="4838" y="566057"/>
                  </a:cubicBezTo>
                  <a:cubicBezTo>
                    <a:pt x="9676" y="774095"/>
                    <a:pt x="338667" y="1248229"/>
                    <a:pt x="338667" y="1248229"/>
                  </a:cubicBezTo>
                  <a:lnTo>
                    <a:pt x="338667" y="1248229"/>
                  </a:ln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2873222" y="1357298"/>
              <a:ext cx="385042" cy="544766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Forme libre 17"/>
            <p:cNvSpPr/>
            <p:nvPr/>
          </p:nvSpPr>
          <p:spPr bwMode="auto">
            <a:xfrm flipH="1" flipV="1">
              <a:off x="4040902" y="1328041"/>
              <a:ext cx="338668" cy="1248229"/>
            </a:xfrm>
            <a:custGeom>
              <a:avLst/>
              <a:gdLst>
                <a:gd name="connsiteX0" fmla="*/ 309638 w 338667"/>
                <a:gd name="connsiteY0" fmla="*/ 0 h 1248229"/>
                <a:gd name="connsiteX1" fmla="*/ 4838 w 338667"/>
                <a:gd name="connsiteY1" fmla="*/ 566057 h 1248229"/>
                <a:gd name="connsiteX2" fmla="*/ 338667 w 338667"/>
                <a:gd name="connsiteY2" fmla="*/ 1248229 h 1248229"/>
                <a:gd name="connsiteX3" fmla="*/ 338667 w 338667"/>
                <a:gd name="connsiteY3" fmla="*/ 1248229 h 124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8667" h="1248229">
                  <a:moveTo>
                    <a:pt x="309638" y="0"/>
                  </a:moveTo>
                  <a:cubicBezTo>
                    <a:pt x="154819" y="179009"/>
                    <a:pt x="0" y="358019"/>
                    <a:pt x="4838" y="566057"/>
                  </a:cubicBezTo>
                  <a:cubicBezTo>
                    <a:pt x="9676" y="774095"/>
                    <a:pt x="338667" y="1248229"/>
                    <a:pt x="338667" y="1248229"/>
                  </a:cubicBezTo>
                  <a:lnTo>
                    <a:pt x="338667" y="1248229"/>
                  </a:ln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4329834" y="2026979"/>
              <a:ext cx="38504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20" name="Connecteur droit avec flèche 19"/>
            <p:cNvCxnSpPr/>
            <p:nvPr/>
          </p:nvCxnSpPr>
          <p:spPr bwMode="auto">
            <a:xfrm>
              <a:off x="4159106" y="1107265"/>
              <a:ext cx="1143008" cy="1588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sp>
          <p:nvSpPr>
            <p:cNvPr id="21" name="ZoneTexte 20"/>
            <p:cNvSpPr txBox="1"/>
            <p:nvPr/>
          </p:nvSpPr>
          <p:spPr>
            <a:xfrm>
              <a:off x="4258397" y="642918"/>
              <a:ext cx="38504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22" name="Connecteur droit avec flèche 21"/>
            <p:cNvCxnSpPr/>
            <p:nvPr/>
          </p:nvCxnSpPr>
          <p:spPr bwMode="auto">
            <a:xfrm rot="5400000">
              <a:off x="5118668" y="1926420"/>
              <a:ext cx="995370" cy="1588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sp>
          <p:nvSpPr>
            <p:cNvPr id="23" name="ZoneTexte 22"/>
            <p:cNvSpPr txBox="1"/>
            <p:nvPr/>
          </p:nvSpPr>
          <p:spPr>
            <a:xfrm>
              <a:off x="5615718" y="1500175"/>
              <a:ext cx="516865" cy="51341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lang="fr-FR" sz="2800" dirty="0" smtClean="0">
                  <a:solidFill>
                    <a:schemeClr val="tx2"/>
                  </a:solidFill>
                </a:rPr>
                <a:t>a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24" name="Connecteur droit avec flèche 23"/>
            <p:cNvCxnSpPr/>
            <p:nvPr/>
          </p:nvCxnSpPr>
          <p:spPr bwMode="auto">
            <a:xfrm rot="16200000" flipV="1">
              <a:off x="4039313" y="1290630"/>
              <a:ext cx="1362083" cy="1209667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sp>
          <p:nvSpPr>
            <p:cNvPr id="25" name="ZoneTexte 24"/>
            <p:cNvSpPr txBox="1"/>
            <p:nvPr/>
          </p:nvSpPr>
          <p:spPr>
            <a:xfrm>
              <a:off x="5087800" y="1928802"/>
              <a:ext cx="385042" cy="513411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Forme libre 25"/>
            <p:cNvSpPr/>
            <p:nvPr/>
          </p:nvSpPr>
          <p:spPr bwMode="auto">
            <a:xfrm>
              <a:off x="5565883" y="418563"/>
              <a:ext cx="713619" cy="599924"/>
            </a:xfrm>
            <a:custGeom>
              <a:avLst/>
              <a:gdLst>
                <a:gd name="connsiteX0" fmla="*/ 31448 w 713619"/>
                <a:gd name="connsiteY0" fmla="*/ 382210 h 599924"/>
                <a:gd name="connsiteX1" fmla="*/ 31448 w 713619"/>
                <a:gd name="connsiteY1" fmla="*/ 135467 h 599924"/>
                <a:gd name="connsiteX2" fmla="*/ 220134 w 713619"/>
                <a:gd name="connsiteY2" fmla="*/ 19353 h 599924"/>
                <a:gd name="connsiteX3" fmla="*/ 495905 w 713619"/>
                <a:gd name="connsiteY3" fmla="*/ 33867 h 599924"/>
                <a:gd name="connsiteX4" fmla="*/ 684591 w 713619"/>
                <a:gd name="connsiteY4" fmla="*/ 222553 h 599924"/>
                <a:gd name="connsiteX5" fmla="*/ 655562 w 713619"/>
                <a:gd name="connsiteY5" fmla="*/ 512838 h 599924"/>
                <a:gd name="connsiteX6" fmla="*/ 336248 w 713619"/>
                <a:gd name="connsiteY6" fmla="*/ 599924 h 59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619" h="599924">
                  <a:moveTo>
                    <a:pt x="31448" y="382210"/>
                  </a:moveTo>
                  <a:cubicBezTo>
                    <a:pt x="15724" y="289076"/>
                    <a:pt x="0" y="195943"/>
                    <a:pt x="31448" y="135467"/>
                  </a:cubicBezTo>
                  <a:cubicBezTo>
                    <a:pt x="62896" y="74991"/>
                    <a:pt x="142724" y="36286"/>
                    <a:pt x="220134" y="19353"/>
                  </a:cubicBezTo>
                  <a:cubicBezTo>
                    <a:pt x="297544" y="2420"/>
                    <a:pt x="418496" y="0"/>
                    <a:pt x="495905" y="33867"/>
                  </a:cubicBezTo>
                  <a:cubicBezTo>
                    <a:pt x="573314" y="67734"/>
                    <a:pt x="657982" y="142725"/>
                    <a:pt x="684591" y="222553"/>
                  </a:cubicBezTo>
                  <a:cubicBezTo>
                    <a:pt x="711200" y="302381"/>
                    <a:pt x="713619" y="449943"/>
                    <a:pt x="655562" y="512838"/>
                  </a:cubicBezTo>
                  <a:cubicBezTo>
                    <a:pt x="597505" y="575733"/>
                    <a:pt x="466876" y="587828"/>
                    <a:pt x="336248" y="599924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6044346" y="71414"/>
              <a:ext cx="38504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611560" y="3992835"/>
            <a:ext cx="6537518" cy="2676525"/>
            <a:chOff x="214282" y="3714752"/>
            <a:chExt cx="6537518" cy="2676525"/>
          </a:xfrm>
        </p:grpSpPr>
        <p:pic>
          <p:nvPicPr>
            <p:cNvPr id="29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4282" y="3714752"/>
              <a:ext cx="6000750" cy="267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" name="ZoneTexte 11"/>
            <p:cNvSpPr txBox="1"/>
            <p:nvPr/>
          </p:nvSpPr>
          <p:spPr>
            <a:xfrm>
              <a:off x="2419347" y="3882380"/>
              <a:ext cx="437940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r</a:t>
              </a:r>
              <a:r>
                <a:rPr kumimoji="0" lang="en-US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0</a:t>
              </a:r>
              <a:endPara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ZoneTexte 11"/>
            <p:cNvSpPr txBox="1"/>
            <p:nvPr/>
          </p:nvSpPr>
          <p:spPr>
            <a:xfrm>
              <a:off x="5124679" y="3882380"/>
              <a:ext cx="437940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r</a:t>
              </a:r>
              <a:r>
                <a:rPr kumimoji="0" lang="en-US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2</a:t>
              </a:r>
              <a:endPara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ZoneTexte 11"/>
            <p:cNvSpPr txBox="1"/>
            <p:nvPr/>
          </p:nvSpPr>
          <p:spPr>
            <a:xfrm>
              <a:off x="2428860" y="5143512"/>
              <a:ext cx="437940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r</a:t>
              </a:r>
              <a:r>
                <a:rPr kumimoji="0" lang="en-US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1</a:t>
              </a:r>
              <a:endPara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ZoneTexte 11"/>
            <p:cNvSpPr txBox="1"/>
            <p:nvPr/>
          </p:nvSpPr>
          <p:spPr>
            <a:xfrm>
              <a:off x="4786314" y="5857892"/>
              <a:ext cx="437940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r</a:t>
              </a:r>
              <a:r>
                <a:rPr kumimoji="0" lang="en-US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3</a:t>
              </a:r>
              <a:endParaRPr kumimoji="0" lang="fr-FR" sz="28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1028636" y="5643578"/>
              <a:ext cx="385042" cy="544766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3072486" y="3987160"/>
              <a:ext cx="38504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3100338" y="4630102"/>
              <a:ext cx="38504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357842" y="4143380"/>
              <a:ext cx="38504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3600404" y="5643578"/>
              <a:ext cx="385042" cy="544766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357842" y="4487226"/>
              <a:ext cx="38504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3019414" y="6157931"/>
              <a:ext cx="142876" cy="142876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6187222" y="5170250"/>
              <a:ext cx="564578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marR="0" indent="-201168" algn="l" defTabSz="914400" rtl="0" eaLnBrk="1" fontAlgn="base" latinLnBrk="0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ok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3" name="ZoneTexte 42"/>
          <p:cNvSpPr txBox="1"/>
          <p:nvPr/>
        </p:nvSpPr>
        <p:spPr>
          <a:xfrm>
            <a:off x="5950501" y="1614396"/>
            <a:ext cx="2999389" cy="2052357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201168" indent="-201168" algn="ctr" fontAlgn="base">
              <a:lnSpc>
                <a:spcPct val="105000"/>
              </a:lnSpc>
              <a:spcAft>
                <a:spcPct val="0"/>
              </a:spcAft>
            </a:pPr>
            <a:r>
              <a:rPr lang="en-US" sz="2800" kern="0" dirty="0" smtClean="0"/>
              <a:t>1-hot encoding</a:t>
            </a:r>
          </a:p>
          <a:p>
            <a:pPr marL="201168" indent="-201168" algn="ctr" fontAlgn="base">
              <a:lnSpc>
                <a:spcPct val="105000"/>
              </a:lnSpc>
              <a:spcAft>
                <a:spcPct val="0"/>
              </a:spcAft>
            </a:pPr>
            <a:r>
              <a:rPr lang="en-US" sz="2800" kern="0" dirty="0" smtClean="0"/>
              <a:t>(only one </a:t>
            </a:r>
            <a:r>
              <a:rPr lang="en-US" sz="2800" kern="0" dirty="0" err="1" smtClean="0"/>
              <a:t>r</a:t>
            </a:r>
            <a:r>
              <a:rPr lang="en-US" sz="2800" kern="0" baseline="-25000" dirty="0" err="1" smtClean="0"/>
              <a:t>i</a:t>
            </a:r>
            <a:r>
              <a:rPr lang="en-US" sz="2800" kern="0" dirty="0" smtClean="0"/>
              <a:t> to 1)</a:t>
            </a:r>
          </a:p>
          <a:p>
            <a:pPr marL="201168" indent="-201168" algn="ctr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sz="2800" kern="0" dirty="0" smtClean="0">
                <a:solidFill>
                  <a:schemeClr val="accent1"/>
                </a:solidFill>
              </a:rPr>
              <a:t>size explosion!</a:t>
            </a:r>
          </a:p>
          <a:p>
            <a:pPr marL="201168" indent="-201168" algn="ctr" fontAlgn="base">
              <a:lnSpc>
                <a:spcPct val="105000"/>
              </a:lnSpc>
              <a:spcAft>
                <a:spcPct val="0"/>
              </a:spcAft>
            </a:pPr>
            <a:r>
              <a:rPr lang="en-US" sz="2800" kern="0" dirty="0" smtClean="0">
                <a:solidFill>
                  <a:schemeClr val="accent1"/>
                </a:solidFill>
              </a:rPr>
              <a:t>fanout explosion !</a:t>
            </a:r>
          </a:p>
        </p:txBody>
      </p:sp>
      <p:sp>
        <p:nvSpPr>
          <p:cNvPr id="45" name="Ellipse 44"/>
          <p:cNvSpPr/>
          <p:nvPr/>
        </p:nvSpPr>
        <p:spPr bwMode="auto">
          <a:xfrm>
            <a:off x="2973771" y="4811564"/>
            <a:ext cx="100576" cy="100576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Espace réservé du numéro de diapositive 3"/>
          <p:cNvSpPr txBox="1">
            <a:spLocks/>
          </p:cNvSpPr>
          <p:nvPr/>
        </p:nvSpPr>
        <p:spPr>
          <a:xfrm>
            <a:off x="8703096" y="652534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fld id="{BD380794-AD05-45D1-BCEF-E41591C34CDA}" type="slidenum">
              <a:rPr lang="fr-FR" sz="1200" i="1" smtClean="0">
                <a:solidFill>
                  <a:schemeClr val="bg1">
                    <a:lumMod val="50000"/>
                  </a:schemeClr>
                </a:solidFill>
              </a:rPr>
              <a:pPr/>
              <a:t>10</a:t>
            </a:fld>
            <a:endParaRPr lang="fr-FR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122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re 4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Non-Deterministic Case</a:t>
            </a:r>
            <a:endParaRPr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grpSp>
        <p:nvGrpSpPr>
          <p:cNvPr id="14" name="Groupe 13"/>
          <p:cNvGrpSpPr/>
          <p:nvPr/>
        </p:nvGrpSpPr>
        <p:grpSpPr>
          <a:xfrm>
            <a:off x="2271600" y="756000"/>
            <a:ext cx="3293120" cy="2857520"/>
            <a:chOff x="850252" y="500042"/>
            <a:chExt cx="3293120" cy="2857520"/>
          </a:xfrm>
        </p:grpSpPr>
        <p:grpSp>
          <p:nvGrpSpPr>
            <p:cNvPr id="15" name="Groupe 12"/>
            <p:cNvGrpSpPr/>
            <p:nvPr/>
          </p:nvGrpSpPr>
          <p:grpSpPr>
            <a:xfrm>
              <a:off x="1519721" y="1071546"/>
              <a:ext cx="642942" cy="642942"/>
              <a:chOff x="3714744" y="1785926"/>
              <a:chExt cx="642942" cy="642942"/>
            </a:xfrm>
          </p:grpSpPr>
          <p:sp>
            <p:nvSpPr>
              <p:cNvPr id="40" name="Ellipse 39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1" name="ZoneTexte 40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0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e 13"/>
            <p:cNvGrpSpPr/>
            <p:nvPr/>
          </p:nvGrpSpPr>
          <p:grpSpPr>
            <a:xfrm>
              <a:off x="1519721" y="2714620"/>
              <a:ext cx="642942" cy="642942"/>
              <a:chOff x="3714744" y="1785926"/>
              <a:chExt cx="642942" cy="642942"/>
            </a:xfrm>
          </p:grpSpPr>
          <p:sp>
            <p:nvSpPr>
              <p:cNvPr id="38" name="Ellipse 37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9" name="ZoneTexte 38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1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e 16"/>
            <p:cNvGrpSpPr/>
            <p:nvPr/>
          </p:nvGrpSpPr>
          <p:grpSpPr>
            <a:xfrm>
              <a:off x="3305671" y="1071546"/>
              <a:ext cx="642942" cy="642942"/>
              <a:chOff x="3714744" y="1785926"/>
              <a:chExt cx="642942" cy="642942"/>
            </a:xfrm>
          </p:grpSpPr>
          <p:sp>
            <p:nvSpPr>
              <p:cNvPr id="36" name="Ellipse 35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7" name="ZoneTexte 36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2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e 19"/>
            <p:cNvGrpSpPr/>
            <p:nvPr/>
          </p:nvGrpSpPr>
          <p:grpSpPr>
            <a:xfrm>
              <a:off x="3305671" y="2714620"/>
              <a:ext cx="642942" cy="642942"/>
              <a:chOff x="3714744" y="1785926"/>
              <a:chExt cx="642942" cy="642942"/>
            </a:xfrm>
          </p:grpSpPr>
          <p:sp>
            <p:nvSpPr>
              <p:cNvPr id="34" name="Ellipse 33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57150" cap="flat" cmpd="dbl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5" name="ZoneTexte 34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  <a:ln w="41275" cmpd="dbl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3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19" name="Connecteur droit avec flèche 18"/>
            <p:cNvCxnSpPr/>
            <p:nvPr/>
          </p:nvCxnSpPr>
          <p:spPr bwMode="auto">
            <a:xfrm rot="16200000" flipH="1">
              <a:off x="1274720" y="810973"/>
              <a:ext cx="357190" cy="35719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grpSp>
          <p:nvGrpSpPr>
            <p:cNvPr id="20" name="Groupe 48"/>
            <p:cNvGrpSpPr/>
            <p:nvPr/>
          </p:nvGrpSpPr>
          <p:grpSpPr>
            <a:xfrm>
              <a:off x="850252" y="1578877"/>
              <a:ext cx="757468" cy="1248229"/>
              <a:chOff x="4296075" y="2793323"/>
              <a:chExt cx="757468" cy="1248229"/>
            </a:xfrm>
          </p:grpSpPr>
          <p:sp>
            <p:nvSpPr>
              <p:cNvPr id="32" name="Forme libre 31"/>
              <p:cNvSpPr/>
              <p:nvPr/>
            </p:nvSpPr>
            <p:spPr bwMode="auto">
              <a:xfrm>
                <a:off x="4714876" y="2793323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" name="ZoneTexte 32"/>
              <p:cNvSpPr txBox="1"/>
              <p:nvPr/>
            </p:nvSpPr>
            <p:spPr>
              <a:xfrm>
                <a:off x="4296075" y="2928934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e 51"/>
            <p:cNvGrpSpPr/>
            <p:nvPr/>
          </p:nvGrpSpPr>
          <p:grpSpPr>
            <a:xfrm>
              <a:off x="2051691" y="1613793"/>
              <a:ext cx="673974" cy="1248229"/>
              <a:chOff x="5497514" y="2828239"/>
              <a:chExt cx="673974" cy="1248229"/>
            </a:xfrm>
          </p:grpSpPr>
          <p:sp>
            <p:nvSpPr>
              <p:cNvPr id="30" name="Forme libre 29"/>
              <p:cNvSpPr/>
              <p:nvPr/>
            </p:nvSpPr>
            <p:spPr bwMode="auto">
              <a:xfrm flipH="1" flipV="1">
                <a:off x="5497514" y="2828239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1" name="ZoneTexte 30"/>
              <p:cNvSpPr txBox="1"/>
              <p:nvPr/>
            </p:nvSpPr>
            <p:spPr>
              <a:xfrm>
                <a:off x="5786446" y="3527177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oupe 54"/>
            <p:cNvGrpSpPr/>
            <p:nvPr/>
          </p:nvGrpSpPr>
          <p:grpSpPr>
            <a:xfrm>
              <a:off x="2143108" y="915326"/>
              <a:ext cx="1143008" cy="513410"/>
              <a:chOff x="5548119" y="1996416"/>
              <a:chExt cx="1143008" cy="513410"/>
            </a:xfrm>
          </p:grpSpPr>
          <p:cxnSp>
            <p:nvCxnSpPr>
              <p:cNvPr id="28" name="Connecteur droit avec flèche 27"/>
              <p:cNvCxnSpPr>
                <a:stCxn id="40" idx="6"/>
                <a:endCxn id="36" idx="2"/>
              </p:cNvCxnSpPr>
              <p:nvPr/>
            </p:nvCxnSpPr>
            <p:spPr bwMode="auto">
              <a:xfrm>
                <a:off x="5548119" y="2474107"/>
                <a:ext cx="1143008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29" name="ZoneTexte 28"/>
              <p:cNvSpPr txBox="1"/>
              <p:nvPr/>
            </p:nvSpPr>
            <p:spPr>
              <a:xfrm>
                <a:off x="5894238" y="1996416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e 57"/>
            <p:cNvGrpSpPr/>
            <p:nvPr/>
          </p:nvGrpSpPr>
          <p:grpSpPr>
            <a:xfrm>
              <a:off x="3626348" y="1715281"/>
              <a:ext cx="517024" cy="995366"/>
              <a:chOff x="7072171" y="2501099"/>
              <a:chExt cx="517024" cy="995366"/>
            </a:xfrm>
          </p:grpSpPr>
          <p:cxnSp>
            <p:nvCxnSpPr>
              <p:cNvPr id="26" name="Connecteur droit avec flèche 25"/>
              <p:cNvCxnSpPr/>
              <p:nvPr/>
            </p:nvCxnSpPr>
            <p:spPr bwMode="auto">
              <a:xfrm rot="5400000">
                <a:off x="6575282" y="2997988"/>
                <a:ext cx="995366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27" name="ZoneTexte 26"/>
              <p:cNvSpPr txBox="1"/>
              <p:nvPr/>
            </p:nvSpPr>
            <p:spPr>
              <a:xfrm>
                <a:off x="7072330" y="2571744"/>
                <a:ext cx="516865" cy="51341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dirty="0" smtClean="0">
                    <a:solidFill>
                      <a:schemeClr val="tx2"/>
                    </a:solidFill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4" name="Forme libre 23"/>
            <p:cNvSpPr/>
            <p:nvPr/>
          </p:nvSpPr>
          <p:spPr bwMode="auto">
            <a:xfrm rot="19615672">
              <a:off x="1545660" y="574716"/>
              <a:ext cx="713619" cy="599924"/>
            </a:xfrm>
            <a:custGeom>
              <a:avLst/>
              <a:gdLst>
                <a:gd name="connsiteX0" fmla="*/ 31448 w 713619"/>
                <a:gd name="connsiteY0" fmla="*/ 382210 h 599924"/>
                <a:gd name="connsiteX1" fmla="*/ 31448 w 713619"/>
                <a:gd name="connsiteY1" fmla="*/ 135467 h 599924"/>
                <a:gd name="connsiteX2" fmla="*/ 220134 w 713619"/>
                <a:gd name="connsiteY2" fmla="*/ 19353 h 599924"/>
                <a:gd name="connsiteX3" fmla="*/ 495905 w 713619"/>
                <a:gd name="connsiteY3" fmla="*/ 33867 h 599924"/>
                <a:gd name="connsiteX4" fmla="*/ 684591 w 713619"/>
                <a:gd name="connsiteY4" fmla="*/ 222553 h 599924"/>
                <a:gd name="connsiteX5" fmla="*/ 655562 w 713619"/>
                <a:gd name="connsiteY5" fmla="*/ 512838 h 599924"/>
                <a:gd name="connsiteX6" fmla="*/ 336248 w 713619"/>
                <a:gd name="connsiteY6" fmla="*/ 599924 h 59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619" h="599924">
                  <a:moveTo>
                    <a:pt x="31448" y="382210"/>
                  </a:moveTo>
                  <a:cubicBezTo>
                    <a:pt x="15724" y="289076"/>
                    <a:pt x="0" y="195943"/>
                    <a:pt x="31448" y="135467"/>
                  </a:cubicBezTo>
                  <a:cubicBezTo>
                    <a:pt x="62896" y="74991"/>
                    <a:pt x="142724" y="36286"/>
                    <a:pt x="220134" y="19353"/>
                  </a:cubicBezTo>
                  <a:cubicBezTo>
                    <a:pt x="297544" y="2420"/>
                    <a:pt x="418496" y="0"/>
                    <a:pt x="495905" y="33867"/>
                  </a:cubicBezTo>
                  <a:cubicBezTo>
                    <a:pt x="573314" y="67734"/>
                    <a:pt x="657982" y="142725"/>
                    <a:pt x="684591" y="222553"/>
                  </a:cubicBezTo>
                  <a:cubicBezTo>
                    <a:pt x="711200" y="302381"/>
                    <a:pt x="713619" y="449943"/>
                    <a:pt x="655562" y="512838"/>
                  </a:cubicBezTo>
                  <a:cubicBezTo>
                    <a:pt x="597505" y="575733"/>
                    <a:pt x="466876" y="587828"/>
                    <a:pt x="336248" y="599924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2214546" y="500042"/>
              <a:ext cx="38504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2" name="ZoneTexte 41"/>
          <p:cNvSpPr txBox="1"/>
          <p:nvPr/>
        </p:nvSpPr>
        <p:spPr>
          <a:xfrm>
            <a:off x="187200" y="2124000"/>
            <a:ext cx="1776448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)*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</a:t>
            </a:r>
            <a:endParaRPr kumimoji="0" lang="fr-FR" sz="2800" b="0" i="0" u="none" strike="noStrike" kern="0" cap="none" spc="0" normalizeH="0" noProof="0" dirty="0" err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6084168" y="1952568"/>
            <a:ext cx="2945037" cy="107414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sz="2800" kern="0" dirty="0" smtClean="0"/>
              <a:t>no size explosion</a:t>
            </a:r>
          </a:p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Þ"/>
            </a:pPr>
            <a:r>
              <a:rPr lang="en-US" sz="2800" kern="0" dirty="0" smtClean="0"/>
              <a:t> much better!</a:t>
            </a:r>
          </a:p>
        </p:txBody>
      </p:sp>
      <p:grpSp>
        <p:nvGrpSpPr>
          <p:cNvPr id="46" name="Groupe 45"/>
          <p:cNvGrpSpPr/>
          <p:nvPr/>
        </p:nvGrpSpPr>
        <p:grpSpPr>
          <a:xfrm>
            <a:off x="428596" y="3857628"/>
            <a:ext cx="6136742" cy="2572110"/>
            <a:chOff x="428596" y="3857628"/>
            <a:chExt cx="6136742" cy="2572110"/>
          </a:xfrm>
        </p:grpSpPr>
        <p:pic>
          <p:nvPicPr>
            <p:cNvPr id="47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85786" y="3857628"/>
              <a:ext cx="5181600" cy="2428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ZoneTexte 47"/>
            <p:cNvSpPr txBox="1"/>
            <p:nvPr/>
          </p:nvSpPr>
          <p:spPr>
            <a:xfrm>
              <a:off x="428596" y="4143722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428596" y="4487568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3615454" y="4000846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51" name="ZoneTexte 50"/>
            <p:cNvSpPr txBox="1"/>
            <p:nvPr/>
          </p:nvSpPr>
          <p:spPr>
            <a:xfrm>
              <a:off x="3643306" y="5916328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1214414" y="5702014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4762378" y="5653791"/>
              <a:ext cx="824887" cy="60932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4" name="ZoneTexte 53"/>
            <p:cNvSpPr txBox="1"/>
            <p:nvPr/>
          </p:nvSpPr>
          <p:spPr>
            <a:xfrm>
              <a:off x="6000760" y="5215292"/>
              <a:ext cx="564578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ok</a:t>
              </a:r>
            </a:p>
          </p:txBody>
        </p:sp>
      </p:grpSp>
      <p:sp>
        <p:nvSpPr>
          <p:cNvPr id="55" name="Ellipse 54"/>
          <p:cNvSpPr/>
          <p:nvPr/>
        </p:nvSpPr>
        <p:spPr bwMode="auto">
          <a:xfrm>
            <a:off x="2836800" y="4560125"/>
            <a:ext cx="100576" cy="100576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7" name="Espace réservé du numéro de diapositive 3"/>
          <p:cNvSpPr txBox="1">
            <a:spLocks/>
          </p:cNvSpPr>
          <p:nvPr/>
        </p:nvSpPr>
        <p:spPr>
          <a:xfrm>
            <a:off x="8676456" y="652534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fld id="{BD380794-AD05-45D1-BCEF-E41591C34CDA}" type="slidenum">
              <a:rPr lang="fr-FR" sz="1200" i="1" smtClean="0">
                <a:solidFill>
                  <a:schemeClr val="bg1">
                    <a:lumMod val="50000"/>
                  </a:schemeClr>
                </a:solidFill>
              </a:rPr>
              <a:pPr/>
              <a:t>11</a:t>
            </a:fld>
            <a:endParaRPr lang="fr-FR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6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3355279"/>
            <a:ext cx="1915678" cy="1915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xmlns:p14="http://schemas.microsoft.com/office/powerpoint/2010/main" advTm="128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re 4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On-The-Fly Subset Construction</a:t>
            </a:r>
            <a:endParaRPr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7839000" y="6553200"/>
            <a:ext cx="2133600" cy="365125"/>
          </a:xfrm>
        </p:spPr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grpSp>
        <p:nvGrpSpPr>
          <p:cNvPr id="84" name="Groupe 83"/>
          <p:cNvGrpSpPr/>
          <p:nvPr/>
        </p:nvGrpSpPr>
        <p:grpSpPr>
          <a:xfrm>
            <a:off x="2271600" y="756000"/>
            <a:ext cx="3293120" cy="2857520"/>
            <a:chOff x="850252" y="500042"/>
            <a:chExt cx="3293120" cy="2857520"/>
          </a:xfrm>
        </p:grpSpPr>
        <p:grpSp>
          <p:nvGrpSpPr>
            <p:cNvPr id="85" name="Groupe 12"/>
            <p:cNvGrpSpPr/>
            <p:nvPr/>
          </p:nvGrpSpPr>
          <p:grpSpPr>
            <a:xfrm>
              <a:off x="1519721" y="1071546"/>
              <a:ext cx="642942" cy="642942"/>
              <a:chOff x="3714744" y="1785926"/>
              <a:chExt cx="642942" cy="642942"/>
            </a:xfrm>
          </p:grpSpPr>
          <p:sp>
            <p:nvSpPr>
              <p:cNvPr id="110" name="Ellipse 109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381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11" name="ZoneTexte 110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0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86" name="Groupe 13"/>
            <p:cNvGrpSpPr/>
            <p:nvPr/>
          </p:nvGrpSpPr>
          <p:grpSpPr>
            <a:xfrm>
              <a:off x="1519721" y="2714620"/>
              <a:ext cx="642942" cy="642942"/>
              <a:chOff x="3714744" y="1785926"/>
              <a:chExt cx="642942" cy="642942"/>
            </a:xfrm>
          </p:grpSpPr>
          <p:sp>
            <p:nvSpPr>
              <p:cNvPr id="108" name="Ellipse 107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09" name="ZoneTexte 108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1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87" name="Groupe 16"/>
            <p:cNvGrpSpPr/>
            <p:nvPr/>
          </p:nvGrpSpPr>
          <p:grpSpPr>
            <a:xfrm>
              <a:off x="3305671" y="1071546"/>
              <a:ext cx="642942" cy="642942"/>
              <a:chOff x="3714744" y="1785926"/>
              <a:chExt cx="642942" cy="642942"/>
            </a:xfrm>
          </p:grpSpPr>
          <p:sp>
            <p:nvSpPr>
              <p:cNvPr id="106" name="Ellipse 105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07" name="ZoneTexte 106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2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88" name="Groupe 19"/>
            <p:cNvGrpSpPr/>
            <p:nvPr/>
          </p:nvGrpSpPr>
          <p:grpSpPr>
            <a:xfrm>
              <a:off x="3305671" y="2714620"/>
              <a:ext cx="642942" cy="642942"/>
              <a:chOff x="3714744" y="1785926"/>
              <a:chExt cx="642942" cy="642942"/>
            </a:xfrm>
          </p:grpSpPr>
          <p:sp>
            <p:nvSpPr>
              <p:cNvPr id="104" name="Ellipse 103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57150" cap="flat" cmpd="dbl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05" name="ZoneTexte 104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  <a:ln w="41275" cmpd="dbl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3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89" name="Connecteur droit avec flèche 88"/>
            <p:cNvCxnSpPr/>
            <p:nvPr/>
          </p:nvCxnSpPr>
          <p:spPr bwMode="auto">
            <a:xfrm rot="16200000" flipH="1">
              <a:off x="1274720" y="810973"/>
              <a:ext cx="357190" cy="35719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grpSp>
          <p:nvGrpSpPr>
            <p:cNvPr id="90" name="Groupe 48"/>
            <p:cNvGrpSpPr/>
            <p:nvPr/>
          </p:nvGrpSpPr>
          <p:grpSpPr>
            <a:xfrm>
              <a:off x="850252" y="1578877"/>
              <a:ext cx="757468" cy="1248229"/>
              <a:chOff x="4296075" y="2793323"/>
              <a:chExt cx="757468" cy="1248229"/>
            </a:xfrm>
          </p:grpSpPr>
          <p:sp>
            <p:nvSpPr>
              <p:cNvPr id="102" name="Forme libre 101"/>
              <p:cNvSpPr/>
              <p:nvPr/>
            </p:nvSpPr>
            <p:spPr bwMode="auto">
              <a:xfrm>
                <a:off x="4714876" y="2793323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3" name="ZoneTexte 102"/>
              <p:cNvSpPr txBox="1"/>
              <p:nvPr/>
            </p:nvSpPr>
            <p:spPr>
              <a:xfrm>
                <a:off x="4296075" y="2928934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91" name="Groupe 51"/>
            <p:cNvGrpSpPr/>
            <p:nvPr/>
          </p:nvGrpSpPr>
          <p:grpSpPr>
            <a:xfrm>
              <a:off x="2051691" y="1613793"/>
              <a:ext cx="673974" cy="1248229"/>
              <a:chOff x="5497514" y="2828239"/>
              <a:chExt cx="673974" cy="1248229"/>
            </a:xfrm>
          </p:grpSpPr>
          <p:sp>
            <p:nvSpPr>
              <p:cNvPr id="100" name="Forme libre 99"/>
              <p:cNvSpPr/>
              <p:nvPr/>
            </p:nvSpPr>
            <p:spPr bwMode="auto">
              <a:xfrm flipH="1" flipV="1">
                <a:off x="5497514" y="2828239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1" name="ZoneTexte 100"/>
              <p:cNvSpPr txBox="1"/>
              <p:nvPr/>
            </p:nvSpPr>
            <p:spPr>
              <a:xfrm>
                <a:off x="5786446" y="3527177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92" name="Groupe 54"/>
            <p:cNvGrpSpPr/>
            <p:nvPr/>
          </p:nvGrpSpPr>
          <p:grpSpPr>
            <a:xfrm>
              <a:off x="2143108" y="915326"/>
              <a:ext cx="1143008" cy="513410"/>
              <a:chOff x="5548119" y="1996416"/>
              <a:chExt cx="1143008" cy="513410"/>
            </a:xfrm>
          </p:grpSpPr>
          <p:cxnSp>
            <p:nvCxnSpPr>
              <p:cNvPr id="98" name="Connecteur droit avec flèche 97"/>
              <p:cNvCxnSpPr>
                <a:stCxn id="110" idx="6"/>
                <a:endCxn id="106" idx="2"/>
              </p:cNvCxnSpPr>
              <p:nvPr/>
            </p:nvCxnSpPr>
            <p:spPr bwMode="auto">
              <a:xfrm>
                <a:off x="5548119" y="2474107"/>
                <a:ext cx="1143008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99" name="ZoneTexte 98"/>
              <p:cNvSpPr txBox="1"/>
              <p:nvPr/>
            </p:nvSpPr>
            <p:spPr>
              <a:xfrm>
                <a:off x="5894238" y="1996416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93" name="Groupe 57"/>
            <p:cNvGrpSpPr/>
            <p:nvPr/>
          </p:nvGrpSpPr>
          <p:grpSpPr>
            <a:xfrm>
              <a:off x="3626348" y="1715281"/>
              <a:ext cx="517024" cy="995366"/>
              <a:chOff x="7072171" y="2501099"/>
              <a:chExt cx="517024" cy="995366"/>
            </a:xfrm>
          </p:grpSpPr>
          <p:cxnSp>
            <p:nvCxnSpPr>
              <p:cNvPr id="96" name="Connecteur droit avec flèche 95"/>
              <p:cNvCxnSpPr/>
              <p:nvPr/>
            </p:nvCxnSpPr>
            <p:spPr bwMode="auto">
              <a:xfrm rot="5400000">
                <a:off x="6575282" y="2997988"/>
                <a:ext cx="995366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97" name="ZoneTexte 96"/>
              <p:cNvSpPr txBox="1"/>
              <p:nvPr/>
            </p:nvSpPr>
            <p:spPr>
              <a:xfrm>
                <a:off x="7072330" y="2571744"/>
                <a:ext cx="516865" cy="51341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dirty="0" smtClean="0">
                    <a:solidFill>
                      <a:schemeClr val="tx2"/>
                    </a:solidFill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94" name="Forme libre 93"/>
            <p:cNvSpPr/>
            <p:nvPr/>
          </p:nvSpPr>
          <p:spPr bwMode="auto">
            <a:xfrm rot="19615672">
              <a:off x="1545660" y="574716"/>
              <a:ext cx="713619" cy="599924"/>
            </a:xfrm>
            <a:custGeom>
              <a:avLst/>
              <a:gdLst>
                <a:gd name="connsiteX0" fmla="*/ 31448 w 713619"/>
                <a:gd name="connsiteY0" fmla="*/ 382210 h 599924"/>
                <a:gd name="connsiteX1" fmla="*/ 31448 w 713619"/>
                <a:gd name="connsiteY1" fmla="*/ 135467 h 599924"/>
                <a:gd name="connsiteX2" fmla="*/ 220134 w 713619"/>
                <a:gd name="connsiteY2" fmla="*/ 19353 h 599924"/>
                <a:gd name="connsiteX3" fmla="*/ 495905 w 713619"/>
                <a:gd name="connsiteY3" fmla="*/ 33867 h 599924"/>
                <a:gd name="connsiteX4" fmla="*/ 684591 w 713619"/>
                <a:gd name="connsiteY4" fmla="*/ 222553 h 599924"/>
                <a:gd name="connsiteX5" fmla="*/ 655562 w 713619"/>
                <a:gd name="connsiteY5" fmla="*/ 512838 h 599924"/>
                <a:gd name="connsiteX6" fmla="*/ 336248 w 713619"/>
                <a:gd name="connsiteY6" fmla="*/ 599924 h 59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619" h="599924">
                  <a:moveTo>
                    <a:pt x="31448" y="382210"/>
                  </a:moveTo>
                  <a:cubicBezTo>
                    <a:pt x="15724" y="289076"/>
                    <a:pt x="0" y="195943"/>
                    <a:pt x="31448" y="135467"/>
                  </a:cubicBezTo>
                  <a:cubicBezTo>
                    <a:pt x="62896" y="74991"/>
                    <a:pt x="142724" y="36286"/>
                    <a:pt x="220134" y="19353"/>
                  </a:cubicBezTo>
                  <a:cubicBezTo>
                    <a:pt x="297544" y="2420"/>
                    <a:pt x="418496" y="0"/>
                    <a:pt x="495905" y="33867"/>
                  </a:cubicBezTo>
                  <a:cubicBezTo>
                    <a:pt x="573314" y="67734"/>
                    <a:pt x="657982" y="142725"/>
                    <a:pt x="684591" y="222553"/>
                  </a:cubicBezTo>
                  <a:cubicBezTo>
                    <a:pt x="711200" y="302381"/>
                    <a:pt x="713619" y="449943"/>
                    <a:pt x="655562" y="512838"/>
                  </a:cubicBezTo>
                  <a:cubicBezTo>
                    <a:pt x="597505" y="575733"/>
                    <a:pt x="466876" y="587828"/>
                    <a:pt x="336248" y="599924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5" name="ZoneTexte 94"/>
            <p:cNvSpPr txBox="1"/>
            <p:nvPr/>
          </p:nvSpPr>
          <p:spPr>
            <a:xfrm>
              <a:off x="2214546" y="500042"/>
              <a:ext cx="38504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2" name="ZoneTexte 111"/>
          <p:cNvSpPr txBox="1"/>
          <p:nvPr/>
        </p:nvSpPr>
        <p:spPr>
          <a:xfrm>
            <a:off x="187200" y="2124000"/>
            <a:ext cx="1776448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)*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</a:t>
            </a:r>
            <a:endParaRPr kumimoji="0" lang="fr-FR" sz="2800" b="0" i="0" u="none" strike="noStrike" kern="0" cap="none" spc="0" normalizeH="0" noProof="0" dirty="0" err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45" name="Groupe 144"/>
          <p:cNvGrpSpPr/>
          <p:nvPr/>
        </p:nvGrpSpPr>
        <p:grpSpPr>
          <a:xfrm>
            <a:off x="428596" y="3786190"/>
            <a:ext cx="6885900" cy="2643548"/>
            <a:chOff x="428596" y="3786190"/>
            <a:chExt cx="6885900" cy="2643548"/>
          </a:xfrm>
        </p:grpSpPr>
        <p:pic>
          <p:nvPicPr>
            <p:cNvPr id="146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4800" y="3859200"/>
              <a:ext cx="5181600" cy="2428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7" name="ZoneTexte 146"/>
            <p:cNvSpPr txBox="1"/>
            <p:nvPr/>
          </p:nvSpPr>
          <p:spPr>
            <a:xfrm>
              <a:off x="428596" y="4143722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48" name="ZoneTexte 147"/>
            <p:cNvSpPr txBox="1"/>
            <p:nvPr/>
          </p:nvSpPr>
          <p:spPr>
            <a:xfrm>
              <a:off x="428596" y="4487568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49" name="ZoneTexte 148"/>
            <p:cNvSpPr txBox="1"/>
            <p:nvPr/>
          </p:nvSpPr>
          <p:spPr>
            <a:xfrm>
              <a:off x="3615454" y="4000846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50" name="ZoneTexte 149"/>
            <p:cNvSpPr txBox="1"/>
            <p:nvPr/>
          </p:nvSpPr>
          <p:spPr>
            <a:xfrm>
              <a:off x="3643306" y="5916328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51" name="ZoneTexte 150"/>
            <p:cNvSpPr txBox="1"/>
            <p:nvPr/>
          </p:nvSpPr>
          <p:spPr>
            <a:xfrm>
              <a:off x="1214414" y="5702014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4762378" y="5653791"/>
              <a:ext cx="824887" cy="60932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3" name="ZoneTexte 152"/>
            <p:cNvSpPr txBox="1"/>
            <p:nvPr/>
          </p:nvSpPr>
          <p:spPr>
            <a:xfrm>
              <a:off x="6000760" y="5215292"/>
              <a:ext cx="564578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ok</a:t>
              </a:r>
            </a:p>
          </p:txBody>
        </p:sp>
        <p:sp>
          <p:nvSpPr>
            <p:cNvPr id="154" name="ZoneTexte 153"/>
            <p:cNvSpPr txBox="1"/>
            <p:nvPr/>
          </p:nvSpPr>
          <p:spPr>
            <a:xfrm>
              <a:off x="6929454" y="3786190"/>
              <a:ext cx="385042" cy="51341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  <a:endParaRPr kumimoji="0" lang="fr-FR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5" name="Ellipse 154"/>
            <p:cNvSpPr/>
            <p:nvPr/>
          </p:nvSpPr>
          <p:spPr bwMode="auto">
            <a:xfrm>
              <a:off x="2836800" y="4560125"/>
              <a:ext cx="100576" cy="100576"/>
            </a:xfrm>
            <a:prstGeom prst="ellips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7" name="Espace réservé du numéro de diapositive 3"/>
          <p:cNvSpPr txBox="1">
            <a:spLocks/>
          </p:cNvSpPr>
          <p:nvPr/>
        </p:nvSpPr>
        <p:spPr>
          <a:xfrm>
            <a:off x="8676456" y="652534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fld id="{BD380794-AD05-45D1-BCEF-E41591C34CDA}" type="slidenum">
              <a:rPr lang="fr-FR" sz="1200" i="1" smtClean="0">
                <a:solidFill>
                  <a:schemeClr val="bg1">
                    <a:lumMod val="50000"/>
                  </a:schemeClr>
                </a:solidFill>
              </a:rPr>
              <a:pPr/>
              <a:t>12</a:t>
            </a:fld>
            <a:endParaRPr lang="fr-FR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advTm="996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re 4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On-The-Fly Subset Construction</a:t>
            </a:r>
            <a:endParaRPr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grpSp>
        <p:nvGrpSpPr>
          <p:cNvPr id="5" name="Groupe 83"/>
          <p:cNvGrpSpPr/>
          <p:nvPr/>
        </p:nvGrpSpPr>
        <p:grpSpPr>
          <a:xfrm>
            <a:off x="2271600" y="756000"/>
            <a:ext cx="3293120" cy="2857520"/>
            <a:chOff x="850252" y="500042"/>
            <a:chExt cx="3293120" cy="2857520"/>
          </a:xfrm>
        </p:grpSpPr>
        <p:grpSp>
          <p:nvGrpSpPr>
            <p:cNvPr id="6" name="Groupe 12"/>
            <p:cNvGrpSpPr/>
            <p:nvPr/>
          </p:nvGrpSpPr>
          <p:grpSpPr>
            <a:xfrm>
              <a:off x="1519721" y="1071546"/>
              <a:ext cx="642942" cy="642942"/>
              <a:chOff x="3714744" y="1785926"/>
              <a:chExt cx="642942" cy="642942"/>
            </a:xfrm>
          </p:grpSpPr>
          <p:sp>
            <p:nvSpPr>
              <p:cNvPr id="110" name="Ellipse 109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11" name="ZoneTexte 110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0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e 13"/>
            <p:cNvGrpSpPr/>
            <p:nvPr/>
          </p:nvGrpSpPr>
          <p:grpSpPr>
            <a:xfrm>
              <a:off x="1519721" y="2714620"/>
              <a:ext cx="642942" cy="642942"/>
              <a:chOff x="3714744" y="1785926"/>
              <a:chExt cx="642942" cy="642942"/>
            </a:xfrm>
          </p:grpSpPr>
          <p:sp>
            <p:nvSpPr>
              <p:cNvPr id="108" name="Ellipse 107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09" name="ZoneTexte 108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1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e 16"/>
            <p:cNvGrpSpPr/>
            <p:nvPr/>
          </p:nvGrpSpPr>
          <p:grpSpPr>
            <a:xfrm>
              <a:off x="3305671" y="1071546"/>
              <a:ext cx="642942" cy="642942"/>
              <a:chOff x="3714744" y="1785926"/>
              <a:chExt cx="642942" cy="642942"/>
            </a:xfrm>
          </p:grpSpPr>
          <p:sp>
            <p:nvSpPr>
              <p:cNvPr id="106" name="Ellipse 105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07" name="ZoneTexte 106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2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e 19"/>
            <p:cNvGrpSpPr/>
            <p:nvPr/>
          </p:nvGrpSpPr>
          <p:grpSpPr>
            <a:xfrm>
              <a:off x="3305671" y="2714620"/>
              <a:ext cx="642942" cy="642942"/>
              <a:chOff x="3714744" y="1785926"/>
              <a:chExt cx="642942" cy="642942"/>
            </a:xfrm>
          </p:grpSpPr>
          <p:sp>
            <p:nvSpPr>
              <p:cNvPr id="104" name="Ellipse 103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57150" cap="flat" cmpd="dbl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05" name="ZoneTexte 104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  <a:ln w="41275" cmpd="dbl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3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89" name="Connecteur droit avec flèche 88"/>
            <p:cNvCxnSpPr/>
            <p:nvPr/>
          </p:nvCxnSpPr>
          <p:spPr bwMode="auto">
            <a:xfrm rot="16200000" flipH="1">
              <a:off x="1274720" y="810973"/>
              <a:ext cx="357190" cy="35719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grpSp>
          <p:nvGrpSpPr>
            <p:cNvPr id="10" name="Groupe 48"/>
            <p:cNvGrpSpPr/>
            <p:nvPr/>
          </p:nvGrpSpPr>
          <p:grpSpPr>
            <a:xfrm>
              <a:off x="850252" y="1578877"/>
              <a:ext cx="757468" cy="1248229"/>
              <a:chOff x="4296075" y="2793323"/>
              <a:chExt cx="757468" cy="1248229"/>
            </a:xfrm>
          </p:grpSpPr>
          <p:sp>
            <p:nvSpPr>
              <p:cNvPr id="102" name="Forme libre 101"/>
              <p:cNvSpPr/>
              <p:nvPr/>
            </p:nvSpPr>
            <p:spPr bwMode="auto">
              <a:xfrm>
                <a:off x="4714876" y="2793323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03" name="ZoneTexte 102"/>
              <p:cNvSpPr txBox="1"/>
              <p:nvPr/>
            </p:nvSpPr>
            <p:spPr>
              <a:xfrm>
                <a:off x="4296075" y="2928934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e 51"/>
            <p:cNvGrpSpPr/>
            <p:nvPr/>
          </p:nvGrpSpPr>
          <p:grpSpPr>
            <a:xfrm>
              <a:off x="2051691" y="1613793"/>
              <a:ext cx="673974" cy="1248229"/>
              <a:chOff x="5497514" y="2828239"/>
              <a:chExt cx="673974" cy="1248229"/>
            </a:xfrm>
          </p:grpSpPr>
          <p:sp>
            <p:nvSpPr>
              <p:cNvPr id="100" name="Forme libre 99"/>
              <p:cNvSpPr/>
              <p:nvPr/>
            </p:nvSpPr>
            <p:spPr bwMode="auto">
              <a:xfrm flipH="1" flipV="1">
                <a:off x="5497514" y="2828239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1" name="ZoneTexte 100"/>
              <p:cNvSpPr txBox="1"/>
              <p:nvPr/>
            </p:nvSpPr>
            <p:spPr>
              <a:xfrm>
                <a:off x="5786446" y="3527177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54"/>
            <p:cNvGrpSpPr/>
            <p:nvPr/>
          </p:nvGrpSpPr>
          <p:grpSpPr>
            <a:xfrm>
              <a:off x="2143108" y="915326"/>
              <a:ext cx="1143008" cy="513410"/>
              <a:chOff x="5548119" y="1996416"/>
              <a:chExt cx="1143008" cy="513410"/>
            </a:xfrm>
          </p:grpSpPr>
          <p:cxnSp>
            <p:nvCxnSpPr>
              <p:cNvPr id="98" name="Connecteur droit avec flèche 97"/>
              <p:cNvCxnSpPr>
                <a:stCxn id="110" idx="6"/>
                <a:endCxn id="106" idx="2"/>
              </p:cNvCxnSpPr>
              <p:nvPr/>
            </p:nvCxnSpPr>
            <p:spPr bwMode="auto">
              <a:xfrm>
                <a:off x="5548119" y="2474107"/>
                <a:ext cx="1143008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99" name="ZoneTexte 98"/>
              <p:cNvSpPr txBox="1"/>
              <p:nvPr/>
            </p:nvSpPr>
            <p:spPr>
              <a:xfrm>
                <a:off x="5894238" y="1996416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e 57"/>
            <p:cNvGrpSpPr/>
            <p:nvPr/>
          </p:nvGrpSpPr>
          <p:grpSpPr>
            <a:xfrm>
              <a:off x="3626348" y="1715281"/>
              <a:ext cx="517024" cy="995366"/>
              <a:chOff x="7072171" y="2501099"/>
              <a:chExt cx="517024" cy="995366"/>
            </a:xfrm>
          </p:grpSpPr>
          <p:cxnSp>
            <p:nvCxnSpPr>
              <p:cNvPr id="96" name="Connecteur droit avec flèche 95"/>
              <p:cNvCxnSpPr/>
              <p:nvPr/>
            </p:nvCxnSpPr>
            <p:spPr bwMode="auto">
              <a:xfrm rot="5400000">
                <a:off x="6575282" y="2997988"/>
                <a:ext cx="995366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97" name="ZoneTexte 96"/>
              <p:cNvSpPr txBox="1"/>
              <p:nvPr/>
            </p:nvSpPr>
            <p:spPr>
              <a:xfrm>
                <a:off x="7072330" y="2571744"/>
                <a:ext cx="516865" cy="51341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dirty="0" smtClean="0">
                    <a:solidFill>
                      <a:schemeClr val="tx2"/>
                    </a:solidFill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94" name="Forme libre 93"/>
            <p:cNvSpPr/>
            <p:nvPr/>
          </p:nvSpPr>
          <p:spPr bwMode="auto">
            <a:xfrm rot="19615672">
              <a:off x="1545660" y="574716"/>
              <a:ext cx="713619" cy="599924"/>
            </a:xfrm>
            <a:custGeom>
              <a:avLst/>
              <a:gdLst>
                <a:gd name="connsiteX0" fmla="*/ 31448 w 713619"/>
                <a:gd name="connsiteY0" fmla="*/ 382210 h 599924"/>
                <a:gd name="connsiteX1" fmla="*/ 31448 w 713619"/>
                <a:gd name="connsiteY1" fmla="*/ 135467 h 599924"/>
                <a:gd name="connsiteX2" fmla="*/ 220134 w 713619"/>
                <a:gd name="connsiteY2" fmla="*/ 19353 h 599924"/>
                <a:gd name="connsiteX3" fmla="*/ 495905 w 713619"/>
                <a:gd name="connsiteY3" fmla="*/ 33867 h 599924"/>
                <a:gd name="connsiteX4" fmla="*/ 684591 w 713619"/>
                <a:gd name="connsiteY4" fmla="*/ 222553 h 599924"/>
                <a:gd name="connsiteX5" fmla="*/ 655562 w 713619"/>
                <a:gd name="connsiteY5" fmla="*/ 512838 h 599924"/>
                <a:gd name="connsiteX6" fmla="*/ 336248 w 713619"/>
                <a:gd name="connsiteY6" fmla="*/ 599924 h 59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619" h="599924">
                  <a:moveTo>
                    <a:pt x="31448" y="382210"/>
                  </a:moveTo>
                  <a:cubicBezTo>
                    <a:pt x="15724" y="289076"/>
                    <a:pt x="0" y="195943"/>
                    <a:pt x="31448" y="135467"/>
                  </a:cubicBezTo>
                  <a:cubicBezTo>
                    <a:pt x="62896" y="74991"/>
                    <a:pt x="142724" y="36286"/>
                    <a:pt x="220134" y="19353"/>
                  </a:cubicBezTo>
                  <a:cubicBezTo>
                    <a:pt x="297544" y="2420"/>
                    <a:pt x="418496" y="0"/>
                    <a:pt x="495905" y="33867"/>
                  </a:cubicBezTo>
                  <a:cubicBezTo>
                    <a:pt x="573314" y="67734"/>
                    <a:pt x="657982" y="142725"/>
                    <a:pt x="684591" y="222553"/>
                  </a:cubicBezTo>
                  <a:cubicBezTo>
                    <a:pt x="711200" y="302381"/>
                    <a:pt x="713619" y="449943"/>
                    <a:pt x="655562" y="512838"/>
                  </a:cubicBezTo>
                  <a:cubicBezTo>
                    <a:pt x="597505" y="575733"/>
                    <a:pt x="466876" y="587828"/>
                    <a:pt x="336248" y="599924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5" name="ZoneTexte 94"/>
            <p:cNvSpPr txBox="1"/>
            <p:nvPr/>
          </p:nvSpPr>
          <p:spPr>
            <a:xfrm>
              <a:off x="2214546" y="500042"/>
              <a:ext cx="38504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2" name="ZoneTexte 111"/>
          <p:cNvSpPr txBox="1"/>
          <p:nvPr/>
        </p:nvSpPr>
        <p:spPr>
          <a:xfrm>
            <a:off x="187200" y="2124000"/>
            <a:ext cx="1776448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)*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</a:t>
            </a:r>
            <a:endParaRPr kumimoji="0" lang="fr-FR" sz="2800" b="0" i="0" u="none" strike="noStrike" kern="0" cap="none" spc="0" normalizeH="0" noProof="0" dirty="0" err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6" name="Groupe 45"/>
          <p:cNvGrpSpPr/>
          <p:nvPr/>
        </p:nvGrpSpPr>
        <p:grpSpPr>
          <a:xfrm>
            <a:off x="428596" y="3786190"/>
            <a:ext cx="6885900" cy="2643548"/>
            <a:chOff x="428596" y="3786190"/>
            <a:chExt cx="6885900" cy="2643548"/>
          </a:xfrm>
        </p:grpSpPr>
        <p:pic>
          <p:nvPicPr>
            <p:cNvPr id="47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4800" y="3859200"/>
              <a:ext cx="5181600" cy="2428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ZoneTexte 47"/>
            <p:cNvSpPr txBox="1"/>
            <p:nvPr/>
          </p:nvSpPr>
          <p:spPr>
            <a:xfrm>
              <a:off x="428596" y="4143722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428596" y="4487568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3615454" y="4000846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51" name="ZoneTexte 50"/>
            <p:cNvSpPr txBox="1"/>
            <p:nvPr/>
          </p:nvSpPr>
          <p:spPr>
            <a:xfrm>
              <a:off x="3643306" y="5916328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1214414" y="5702014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4762378" y="5653791"/>
              <a:ext cx="824887" cy="60932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4" name="ZoneTexte 53"/>
            <p:cNvSpPr txBox="1"/>
            <p:nvPr/>
          </p:nvSpPr>
          <p:spPr>
            <a:xfrm>
              <a:off x="6000760" y="5215292"/>
              <a:ext cx="564578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ok</a:t>
              </a:r>
            </a:p>
          </p:txBody>
        </p:sp>
        <p:sp>
          <p:nvSpPr>
            <p:cNvPr id="55" name="ZoneTexte 54"/>
            <p:cNvSpPr txBox="1"/>
            <p:nvPr/>
          </p:nvSpPr>
          <p:spPr>
            <a:xfrm>
              <a:off x="6929454" y="3786190"/>
              <a:ext cx="385042" cy="51341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  <a:endParaRPr kumimoji="0" lang="fr-FR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Ellipse 55"/>
            <p:cNvSpPr/>
            <p:nvPr/>
          </p:nvSpPr>
          <p:spPr bwMode="auto">
            <a:xfrm>
              <a:off x="2838016" y="5842659"/>
              <a:ext cx="100576" cy="100576"/>
            </a:xfrm>
            <a:prstGeom prst="ellips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59" name="ZoneTexte 58"/>
          <p:cNvSpPr txBox="1"/>
          <p:nvPr/>
        </p:nvSpPr>
        <p:spPr>
          <a:xfrm>
            <a:off x="6930000" y="1916832"/>
            <a:ext cx="914033" cy="573555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fr-FR" sz="3200" b="0" i="0" u="none" strike="noStrike" kern="0" cap="none" spc="0" normalizeH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tick</a:t>
            </a:r>
            <a:r>
              <a:rPr kumimoji="0" lang="fr-FR" sz="3200" b="0" i="0" u="none" strike="noStrike" kern="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</a:p>
        </p:txBody>
      </p:sp>
      <p:sp>
        <p:nvSpPr>
          <p:cNvPr id="57" name="Espace réservé du numéro de diapositive 3"/>
          <p:cNvSpPr txBox="1">
            <a:spLocks/>
          </p:cNvSpPr>
          <p:nvPr/>
        </p:nvSpPr>
        <p:spPr>
          <a:xfrm>
            <a:off x="8676456" y="652534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fld id="{BD380794-AD05-45D1-BCEF-E41591C34CDA}" type="slidenum">
              <a:rPr lang="fr-FR" sz="1200" i="1" smtClean="0">
                <a:solidFill>
                  <a:schemeClr val="bg1">
                    <a:lumMod val="50000"/>
                  </a:schemeClr>
                </a:solidFill>
              </a:rPr>
              <a:pPr/>
              <a:t>13</a:t>
            </a:fld>
            <a:endParaRPr lang="fr-FR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advTm="569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re 7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On-The-Fly Subset Construction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grpSp>
        <p:nvGrpSpPr>
          <p:cNvPr id="44" name="Groupe 43"/>
          <p:cNvGrpSpPr/>
          <p:nvPr/>
        </p:nvGrpSpPr>
        <p:grpSpPr>
          <a:xfrm>
            <a:off x="2271600" y="756000"/>
            <a:ext cx="3293120" cy="2857520"/>
            <a:chOff x="850252" y="500042"/>
            <a:chExt cx="3293120" cy="2857520"/>
          </a:xfrm>
        </p:grpSpPr>
        <p:grpSp>
          <p:nvGrpSpPr>
            <p:cNvPr id="45" name="Groupe 12"/>
            <p:cNvGrpSpPr/>
            <p:nvPr/>
          </p:nvGrpSpPr>
          <p:grpSpPr>
            <a:xfrm>
              <a:off x="1519721" y="1071546"/>
              <a:ext cx="642942" cy="642942"/>
              <a:chOff x="3714744" y="1785926"/>
              <a:chExt cx="642942" cy="642942"/>
            </a:xfrm>
          </p:grpSpPr>
          <p:sp>
            <p:nvSpPr>
              <p:cNvPr id="70" name="Ellipse 69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1" name="ZoneTexte 70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0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6" name="Groupe 13"/>
            <p:cNvGrpSpPr/>
            <p:nvPr/>
          </p:nvGrpSpPr>
          <p:grpSpPr>
            <a:xfrm>
              <a:off x="1519721" y="2714620"/>
              <a:ext cx="642942" cy="642942"/>
              <a:chOff x="3714744" y="1785926"/>
              <a:chExt cx="642942" cy="642942"/>
            </a:xfrm>
          </p:grpSpPr>
          <p:sp>
            <p:nvSpPr>
              <p:cNvPr id="68" name="Ellipse 67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9" name="ZoneTexte 68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1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7" name="Groupe 16"/>
            <p:cNvGrpSpPr/>
            <p:nvPr/>
          </p:nvGrpSpPr>
          <p:grpSpPr>
            <a:xfrm>
              <a:off x="3305671" y="1071546"/>
              <a:ext cx="642942" cy="642942"/>
              <a:chOff x="3714744" y="1785926"/>
              <a:chExt cx="642942" cy="642942"/>
            </a:xfrm>
          </p:grpSpPr>
          <p:sp>
            <p:nvSpPr>
              <p:cNvPr id="66" name="Ellipse 65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7" name="ZoneTexte 66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2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8" name="Groupe 19"/>
            <p:cNvGrpSpPr/>
            <p:nvPr/>
          </p:nvGrpSpPr>
          <p:grpSpPr>
            <a:xfrm>
              <a:off x="3305671" y="2714620"/>
              <a:ext cx="642942" cy="642942"/>
              <a:chOff x="3714744" y="1785926"/>
              <a:chExt cx="642942" cy="642942"/>
            </a:xfrm>
          </p:grpSpPr>
          <p:sp>
            <p:nvSpPr>
              <p:cNvPr id="64" name="Ellipse 63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57150" cap="flat" cmpd="dbl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5" name="ZoneTexte 64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  <a:ln w="41275" cmpd="dbl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3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49" name="Connecteur droit avec flèche 48"/>
            <p:cNvCxnSpPr/>
            <p:nvPr/>
          </p:nvCxnSpPr>
          <p:spPr bwMode="auto">
            <a:xfrm rot="16200000" flipH="1">
              <a:off x="1274720" y="810973"/>
              <a:ext cx="357190" cy="35719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grpSp>
          <p:nvGrpSpPr>
            <p:cNvPr id="50" name="Groupe 48"/>
            <p:cNvGrpSpPr/>
            <p:nvPr/>
          </p:nvGrpSpPr>
          <p:grpSpPr>
            <a:xfrm>
              <a:off x="850252" y="1578877"/>
              <a:ext cx="757468" cy="1248229"/>
              <a:chOff x="4296075" y="2793323"/>
              <a:chExt cx="757468" cy="1248229"/>
            </a:xfrm>
          </p:grpSpPr>
          <p:sp>
            <p:nvSpPr>
              <p:cNvPr id="62" name="Forme libre 61"/>
              <p:cNvSpPr/>
              <p:nvPr/>
            </p:nvSpPr>
            <p:spPr bwMode="auto">
              <a:xfrm>
                <a:off x="4714876" y="2793323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3" name="ZoneTexte 62"/>
              <p:cNvSpPr txBox="1"/>
              <p:nvPr/>
            </p:nvSpPr>
            <p:spPr>
              <a:xfrm>
                <a:off x="4296075" y="2928934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1" name="Groupe 51"/>
            <p:cNvGrpSpPr/>
            <p:nvPr/>
          </p:nvGrpSpPr>
          <p:grpSpPr>
            <a:xfrm>
              <a:off x="2051691" y="1613793"/>
              <a:ext cx="673974" cy="1248229"/>
              <a:chOff x="5497514" y="2828239"/>
              <a:chExt cx="673974" cy="1248229"/>
            </a:xfrm>
          </p:grpSpPr>
          <p:sp>
            <p:nvSpPr>
              <p:cNvPr id="60" name="Forme libre 59"/>
              <p:cNvSpPr/>
              <p:nvPr/>
            </p:nvSpPr>
            <p:spPr bwMode="auto">
              <a:xfrm flipH="1" flipV="1">
                <a:off x="5497514" y="2828239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1" name="ZoneTexte 60"/>
              <p:cNvSpPr txBox="1"/>
              <p:nvPr/>
            </p:nvSpPr>
            <p:spPr>
              <a:xfrm>
                <a:off x="5786446" y="3527177"/>
                <a:ext cx="385042" cy="544765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2" name="Groupe 54"/>
            <p:cNvGrpSpPr/>
            <p:nvPr/>
          </p:nvGrpSpPr>
          <p:grpSpPr>
            <a:xfrm>
              <a:off x="2143108" y="915326"/>
              <a:ext cx="1143008" cy="513410"/>
              <a:chOff x="5548119" y="1996416"/>
              <a:chExt cx="1143008" cy="513410"/>
            </a:xfrm>
          </p:grpSpPr>
          <p:cxnSp>
            <p:nvCxnSpPr>
              <p:cNvPr id="58" name="Connecteur droit avec flèche 57"/>
              <p:cNvCxnSpPr>
                <a:stCxn id="70" idx="6"/>
                <a:endCxn id="66" idx="2"/>
              </p:cNvCxnSpPr>
              <p:nvPr/>
            </p:nvCxnSpPr>
            <p:spPr bwMode="auto">
              <a:xfrm>
                <a:off x="5548119" y="2474107"/>
                <a:ext cx="1143008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59" name="ZoneTexte 58"/>
              <p:cNvSpPr txBox="1"/>
              <p:nvPr/>
            </p:nvSpPr>
            <p:spPr>
              <a:xfrm>
                <a:off x="5894238" y="1996416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3" name="Groupe 57"/>
            <p:cNvGrpSpPr/>
            <p:nvPr/>
          </p:nvGrpSpPr>
          <p:grpSpPr>
            <a:xfrm>
              <a:off x="3626348" y="1715281"/>
              <a:ext cx="517024" cy="995366"/>
              <a:chOff x="7072171" y="2501099"/>
              <a:chExt cx="517024" cy="995366"/>
            </a:xfrm>
          </p:grpSpPr>
          <p:cxnSp>
            <p:nvCxnSpPr>
              <p:cNvPr id="56" name="Connecteur droit avec flèche 55"/>
              <p:cNvCxnSpPr/>
              <p:nvPr/>
            </p:nvCxnSpPr>
            <p:spPr bwMode="auto">
              <a:xfrm rot="5400000">
                <a:off x="6575282" y="2997988"/>
                <a:ext cx="995366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57" name="ZoneTexte 56"/>
              <p:cNvSpPr txBox="1"/>
              <p:nvPr/>
            </p:nvSpPr>
            <p:spPr>
              <a:xfrm>
                <a:off x="7072330" y="2571744"/>
                <a:ext cx="516865" cy="51341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dirty="0" smtClean="0">
                    <a:solidFill>
                      <a:schemeClr val="tx2"/>
                    </a:solidFill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4" name="Forme libre 53"/>
            <p:cNvSpPr/>
            <p:nvPr/>
          </p:nvSpPr>
          <p:spPr bwMode="auto">
            <a:xfrm rot="19615672">
              <a:off x="1545660" y="574716"/>
              <a:ext cx="713619" cy="599924"/>
            </a:xfrm>
            <a:custGeom>
              <a:avLst/>
              <a:gdLst>
                <a:gd name="connsiteX0" fmla="*/ 31448 w 713619"/>
                <a:gd name="connsiteY0" fmla="*/ 382210 h 599924"/>
                <a:gd name="connsiteX1" fmla="*/ 31448 w 713619"/>
                <a:gd name="connsiteY1" fmla="*/ 135467 h 599924"/>
                <a:gd name="connsiteX2" fmla="*/ 220134 w 713619"/>
                <a:gd name="connsiteY2" fmla="*/ 19353 h 599924"/>
                <a:gd name="connsiteX3" fmla="*/ 495905 w 713619"/>
                <a:gd name="connsiteY3" fmla="*/ 33867 h 599924"/>
                <a:gd name="connsiteX4" fmla="*/ 684591 w 713619"/>
                <a:gd name="connsiteY4" fmla="*/ 222553 h 599924"/>
                <a:gd name="connsiteX5" fmla="*/ 655562 w 713619"/>
                <a:gd name="connsiteY5" fmla="*/ 512838 h 599924"/>
                <a:gd name="connsiteX6" fmla="*/ 336248 w 713619"/>
                <a:gd name="connsiteY6" fmla="*/ 599924 h 59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619" h="599924">
                  <a:moveTo>
                    <a:pt x="31448" y="382210"/>
                  </a:moveTo>
                  <a:cubicBezTo>
                    <a:pt x="15724" y="289076"/>
                    <a:pt x="0" y="195943"/>
                    <a:pt x="31448" y="135467"/>
                  </a:cubicBezTo>
                  <a:cubicBezTo>
                    <a:pt x="62896" y="74991"/>
                    <a:pt x="142724" y="36286"/>
                    <a:pt x="220134" y="19353"/>
                  </a:cubicBezTo>
                  <a:cubicBezTo>
                    <a:pt x="297544" y="2420"/>
                    <a:pt x="418496" y="0"/>
                    <a:pt x="495905" y="33867"/>
                  </a:cubicBezTo>
                  <a:cubicBezTo>
                    <a:pt x="573314" y="67734"/>
                    <a:pt x="657982" y="142725"/>
                    <a:pt x="684591" y="222553"/>
                  </a:cubicBezTo>
                  <a:cubicBezTo>
                    <a:pt x="711200" y="302381"/>
                    <a:pt x="713619" y="449943"/>
                    <a:pt x="655562" y="512838"/>
                  </a:cubicBezTo>
                  <a:cubicBezTo>
                    <a:pt x="597505" y="575733"/>
                    <a:pt x="466876" y="587828"/>
                    <a:pt x="336248" y="599924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ZoneTexte 54"/>
            <p:cNvSpPr txBox="1"/>
            <p:nvPr/>
          </p:nvSpPr>
          <p:spPr>
            <a:xfrm>
              <a:off x="2214546" y="500042"/>
              <a:ext cx="38504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2" name="ZoneTexte 71"/>
          <p:cNvSpPr txBox="1"/>
          <p:nvPr/>
        </p:nvSpPr>
        <p:spPr>
          <a:xfrm>
            <a:off x="187200" y="2124000"/>
            <a:ext cx="1776448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)*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</a:t>
            </a:r>
            <a:endParaRPr kumimoji="0" lang="fr-FR" sz="2800" b="0" i="0" u="none" strike="noStrike" kern="0" cap="none" spc="0" normalizeH="0" noProof="0" dirty="0" err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6" name="Groupe 95"/>
          <p:cNvGrpSpPr/>
          <p:nvPr/>
        </p:nvGrpSpPr>
        <p:grpSpPr>
          <a:xfrm>
            <a:off x="428596" y="3786190"/>
            <a:ext cx="7086275" cy="2643548"/>
            <a:chOff x="428596" y="3786190"/>
            <a:chExt cx="7086275" cy="2643548"/>
          </a:xfrm>
        </p:grpSpPr>
        <p:pic>
          <p:nvPicPr>
            <p:cNvPr id="97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4800" y="3859200"/>
              <a:ext cx="5181600" cy="2428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8" name="ZoneTexte 97"/>
            <p:cNvSpPr txBox="1"/>
            <p:nvPr/>
          </p:nvSpPr>
          <p:spPr>
            <a:xfrm>
              <a:off x="428596" y="4143722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99" name="ZoneTexte 98"/>
            <p:cNvSpPr txBox="1"/>
            <p:nvPr/>
          </p:nvSpPr>
          <p:spPr>
            <a:xfrm>
              <a:off x="428596" y="4487568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00" name="ZoneTexte 99"/>
            <p:cNvSpPr txBox="1"/>
            <p:nvPr/>
          </p:nvSpPr>
          <p:spPr>
            <a:xfrm>
              <a:off x="3615454" y="4000846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01" name="ZoneTexte 100"/>
            <p:cNvSpPr txBox="1"/>
            <p:nvPr/>
          </p:nvSpPr>
          <p:spPr>
            <a:xfrm>
              <a:off x="3643306" y="5916328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02" name="ZoneTexte 101"/>
            <p:cNvSpPr txBox="1"/>
            <p:nvPr/>
          </p:nvSpPr>
          <p:spPr>
            <a:xfrm>
              <a:off x="1214414" y="5702014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4762378" y="5653791"/>
              <a:ext cx="824887" cy="60932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4" name="ZoneTexte 103"/>
            <p:cNvSpPr txBox="1"/>
            <p:nvPr/>
          </p:nvSpPr>
          <p:spPr>
            <a:xfrm>
              <a:off x="6000760" y="5215292"/>
              <a:ext cx="564578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ok</a:t>
              </a:r>
            </a:p>
          </p:txBody>
        </p:sp>
        <p:sp>
          <p:nvSpPr>
            <p:cNvPr id="105" name="Ellipse 104"/>
            <p:cNvSpPr/>
            <p:nvPr/>
          </p:nvSpPr>
          <p:spPr bwMode="auto">
            <a:xfrm>
              <a:off x="2838016" y="5842659"/>
              <a:ext cx="100576" cy="100576"/>
            </a:xfrm>
            <a:prstGeom prst="ellips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6" name="ZoneTexte 105"/>
            <p:cNvSpPr txBox="1"/>
            <p:nvPr/>
          </p:nvSpPr>
          <p:spPr>
            <a:xfrm>
              <a:off x="6929454" y="3786190"/>
              <a:ext cx="585417" cy="544765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err="1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  <a:r>
                <a:rPr kumimoji="0" lang="en-US" sz="2800" b="0" i="0" u="none" strike="noStrike" kern="0" cap="none" spc="0" normalizeH="0" noProof="0" dirty="0" err="1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5" name="Espace réservé du numéro de diapositive 3"/>
          <p:cNvSpPr txBox="1">
            <a:spLocks/>
          </p:cNvSpPr>
          <p:nvPr/>
        </p:nvSpPr>
        <p:spPr>
          <a:xfrm>
            <a:off x="8676456" y="652534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fld id="{BD380794-AD05-45D1-BCEF-E41591C34CDA}" type="slidenum">
              <a:rPr lang="fr-FR" sz="1200" i="1" smtClean="0">
                <a:solidFill>
                  <a:schemeClr val="bg1">
                    <a:lumMod val="50000"/>
                  </a:schemeClr>
                </a:solidFill>
              </a:rPr>
              <a:pPr/>
              <a:t>14</a:t>
            </a:fld>
            <a:endParaRPr lang="fr-FR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advTm="803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re 7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On-The-Fly Subset Construction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grpSp>
        <p:nvGrpSpPr>
          <p:cNvPr id="44" name="Groupe 43"/>
          <p:cNvGrpSpPr/>
          <p:nvPr/>
        </p:nvGrpSpPr>
        <p:grpSpPr>
          <a:xfrm>
            <a:off x="2271600" y="756000"/>
            <a:ext cx="3293120" cy="2857520"/>
            <a:chOff x="850252" y="500042"/>
            <a:chExt cx="3293120" cy="2857520"/>
          </a:xfrm>
        </p:grpSpPr>
        <p:grpSp>
          <p:nvGrpSpPr>
            <p:cNvPr id="45" name="Groupe 12"/>
            <p:cNvGrpSpPr/>
            <p:nvPr/>
          </p:nvGrpSpPr>
          <p:grpSpPr>
            <a:xfrm>
              <a:off x="1519721" y="1071546"/>
              <a:ext cx="642942" cy="642942"/>
              <a:chOff x="3714744" y="1785926"/>
              <a:chExt cx="642942" cy="642942"/>
            </a:xfrm>
          </p:grpSpPr>
          <p:sp>
            <p:nvSpPr>
              <p:cNvPr id="70" name="Ellipse 69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1" name="ZoneTexte 70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0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6" name="Groupe 13"/>
            <p:cNvGrpSpPr/>
            <p:nvPr/>
          </p:nvGrpSpPr>
          <p:grpSpPr>
            <a:xfrm>
              <a:off x="1519721" y="2714620"/>
              <a:ext cx="642942" cy="642942"/>
              <a:chOff x="3714744" y="1785926"/>
              <a:chExt cx="642942" cy="642942"/>
            </a:xfrm>
          </p:grpSpPr>
          <p:sp>
            <p:nvSpPr>
              <p:cNvPr id="68" name="Ellipse 67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9" name="ZoneTexte 68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1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7" name="Groupe 16"/>
            <p:cNvGrpSpPr/>
            <p:nvPr/>
          </p:nvGrpSpPr>
          <p:grpSpPr>
            <a:xfrm>
              <a:off x="3305671" y="1071546"/>
              <a:ext cx="642942" cy="642942"/>
              <a:chOff x="3714744" y="1785926"/>
              <a:chExt cx="642942" cy="642942"/>
            </a:xfrm>
          </p:grpSpPr>
          <p:sp>
            <p:nvSpPr>
              <p:cNvPr id="66" name="Ellipse 65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7" name="ZoneTexte 66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2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8" name="Groupe 19"/>
            <p:cNvGrpSpPr/>
            <p:nvPr/>
          </p:nvGrpSpPr>
          <p:grpSpPr>
            <a:xfrm>
              <a:off x="3305671" y="2714620"/>
              <a:ext cx="642942" cy="642942"/>
              <a:chOff x="3714744" y="1785926"/>
              <a:chExt cx="642942" cy="642942"/>
            </a:xfrm>
          </p:grpSpPr>
          <p:sp>
            <p:nvSpPr>
              <p:cNvPr id="64" name="Ellipse 63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57150" cap="flat" cmpd="dbl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5" name="ZoneTexte 64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  <a:ln w="41275" cmpd="dbl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3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49" name="Connecteur droit avec flèche 48"/>
            <p:cNvCxnSpPr/>
            <p:nvPr/>
          </p:nvCxnSpPr>
          <p:spPr bwMode="auto">
            <a:xfrm rot="16200000" flipH="1">
              <a:off x="1274720" y="810973"/>
              <a:ext cx="357190" cy="35719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grpSp>
          <p:nvGrpSpPr>
            <p:cNvPr id="50" name="Groupe 48"/>
            <p:cNvGrpSpPr/>
            <p:nvPr/>
          </p:nvGrpSpPr>
          <p:grpSpPr>
            <a:xfrm>
              <a:off x="850252" y="1578877"/>
              <a:ext cx="757468" cy="1248229"/>
              <a:chOff x="4296075" y="2793323"/>
              <a:chExt cx="757468" cy="1248229"/>
            </a:xfrm>
          </p:grpSpPr>
          <p:sp>
            <p:nvSpPr>
              <p:cNvPr id="62" name="Forme libre 61"/>
              <p:cNvSpPr/>
              <p:nvPr/>
            </p:nvSpPr>
            <p:spPr bwMode="auto">
              <a:xfrm>
                <a:off x="4714876" y="2793323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3" name="ZoneTexte 62"/>
              <p:cNvSpPr txBox="1"/>
              <p:nvPr/>
            </p:nvSpPr>
            <p:spPr>
              <a:xfrm>
                <a:off x="4296075" y="2928934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1" name="Groupe 51"/>
            <p:cNvGrpSpPr/>
            <p:nvPr/>
          </p:nvGrpSpPr>
          <p:grpSpPr>
            <a:xfrm>
              <a:off x="2051691" y="1613793"/>
              <a:ext cx="673974" cy="1248229"/>
              <a:chOff x="5497514" y="2828239"/>
              <a:chExt cx="673974" cy="1248229"/>
            </a:xfrm>
          </p:grpSpPr>
          <p:sp>
            <p:nvSpPr>
              <p:cNvPr id="60" name="Forme libre 59"/>
              <p:cNvSpPr/>
              <p:nvPr/>
            </p:nvSpPr>
            <p:spPr bwMode="auto">
              <a:xfrm flipH="1" flipV="1">
                <a:off x="5497514" y="2828239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1" name="ZoneTexte 60"/>
              <p:cNvSpPr txBox="1"/>
              <p:nvPr/>
            </p:nvSpPr>
            <p:spPr>
              <a:xfrm>
                <a:off x="5786446" y="3527177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2" name="Groupe 54"/>
            <p:cNvGrpSpPr/>
            <p:nvPr/>
          </p:nvGrpSpPr>
          <p:grpSpPr>
            <a:xfrm>
              <a:off x="2143108" y="915326"/>
              <a:ext cx="1143008" cy="513410"/>
              <a:chOff x="5548119" y="1996416"/>
              <a:chExt cx="1143008" cy="513410"/>
            </a:xfrm>
          </p:grpSpPr>
          <p:cxnSp>
            <p:nvCxnSpPr>
              <p:cNvPr id="58" name="Connecteur droit avec flèche 57"/>
              <p:cNvCxnSpPr>
                <a:stCxn id="70" idx="6"/>
                <a:endCxn id="66" idx="2"/>
              </p:cNvCxnSpPr>
              <p:nvPr/>
            </p:nvCxnSpPr>
            <p:spPr bwMode="auto">
              <a:xfrm>
                <a:off x="5548119" y="2474107"/>
                <a:ext cx="1143008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59" name="ZoneTexte 58"/>
              <p:cNvSpPr txBox="1"/>
              <p:nvPr/>
            </p:nvSpPr>
            <p:spPr>
              <a:xfrm>
                <a:off x="5894238" y="1996416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3" name="Groupe 57"/>
            <p:cNvGrpSpPr/>
            <p:nvPr/>
          </p:nvGrpSpPr>
          <p:grpSpPr>
            <a:xfrm>
              <a:off x="3626348" y="1715281"/>
              <a:ext cx="517024" cy="995366"/>
              <a:chOff x="7072171" y="2501099"/>
              <a:chExt cx="517024" cy="995366"/>
            </a:xfrm>
          </p:grpSpPr>
          <p:cxnSp>
            <p:nvCxnSpPr>
              <p:cNvPr id="56" name="Connecteur droit avec flèche 55"/>
              <p:cNvCxnSpPr/>
              <p:nvPr/>
            </p:nvCxnSpPr>
            <p:spPr bwMode="auto">
              <a:xfrm rot="5400000">
                <a:off x="6575282" y="2997988"/>
                <a:ext cx="995366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57" name="ZoneTexte 56"/>
              <p:cNvSpPr txBox="1"/>
              <p:nvPr/>
            </p:nvSpPr>
            <p:spPr>
              <a:xfrm>
                <a:off x="7072330" y="2571744"/>
                <a:ext cx="516865" cy="51341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dirty="0" smtClean="0">
                    <a:solidFill>
                      <a:schemeClr val="tx2"/>
                    </a:solidFill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4" name="Forme libre 53"/>
            <p:cNvSpPr/>
            <p:nvPr/>
          </p:nvSpPr>
          <p:spPr bwMode="auto">
            <a:xfrm rot="19615672">
              <a:off x="1545660" y="574716"/>
              <a:ext cx="713619" cy="599924"/>
            </a:xfrm>
            <a:custGeom>
              <a:avLst/>
              <a:gdLst>
                <a:gd name="connsiteX0" fmla="*/ 31448 w 713619"/>
                <a:gd name="connsiteY0" fmla="*/ 382210 h 599924"/>
                <a:gd name="connsiteX1" fmla="*/ 31448 w 713619"/>
                <a:gd name="connsiteY1" fmla="*/ 135467 h 599924"/>
                <a:gd name="connsiteX2" fmla="*/ 220134 w 713619"/>
                <a:gd name="connsiteY2" fmla="*/ 19353 h 599924"/>
                <a:gd name="connsiteX3" fmla="*/ 495905 w 713619"/>
                <a:gd name="connsiteY3" fmla="*/ 33867 h 599924"/>
                <a:gd name="connsiteX4" fmla="*/ 684591 w 713619"/>
                <a:gd name="connsiteY4" fmla="*/ 222553 h 599924"/>
                <a:gd name="connsiteX5" fmla="*/ 655562 w 713619"/>
                <a:gd name="connsiteY5" fmla="*/ 512838 h 599924"/>
                <a:gd name="connsiteX6" fmla="*/ 336248 w 713619"/>
                <a:gd name="connsiteY6" fmla="*/ 599924 h 59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619" h="599924">
                  <a:moveTo>
                    <a:pt x="31448" y="382210"/>
                  </a:moveTo>
                  <a:cubicBezTo>
                    <a:pt x="15724" y="289076"/>
                    <a:pt x="0" y="195943"/>
                    <a:pt x="31448" y="135467"/>
                  </a:cubicBezTo>
                  <a:cubicBezTo>
                    <a:pt x="62896" y="74991"/>
                    <a:pt x="142724" y="36286"/>
                    <a:pt x="220134" y="19353"/>
                  </a:cubicBezTo>
                  <a:cubicBezTo>
                    <a:pt x="297544" y="2420"/>
                    <a:pt x="418496" y="0"/>
                    <a:pt x="495905" y="33867"/>
                  </a:cubicBezTo>
                  <a:cubicBezTo>
                    <a:pt x="573314" y="67734"/>
                    <a:pt x="657982" y="142725"/>
                    <a:pt x="684591" y="222553"/>
                  </a:cubicBezTo>
                  <a:cubicBezTo>
                    <a:pt x="711200" y="302381"/>
                    <a:pt x="713619" y="449943"/>
                    <a:pt x="655562" y="512838"/>
                  </a:cubicBezTo>
                  <a:cubicBezTo>
                    <a:pt x="597505" y="575733"/>
                    <a:pt x="466876" y="587828"/>
                    <a:pt x="336248" y="599924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ZoneTexte 54"/>
            <p:cNvSpPr txBox="1"/>
            <p:nvPr/>
          </p:nvSpPr>
          <p:spPr>
            <a:xfrm>
              <a:off x="2214546" y="500042"/>
              <a:ext cx="38504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2" name="ZoneTexte 71"/>
          <p:cNvSpPr txBox="1"/>
          <p:nvPr/>
        </p:nvSpPr>
        <p:spPr>
          <a:xfrm>
            <a:off x="187200" y="2124000"/>
            <a:ext cx="1776448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)*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</a:t>
            </a:r>
            <a:endParaRPr kumimoji="0" lang="fr-FR" sz="2800" b="0" i="0" u="none" strike="noStrike" kern="0" cap="none" spc="0" normalizeH="0" noProof="0" dirty="0" err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75" name="Groupe 74"/>
          <p:cNvGrpSpPr/>
          <p:nvPr/>
        </p:nvGrpSpPr>
        <p:grpSpPr>
          <a:xfrm>
            <a:off x="428596" y="3786190"/>
            <a:ext cx="7086275" cy="2643548"/>
            <a:chOff x="428596" y="3786190"/>
            <a:chExt cx="7086275" cy="2643548"/>
          </a:xfrm>
        </p:grpSpPr>
        <p:pic>
          <p:nvPicPr>
            <p:cNvPr id="7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4800" y="3859200"/>
              <a:ext cx="5181600" cy="2428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7" name="ZoneTexte 76"/>
            <p:cNvSpPr txBox="1"/>
            <p:nvPr/>
          </p:nvSpPr>
          <p:spPr>
            <a:xfrm>
              <a:off x="428596" y="4143722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428596" y="4487568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79" name="ZoneTexte 78"/>
            <p:cNvSpPr txBox="1"/>
            <p:nvPr/>
          </p:nvSpPr>
          <p:spPr>
            <a:xfrm>
              <a:off x="3615454" y="4000846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80" name="ZoneTexte 79"/>
            <p:cNvSpPr txBox="1"/>
            <p:nvPr/>
          </p:nvSpPr>
          <p:spPr>
            <a:xfrm>
              <a:off x="3643306" y="5916328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81" name="ZoneTexte 80"/>
            <p:cNvSpPr txBox="1"/>
            <p:nvPr/>
          </p:nvSpPr>
          <p:spPr>
            <a:xfrm>
              <a:off x="1214414" y="5702014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4762378" y="5653791"/>
              <a:ext cx="824887" cy="60932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6000760" y="5215292"/>
              <a:ext cx="564578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ok</a:t>
              </a:r>
            </a:p>
          </p:txBody>
        </p:sp>
        <p:sp>
          <p:nvSpPr>
            <p:cNvPr id="84" name="ZoneTexte 83"/>
            <p:cNvSpPr txBox="1"/>
            <p:nvPr/>
          </p:nvSpPr>
          <p:spPr>
            <a:xfrm>
              <a:off x="6929454" y="3786190"/>
              <a:ext cx="585417" cy="51341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err="1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ab</a:t>
              </a:r>
              <a:endParaRPr kumimoji="0" lang="fr-FR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5" name="Ellipse 84"/>
            <p:cNvSpPr/>
            <p:nvPr/>
          </p:nvSpPr>
          <p:spPr bwMode="auto">
            <a:xfrm>
              <a:off x="2836800" y="4560125"/>
              <a:ext cx="100576" cy="100576"/>
            </a:xfrm>
            <a:prstGeom prst="ellips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86" name="ZoneTexte 85"/>
          <p:cNvSpPr txBox="1"/>
          <p:nvPr/>
        </p:nvSpPr>
        <p:spPr>
          <a:xfrm>
            <a:off x="6930000" y="1916832"/>
            <a:ext cx="914033" cy="573555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fr-FR" sz="3200" b="0" i="0" u="none" strike="noStrike" kern="0" cap="none" spc="0" normalizeH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tick</a:t>
            </a:r>
            <a:r>
              <a:rPr kumimoji="0" lang="fr-FR" sz="3200" b="0" i="0" u="none" strike="noStrike" kern="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</a:p>
        </p:txBody>
      </p:sp>
      <p:sp>
        <p:nvSpPr>
          <p:cNvPr id="87" name="Espace réservé du numéro de diapositive 3"/>
          <p:cNvSpPr txBox="1">
            <a:spLocks/>
          </p:cNvSpPr>
          <p:nvPr/>
        </p:nvSpPr>
        <p:spPr>
          <a:xfrm>
            <a:off x="8676456" y="652534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fld id="{BD380794-AD05-45D1-BCEF-E41591C34CDA}" type="slidenum">
              <a:rPr lang="fr-FR" sz="1200" i="1" smtClean="0">
                <a:solidFill>
                  <a:schemeClr val="bg1">
                    <a:lumMod val="50000"/>
                  </a:schemeClr>
                </a:solidFill>
              </a:rPr>
              <a:pPr/>
              <a:t>15</a:t>
            </a:fld>
            <a:endParaRPr lang="fr-FR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advTm="529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re 7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On-The-Fly Subset Construction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grpSp>
        <p:nvGrpSpPr>
          <p:cNvPr id="44" name="Groupe 43"/>
          <p:cNvGrpSpPr/>
          <p:nvPr/>
        </p:nvGrpSpPr>
        <p:grpSpPr>
          <a:xfrm>
            <a:off x="2271600" y="756000"/>
            <a:ext cx="3293120" cy="2857520"/>
            <a:chOff x="850252" y="500042"/>
            <a:chExt cx="3293120" cy="2857520"/>
          </a:xfrm>
        </p:grpSpPr>
        <p:grpSp>
          <p:nvGrpSpPr>
            <p:cNvPr id="45" name="Groupe 12"/>
            <p:cNvGrpSpPr/>
            <p:nvPr/>
          </p:nvGrpSpPr>
          <p:grpSpPr>
            <a:xfrm>
              <a:off x="1519721" y="1071546"/>
              <a:ext cx="642942" cy="642942"/>
              <a:chOff x="3714744" y="1785926"/>
              <a:chExt cx="642942" cy="642942"/>
            </a:xfrm>
          </p:grpSpPr>
          <p:sp>
            <p:nvSpPr>
              <p:cNvPr id="70" name="Ellipse 69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381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1" name="ZoneTexte 70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0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6" name="Groupe 13"/>
            <p:cNvGrpSpPr/>
            <p:nvPr/>
          </p:nvGrpSpPr>
          <p:grpSpPr>
            <a:xfrm>
              <a:off x="1519721" y="2714620"/>
              <a:ext cx="642942" cy="642942"/>
              <a:chOff x="3714744" y="1785926"/>
              <a:chExt cx="642942" cy="642942"/>
            </a:xfrm>
          </p:grpSpPr>
          <p:sp>
            <p:nvSpPr>
              <p:cNvPr id="68" name="Ellipse 67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9" name="ZoneTexte 68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1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7" name="Groupe 16"/>
            <p:cNvGrpSpPr/>
            <p:nvPr/>
          </p:nvGrpSpPr>
          <p:grpSpPr>
            <a:xfrm>
              <a:off x="3305671" y="1071546"/>
              <a:ext cx="642942" cy="642942"/>
              <a:chOff x="3714744" y="1785926"/>
              <a:chExt cx="642942" cy="642942"/>
            </a:xfrm>
          </p:grpSpPr>
          <p:sp>
            <p:nvSpPr>
              <p:cNvPr id="66" name="Ellipse 65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7" name="ZoneTexte 66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2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8" name="Groupe 19"/>
            <p:cNvGrpSpPr/>
            <p:nvPr/>
          </p:nvGrpSpPr>
          <p:grpSpPr>
            <a:xfrm>
              <a:off x="3305671" y="2714620"/>
              <a:ext cx="642942" cy="642942"/>
              <a:chOff x="3714744" y="1785926"/>
              <a:chExt cx="642942" cy="642942"/>
            </a:xfrm>
          </p:grpSpPr>
          <p:sp>
            <p:nvSpPr>
              <p:cNvPr id="64" name="Ellipse 63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57150" cap="flat" cmpd="dbl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5" name="ZoneTexte 64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  <a:ln w="41275" cmpd="dbl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3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49" name="Connecteur droit avec flèche 48"/>
            <p:cNvCxnSpPr/>
            <p:nvPr/>
          </p:nvCxnSpPr>
          <p:spPr bwMode="auto">
            <a:xfrm rot="16200000" flipH="1">
              <a:off x="1274720" y="810973"/>
              <a:ext cx="357190" cy="35719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grpSp>
          <p:nvGrpSpPr>
            <p:cNvPr id="50" name="Groupe 48"/>
            <p:cNvGrpSpPr/>
            <p:nvPr/>
          </p:nvGrpSpPr>
          <p:grpSpPr>
            <a:xfrm>
              <a:off x="850252" y="1578877"/>
              <a:ext cx="757468" cy="1248229"/>
              <a:chOff x="4296075" y="2793323"/>
              <a:chExt cx="757468" cy="1248229"/>
            </a:xfrm>
          </p:grpSpPr>
          <p:sp>
            <p:nvSpPr>
              <p:cNvPr id="62" name="Forme libre 61"/>
              <p:cNvSpPr/>
              <p:nvPr/>
            </p:nvSpPr>
            <p:spPr bwMode="auto">
              <a:xfrm>
                <a:off x="4714876" y="2793323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3" name="ZoneTexte 62"/>
              <p:cNvSpPr txBox="1"/>
              <p:nvPr/>
            </p:nvSpPr>
            <p:spPr>
              <a:xfrm>
                <a:off x="4296075" y="2928934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1" name="Groupe 51"/>
            <p:cNvGrpSpPr/>
            <p:nvPr/>
          </p:nvGrpSpPr>
          <p:grpSpPr>
            <a:xfrm>
              <a:off x="2051691" y="1613793"/>
              <a:ext cx="673974" cy="1248229"/>
              <a:chOff x="5497514" y="2828239"/>
              <a:chExt cx="673974" cy="1248229"/>
            </a:xfrm>
          </p:grpSpPr>
          <p:sp>
            <p:nvSpPr>
              <p:cNvPr id="60" name="Forme libre 59"/>
              <p:cNvSpPr/>
              <p:nvPr/>
            </p:nvSpPr>
            <p:spPr bwMode="auto">
              <a:xfrm flipH="1" flipV="1">
                <a:off x="5497514" y="2828239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1" name="ZoneTexte 60"/>
              <p:cNvSpPr txBox="1"/>
              <p:nvPr/>
            </p:nvSpPr>
            <p:spPr>
              <a:xfrm>
                <a:off x="5786446" y="3527177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2" name="Groupe 54"/>
            <p:cNvGrpSpPr/>
            <p:nvPr/>
          </p:nvGrpSpPr>
          <p:grpSpPr>
            <a:xfrm>
              <a:off x="2143108" y="915326"/>
              <a:ext cx="1143008" cy="513410"/>
              <a:chOff x="5548119" y="1996416"/>
              <a:chExt cx="1143008" cy="513410"/>
            </a:xfrm>
          </p:grpSpPr>
          <p:cxnSp>
            <p:nvCxnSpPr>
              <p:cNvPr id="58" name="Connecteur droit avec flèche 57"/>
              <p:cNvCxnSpPr>
                <a:stCxn id="70" idx="6"/>
                <a:endCxn id="66" idx="2"/>
              </p:cNvCxnSpPr>
              <p:nvPr/>
            </p:nvCxnSpPr>
            <p:spPr bwMode="auto">
              <a:xfrm>
                <a:off x="5548119" y="2474107"/>
                <a:ext cx="1143008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59" name="ZoneTexte 58"/>
              <p:cNvSpPr txBox="1"/>
              <p:nvPr/>
            </p:nvSpPr>
            <p:spPr>
              <a:xfrm>
                <a:off x="5894238" y="1996416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3" name="Groupe 57"/>
            <p:cNvGrpSpPr/>
            <p:nvPr/>
          </p:nvGrpSpPr>
          <p:grpSpPr>
            <a:xfrm>
              <a:off x="3626348" y="1715281"/>
              <a:ext cx="517024" cy="995366"/>
              <a:chOff x="7072171" y="2501099"/>
              <a:chExt cx="517024" cy="995366"/>
            </a:xfrm>
          </p:grpSpPr>
          <p:cxnSp>
            <p:nvCxnSpPr>
              <p:cNvPr id="56" name="Connecteur droit avec flèche 55"/>
              <p:cNvCxnSpPr/>
              <p:nvPr/>
            </p:nvCxnSpPr>
            <p:spPr bwMode="auto">
              <a:xfrm rot="5400000">
                <a:off x="6575282" y="2997988"/>
                <a:ext cx="995366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57" name="ZoneTexte 56"/>
              <p:cNvSpPr txBox="1"/>
              <p:nvPr/>
            </p:nvSpPr>
            <p:spPr>
              <a:xfrm>
                <a:off x="7072330" y="2571744"/>
                <a:ext cx="516865" cy="51341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dirty="0" smtClean="0">
                    <a:solidFill>
                      <a:schemeClr val="tx2"/>
                    </a:solidFill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4" name="Forme libre 53"/>
            <p:cNvSpPr/>
            <p:nvPr/>
          </p:nvSpPr>
          <p:spPr bwMode="auto">
            <a:xfrm rot="19615672">
              <a:off x="1545660" y="574716"/>
              <a:ext cx="713619" cy="599924"/>
            </a:xfrm>
            <a:custGeom>
              <a:avLst/>
              <a:gdLst>
                <a:gd name="connsiteX0" fmla="*/ 31448 w 713619"/>
                <a:gd name="connsiteY0" fmla="*/ 382210 h 599924"/>
                <a:gd name="connsiteX1" fmla="*/ 31448 w 713619"/>
                <a:gd name="connsiteY1" fmla="*/ 135467 h 599924"/>
                <a:gd name="connsiteX2" fmla="*/ 220134 w 713619"/>
                <a:gd name="connsiteY2" fmla="*/ 19353 h 599924"/>
                <a:gd name="connsiteX3" fmla="*/ 495905 w 713619"/>
                <a:gd name="connsiteY3" fmla="*/ 33867 h 599924"/>
                <a:gd name="connsiteX4" fmla="*/ 684591 w 713619"/>
                <a:gd name="connsiteY4" fmla="*/ 222553 h 599924"/>
                <a:gd name="connsiteX5" fmla="*/ 655562 w 713619"/>
                <a:gd name="connsiteY5" fmla="*/ 512838 h 599924"/>
                <a:gd name="connsiteX6" fmla="*/ 336248 w 713619"/>
                <a:gd name="connsiteY6" fmla="*/ 599924 h 59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619" h="599924">
                  <a:moveTo>
                    <a:pt x="31448" y="382210"/>
                  </a:moveTo>
                  <a:cubicBezTo>
                    <a:pt x="15724" y="289076"/>
                    <a:pt x="0" y="195943"/>
                    <a:pt x="31448" y="135467"/>
                  </a:cubicBezTo>
                  <a:cubicBezTo>
                    <a:pt x="62896" y="74991"/>
                    <a:pt x="142724" y="36286"/>
                    <a:pt x="220134" y="19353"/>
                  </a:cubicBezTo>
                  <a:cubicBezTo>
                    <a:pt x="297544" y="2420"/>
                    <a:pt x="418496" y="0"/>
                    <a:pt x="495905" y="33867"/>
                  </a:cubicBezTo>
                  <a:cubicBezTo>
                    <a:pt x="573314" y="67734"/>
                    <a:pt x="657982" y="142725"/>
                    <a:pt x="684591" y="222553"/>
                  </a:cubicBezTo>
                  <a:cubicBezTo>
                    <a:pt x="711200" y="302381"/>
                    <a:pt x="713619" y="449943"/>
                    <a:pt x="655562" y="512838"/>
                  </a:cubicBezTo>
                  <a:cubicBezTo>
                    <a:pt x="597505" y="575733"/>
                    <a:pt x="466876" y="587828"/>
                    <a:pt x="336248" y="599924"/>
                  </a:cubicBez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ZoneTexte 54"/>
            <p:cNvSpPr txBox="1"/>
            <p:nvPr/>
          </p:nvSpPr>
          <p:spPr>
            <a:xfrm>
              <a:off x="2214546" y="500042"/>
              <a:ext cx="38504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2" name="ZoneTexte 71"/>
          <p:cNvSpPr txBox="1"/>
          <p:nvPr/>
        </p:nvSpPr>
        <p:spPr>
          <a:xfrm>
            <a:off x="187200" y="2124000"/>
            <a:ext cx="1776448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)*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</a:t>
            </a:r>
            <a:endParaRPr kumimoji="0" lang="fr-FR" sz="2800" b="0" i="0" u="none" strike="noStrike" kern="0" cap="none" spc="0" normalizeH="0" noProof="0" dirty="0" err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74" name="Groupe 73"/>
          <p:cNvGrpSpPr/>
          <p:nvPr/>
        </p:nvGrpSpPr>
        <p:grpSpPr>
          <a:xfrm>
            <a:off x="428596" y="3786190"/>
            <a:ext cx="7286651" cy="2643548"/>
            <a:chOff x="428596" y="3786190"/>
            <a:chExt cx="7286651" cy="2643548"/>
          </a:xfrm>
        </p:grpSpPr>
        <p:pic>
          <p:nvPicPr>
            <p:cNvPr id="7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4800" y="3859200"/>
              <a:ext cx="5181600" cy="2428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6" name="Ellipse 75"/>
            <p:cNvSpPr/>
            <p:nvPr/>
          </p:nvSpPr>
          <p:spPr bwMode="auto">
            <a:xfrm>
              <a:off x="2836800" y="4560125"/>
              <a:ext cx="100576" cy="100576"/>
            </a:xfrm>
            <a:prstGeom prst="ellips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6929454" y="3786190"/>
              <a:ext cx="785793" cy="51341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err="1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ab</a:t>
              </a:r>
              <a:r>
                <a:rPr kumimoji="0" lang="en-US" sz="2800" b="0" i="0" u="none" strike="noStrike" kern="0" cap="none" spc="0" normalizeH="0" noProof="0" dirty="0" err="1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428596" y="4143722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79" name="ZoneTexte 78"/>
            <p:cNvSpPr txBox="1"/>
            <p:nvPr/>
          </p:nvSpPr>
          <p:spPr>
            <a:xfrm>
              <a:off x="428596" y="4487568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80" name="ZoneTexte 79"/>
            <p:cNvSpPr txBox="1"/>
            <p:nvPr/>
          </p:nvSpPr>
          <p:spPr>
            <a:xfrm>
              <a:off x="3615454" y="4000846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81" name="ZoneTexte 80"/>
            <p:cNvSpPr txBox="1"/>
            <p:nvPr/>
          </p:nvSpPr>
          <p:spPr>
            <a:xfrm>
              <a:off x="3643306" y="5916328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82" name="ZoneTexte 81"/>
            <p:cNvSpPr txBox="1"/>
            <p:nvPr/>
          </p:nvSpPr>
          <p:spPr>
            <a:xfrm>
              <a:off x="1214414" y="5702014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6000760" y="5215292"/>
              <a:ext cx="564578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ok</a:t>
              </a:r>
            </a:p>
          </p:txBody>
        </p:sp>
      </p:grpSp>
      <p:sp>
        <p:nvSpPr>
          <p:cNvPr id="85" name="Espace réservé du numéro de diapositive 3"/>
          <p:cNvSpPr txBox="1">
            <a:spLocks/>
          </p:cNvSpPr>
          <p:nvPr/>
        </p:nvSpPr>
        <p:spPr>
          <a:xfrm>
            <a:off x="8676456" y="652534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fld id="{BD380794-AD05-45D1-BCEF-E41591C34CDA}" type="slidenum">
              <a:rPr lang="fr-FR" sz="1200" i="1" smtClean="0">
                <a:solidFill>
                  <a:schemeClr val="bg1">
                    <a:lumMod val="50000"/>
                  </a:schemeClr>
                </a:solidFill>
              </a:rPr>
              <a:pPr/>
              <a:t>16</a:t>
            </a:fld>
            <a:endParaRPr lang="fr-FR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advTm="539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re 7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On-The-Fly Subset Construction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grpSp>
        <p:nvGrpSpPr>
          <p:cNvPr id="43" name="Groupe 42"/>
          <p:cNvGrpSpPr/>
          <p:nvPr/>
        </p:nvGrpSpPr>
        <p:grpSpPr>
          <a:xfrm>
            <a:off x="2271600" y="756000"/>
            <a:ext cx="3293120" cy="2857520"/>
            <a:chOff x="850252" y="500042"/>
            <a:chExt cx="3293120" cy="2857520"/>
          </a:xfrm>
        </p:grpSpPr>
        <p:grpSp>
          <p:nvGrpSpPr>
            <p:cNvPr id="44" name="Groupe 12"/>
            <p:cNvGrpSpPr/>
            <p:nvPr/>
          </p:nvGrpSpPr>
          <p:grpSpPr>
            <a:xfrm>
              <a:off x="1519721" y="1071546"/>
              <a:ext cx="642942" cy="642942"/>
              <a:chOff x="3714744" y="1785926"/>
              <a:chExt cx="642942" cy="642942"/>
            </a:xfrm>
          </p:grpSpPr>
          <p:sp>
            <p:nvSpPr>
              <p:cNvPr id="69" name="Ellipse 68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0" name="ZoneTexte 69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0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e 13"/>
            <p:cNvGrpSpPr/>
            <p:nvPr/>
          </p:nvGrpSpPr>
          <p:grpSpPr>
            <a:xfrm>
              <a:off x="1519721" y="2714620"/>
              <a:ext cx="642942" cy="642942"/>
              <a:chOff x="3714744" y="1785926"/>
              <a:chExt cx="642942" cy="642942"/>
            </a:xfrm>
          </p:grpSpPr>
          <p:sp>
            <p:nvSpPr>
              <p:cNvPr id="67" name="Ellipse 66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8" name="ZoneTexte 67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1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6" name="Groupe 16"/>
            <p:cNvGrpSpPr/>
            <p:nvPr/>
          </p:nvGrpSpPr>
          <p:grpSpPr>
            <a:xfrm>
              <a:off x="3305671" y="1071546"/>
              <a:ext cx="642942" cy="642942"/>
              <a:chOff x="3714744" y="1785926"/>
              <a:chExt cx="642942" cy="642942"/>
            </a:xfrm>
          </p:grpSpPr>
          <p:sp>
            <p:nvSpPr>
              <p:cNvPr id="65" name="Ellipse 64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6" name="ZoneTexte 65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2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7" name="Groupe 19"/>
            <p:cNvGrpSpPr/>
            <p:nvPr/>
          </p:nvGrpSpPr>
          <p:grpSpPr>
            <a:xfrm>
              <a:off x="3305671" y="2714620"/>
              <a:ext cx="642942" cy="642942"/>
              <a:chOff x="3714744" y="1785926"/>
              <a:chExt cx="642942" cy="642942"/>
            </a:xfrm>
          </p:grpSpPr>
          <p:sp>
            <p:nvSpPr>
              <p:cNvPr id="63" name="Ellipse 62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57150" cap="flat" cmpd="dbl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4" name="ZoneTexte 63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  <a:ln w="41275" cmpd="dbl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3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48" name="Connecteur droit avec flèche 47"/>
            <p:cNvCxnSpPr/>
            <p:nvPr/>
          </p:nvCxnSpPr>
          <p:spPr bwMode="auto">
            <a:xfrm rot="16200000" flipH="1">
              <a:off x="1274720" y="810973"/>
              <a:ext cx="357190" cy="35719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grpSp>
          <p:nvGrpSpPr>
            <p:cNvPr id="49" name="Groupe 48"/>
            <p:cNvGrpSpPr/>
            <p:nvPr/>
          </p:nvGrpSpPr>
          <p:grpSpPr>
            <a:xfrm>
              <a:off x="850252" y="1578877"/>
              <a:ext cx="757468" cy="1248229"/>
              <a:chOff x="4296075" y="2793323"/>
              <a:chExt cx="757468" cy="1248229"/>
            </a:xfrm>
          </p:grpSpPr>
          <p:sp>
            <p:nvSpPr>
              <p:cNvPr id="61" name="Forme libre 60"/>
              <p:cNvSpPr/>
              <p:nvPr/>
            </p:nvSpPr>
            <p:spPr bwMode="auto">
              <a:xfrm>
                <a:off x="4714876" y="2793323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2" name="ZoneTexte 61"/>
              <p:cNvSpPr txBox="1"/>
              <p:nvPr/>
            </p:nvSpPr>
            <p:spPr>
              <a:xfrm>
                <a:off x="4296075" y="2928934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0" name="Groupe 51"/>
            <p:cNvGrpSpPr/>
            <p:nvPr/>
          </p:nvGrpSpPr>
          <p:grpSpPr>
            <a:xfrm>
              <a:off x="2051691" y="1613793"/>
              <a:ext cx="673974" cy="1248229"/>
              <a:chOff x="5497514" y="2828239"/>
              <a:chExt cx="673974" cy="1248229"/>
            </a:xfrm>
          </p:grpSpPr>
          <p:sp>
            <p:nvSpPr>
              <p:cNvPr id="59" name="Forme libre 58"/>
              <p:cNvSpPr/>
              <p:nvPr/>
            </p:nvSpPr>
            <p:spPr bwMode="auto">
              <a:xfrm flipH="1" flipV="1">
                <a:off x="5497514" y="2828239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0" name="ZoneTexte 59"/>
              <p:cNvSpPr txBox="1"/>
              <p:nvPr/>
            </p:nvSpPr>
            <p:spPr>
              <a:xfrm>
                <a:off x="5786446" y="3527177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1" name="Groupe 54"/>
            <p:cNvGrpSpPr/>
            <p:nvPr/>
          </p:nvGrpSpPr>
          <p:grpSpPr>
            <a:xfrm>
              <a:off x="2143108" y="915326"/>
              <a:ext cx="1143008" cy="513410"/>
              <a:chOff x="5548119" y="1996416"/>
              <a:chExt cx="1143008" cy="513410"/>
            </a:xfrm>
          </p:grpSpPr>
          <p:cxnSp>
            <p:nvCxnSpPr>
              <p:cNvPr id="57" name="Connecteur droit avec flèche 56"/>
              <p:cNvCxnSpPr>
                <a:stCxn id="69" idx="6"/>
                <a:endCxn id="65" idx="2"/>
              </p:cNvCxnSpPr>
              <p:nvPr/>
            </p:nvCxnSpPr>
            <p:spPr bwMode="auto">
              <a:xfrm>
                <a:off x="5548119" y="2474107"/>
                <a:ext cx="1143008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58" name="ZoneTexte 57"/>
              <p:cNvSpPr txBox="1"/>
              <p:nvPr/>
            </p:nvSpPr>
            <p:spPr>
              <a:xfrm>
                <a:off x="5894238" y="1996416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2" name="Groupe 57"/>
            <p:cNvGrpSpPr/>
            <p:nvPr/>
          </p:nvGrpSpPr>
          <p:grpSpPr>
            <a:xfrm>
              <a:off x="3626348" y="1715281"/>
              <a:ext cx="517024" cy="995366"/>
              <a:chOff x="7072171" y="2501099"/>
              <a:chExt cx="517024" cy="995366"/>
            </a:xfrm>
          </p:grpSpPr>
          <p:cxnSp>
            <p:nvCxnSpPr>
              <p:cNvPr id="55" name="Connecteur droit avec flèche 54"/>
              <p:cNvCxnSpPr/>
              <p:nvPr/>
            </p:nvCxnSpPr>
            <p:spPr bwMode="auto">
              <a:xfrm rot="5400000">
                <a:off x="6575282" y="2997988"/>
                <a:ext cx="995366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56" name="ZoneTexte 55"/>
              <p:cNvSpPr txBox="1"/>
              <p:nvPr/>
            </p:nvSpPr>
            <p:spPr>
              <a:xfrm>
                <a:off x="7072330" y="2571744"/>
                <a:ext cx="516865" cy="51341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dirty="0" smtClean="0">
                    <a:solidFill>
                      <a:schemeClr val="tx2"/>
                    </a:solidFill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3" name="Forme libre 52"/>
            <p:cNvSpPr/>
            <p:nvPr/>
          </p:nvSpPr>
          <p:spPr bwMode="auto">
            <a:xfrm rot="19615672">
              <a:off x="1545660" y="574716"/>
              <a:ext cx="713619" cy="599924"/>
            </a:xfrm>
            <a:custGeom>
              <a:avLst/>
              <a:gdLst>
                <a:gd name="connsiteX0" fmla="*/ 31448 w 713619"/>
                <a:gd name="connsiteY0" fmla="*/ 382210 h 599924"/>
                <a:gd name="connsiteX1" fmla="*/ 31448 w 713619"/>
                <a:gd name="connsiteY1" fmla="*/ 135467 h 599924"/>
                <a:gd name="connsiteX2" fmla="*/ 220134 w 713619"/>
                <a:gd name="connsiteY2" fmla="*/ 19353 h 599924"/>
                <a:gd name="connsiteX3" fmla="*/ 495905 w 713619"/>
                <a:gd name="connsiteY3" fmla="*/ 33867 h 599924"/>
                <a:gd name="connsiteX4" fmla="*/ 684591 w 713619"/>
                <a:gd name="connsiteY4" fmla="*/ 222553 h 599924"/>
                <a:gd name="connsiteX5" fmla="*/ 655562 w 713619"/>
                <a:gd name="connsiteY5" fmla="*/ 512838 h 599924"/>
                <a:gd name="connsiteX6" fmla="*/ 336248 w 713619"/>
                <a:gd name="connsiteY6" fmla="*/ 599924 h 59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619" h="599924">
                  <a:moveTo>
                    <a:pt x="31448" y="382210"/>
                  </a:moveTo>
                  <a:cubicBezTo>
                    <a:pt x="15724" y="289076"/>
                    <a:pt x="0" y="195943"/>
                    <a:pt x="31448" y="135467"/>
                  </a:cubicBezTo>
                  <a:cubicBezTo>
                    <a:pt x="62896" y="74991"/>
                    <a:pt x="142724" y="36286"/>
                    <a:pt x="220134" y="19353"/>
                  </a:cubicBezTo>
                  <a:cubicBezTo>
                    <a:pt x="297544" y="2420"/>
                    <a:pt x="418496" y="0"/>
                    <a:pt x="495905" y="33867"/>
                  </a:cubicBezTo>
                  <a:cubicBezTo>
                    <a:pt x="573314" y="67734"/>
                    <a:pt x="657982" y="142725"/>
                    <a:pt x="684591" y="222553"/>
                  </a:cubicBezTo>
                  <a:cubicBezTo>
                    <a:pt x="711200" y="302381"/>
                    <a:pt x="713619" y="449943"/>
                    <a:pt x="655562" y="512838"/>
                  </a:cubicBezTo>
                  <a:cubicBezTo>
                    <a:pt x="597505" y="575733"/>
                    <a:pt x="466876" y="587828"/>
                    <a:pt x="336248" y="599924"/>
                  </a:cubicBez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ZoneTexte 53"/>
            <p:cNvSpPr txBox="1"/>
            <p:nvPr/>
          </p:nvSpPr>
          <p:spPr>
            <a:xfrm>
              <a:off x="2214546" y="500042"/>
              <a:ext cx="38504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1" name="ZoneTexte 70"/>
          <p:cNvSpPr txBox="1"/>
          <p:nvPr/>
        </p:nvSpPr>
        <p:spPr>
          <a:xfrm>
            <a:off x="187200" y="2124000"/>
            <a:ext cx="1776448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)*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</a:t>
            </a:r>
            <a:endParaRPr kumimoji="0" lang="fr-FR" sz="2800" b="0" i="0" u="none" strike="noStrike" kern="0" cap="none" spc="0" normalizeH="0" noProof="0" dirty="0" err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73" name="Groupe 72"/>
          <p:cNvGrpSpPr/>
          <p:nvPr/>
        </p:nvGrpSpPr>
        <p:grpSpPr>
          <a:xfrm>
            <a:off x="428596" y="3786190"/>
            <a:ext cx="7286651" cy="2643548"/>
            <a:chOff x="428596" y="3786190"/>
            <a:chExt cx="7286651" cy="2643548"/>
          </a:xfrm>
        </p:grpSpPr>
        <p:pic>
          <p:nvPicPr>
            <p:cNvPr id="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4800" y="3859200"/>
              <a:ext cx="5181600" cy="2428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5" name="Ellipse 74"/>
            <p:cNvSpPr/>
            <p:nvPr/>
          </p:nvSpPr>
          <p:spPr bwMode="auto">
            <a:xfrm>
              <a:off x="2836800" y="4560125"/>
              <a:ext cx="100576" cy="100576"/>
            </a:xfrm>
            <a:prstGeom prst="ellips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6" name="ZoneTexte 75"/>
            <p:cNvSpPr txBox="1"/>
            <p:nvPr/>
          </p:nvSpPr>
          <p:spPr>
            <a:xfrm>
              <a:off x="6929454" y="3786190"/>
              <a:ext cx="785793" cy="51341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err="1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abb</a:t>
              </a:r>
              <a:endParaRPr kumimoji="0" lang="fr-FR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7" name="Ellipse 76"/>
            <p:cNvSpPr/>
            <p:nvPr/>
          </p:nvSpPr>
          <p:spPr bwMode="auto">
            <a:xfrm>
              <a:off x="5042928" y="4471432"/>
              <a:ext cx="100576" cy="100576"/>
            </a:xfrm>
            <a:prstGeom prst="ellips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428596" y="4143722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79" name="ZoneTexte 78"/>
            <p:cNvSpPr txBox="1"/>
            <p:nvPr/>
          </p:nvSpPr>
          <p:spPr>
            <a:xfrm>
              <a:off x="428596" y="4487568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80" name="ZoneTexte 79"/>
            <p:cNvSpPr txBox="1"/>
            <p:nvPr/>
          </p:nvSpPr>
          <p:spPr>
            <a:xfrm>
              <a:off x="3615454" y="4000846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81" name="ZoneTexte 80"/>
            <p:cNvSpPr txBox="1"/>
            <p:nvPr/>
          </p:nvSpPr>
          <p:spPr>
            <a:xfrm>
              <a:off x="3643306" y="5916328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82" name="ZoneTexte 81"/>
            <p:cNvSpPr txBox="1"/>
            <p:nvPr/>
          </p:nvSpPr>
          <p:spPr>
            <a:xfrm>
              <a:off x="1214414" y="5702014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6000760" y="5215292"/>
              <a:ext cx="564578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ok</a:t>
              </a:r>
            </a:p>
          </p:txBody>
        </p:sp>
      </p:grpSp>
      <p:sp>
        <p:nvSpPr>
          <p:cNvPr id="85" name="ZoneTexte 84"/>
          <p:cNvSpPr txBox="1"/>
          <p:nvPr/>
        </p:nvSpPr>
        <p:spPr>
          <a:xfrm>
            <a:off x="6930000" y="1916832"/>
            <a:ext cx="914033" cy="573555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fr-FR" sz="3200" b="0" i="0" u="none" strike="noStrike" kern="0" cap="none" spc="0" normalizeH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tick</a:t>
            </a:r>
            <a:r>
              <a:rPr kumimoji="0" lang="fr-FR" sz="3200" b="0" i="0" u="none" strike="noStrike" kern="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</a:p>
        </p:txBody>
      </p:sp>
      <p:sp>
        <p:nvSpPr>
          <p:cNvPr id="86" name="Espace réservé du numéro de diapositive 3"/>
          <p:cNvSpPr txBox="1">
            <a:spLocks/>
          </p:cNvSpPr>
          <p:nvPr/>
        </p:nvSpPr>
        <p:spPr>
          <a:xfrm>
            <a:off x="8676456" y="652534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fld id="{BD380794-AD05-45D1-BCEF-E41591C34CDA}" type="slidenum">
              <a:rPr lang="fr-FR" sz="1200" i="1" smtClean="0">
                <a:solidFill>
                  <a:schemeClr val="bg1">
                    <a:lumMod val="50000"/>
                  </a:schemeClr>
                </a:solidFill>
              </a:rPr>
              <a:pPr/>
              <a:t>17</a:t>
            </a:fld>
            <a:endParaRPr lang="fr-FR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advTm="549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re 7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On-The-Fly Subset Construction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grpSp>
        <p:nvGrpSpPr>
          <p:cNvPr id="5" name="Groupe 42"/>
          <p:cNvGrpSpPr/>
          <p:nvPr/>
        </p:nvGrpSpPr>
        <p:grpSpPr>
          <a:xfrm>
            <a:off x="2271600" y="756000"/>
            <a:ext cx="3293120" cy="2857520"/>
            <a:chOff x="850252" y="500042"/>
            <a:chExt cx="3293120" cy="2857520"/>
          </a:xfrm>
        </p:grpSpPr>
        <p:grpSp>
          <p:nvGrpSpPr>
            <p:cNvPr id="6" name="Groupe 12"/>
            <p:cNvGrpSpPr/>
            <p:nvPr/>
          </p:nvGrpSpPr>
          <p:grpSpPr>
            <a:xfrm>
              <a:off x="1519721" y="1071546"/>
              <a:ext cx="642942" cy="642942"/>
              <a:chOff x="3714744" y="1785926"/>
              <a:chExt cx="642942" cy="642942"/>
            </a:xfrm>
          </p:grpSpPr>
          <p:sp>
            <p:nvSpPr>
              <p:cNvPr id="69" name="Ellipse 68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0" name="ZoneTexte 69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0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e 13"/>
            <p:cNvGrpSpPr/>
            <p:nvPr/>
          </p:nvGrpSpPr>
          <p:grpSpPr>
            <a:xfrm>
              <a:off x="1519721" y="2714620"/>
              <a:ext cx="642942" cy="642942"/>
              <a:chOff x="3714744" y="1785926"/>
              <a:chExt cx="642942" cy="642942"/>
            </a:xfrm>
          </p:grpSpPr>
          <p:sp>
            <p:nvSpPr>
              <p:cNvPr id="67" name="Ellipse 66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8" name="ZoneTexte 67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1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e 16"/>
            <p:cNvGrpSpPr/>
            <p:nvPr/>
          </p:nvGrpSpPr>
          <p:grpSpPr>
            <a:xfrm>
              <a:off x="3305671" y="1071546"/>
              <a:ext cx="642942" cy="642942"/>
              <a:chOff x="3714744" y="1785926"/>
              <a:chExt cx="642942" cy="642942"/>
            </a:xfrm>
          </p:grpSpPr>
          <p:sp>
            <p:nvSpPr>
              <p:cNvPr id="65" name="Ellipse 64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6" name="ZoneTexte 65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2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e 19"/>
            <p:cNvGrpSpPr/>
            <p:nvPr/>
          </p:nvGrpSpPr>
          <p:grpSpPr>
            <a:xfrm>
              <a:off x="3305671" y="2714620"/>
              <a:ext cx="642942" cy="642942"/>
              <a:chOff x="3714744" y="1785926"/>
              <a:chExt cx="642942" cy="642942"/>
            </a:xfrm>
          </p:grpSpPr>
          <p:sp>
            <p:nvSpPr>
              <p:cNvPr id="63" name="Ellipse 62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57150" cap="flat" cmpd="dbl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4" name="ZoneTexte 63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  <a:ln w="41275" cmpd="dbl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3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48" name="Connecteur droit avec flèche 47"/>
            <p:cNvCxnSpPr/>
            <p:nvPr/>
          </p:nvCxnSpPr>
          <p:spPr bwMode="auto">
            <a:xfrm rot="16200000" flipH="1">
              <a:off x="1274720" y="810973"/>
              <a:ext cx="357190" cy="35719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grpSp>
          <p:nvGrpSpPr>
            <p:cNvPr id="10" name="Groupe 48"/>
            <p:cNvGrpSpPr/>
            <p:nvPr/>
          </p:nvGrpSpPr>
          <p:grpSpPr>
            <a:xfrm>
              <a:off x="850252" y="1578877"/>
              <a:ext cx="757468" cy="1248229"/>
              <a:chOff x="4296075" y="2793323"/>
              <a:chExt cx="757468" cy="1248229"/>
            </a:xfrm>
          </p:grpSpPr>
          <p:sp>
            <p:nvSpPr>
              <p:cNvPr id="61" name="Forme libre 60"/>
              <p:cNvSpPr/>
              <p:nvPr/>
            </p:nvSpPr>
            <p:spPr bwMode="auto">
              <a:xfrm>
                <a:off x="4714876" y="2793323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2" name="ZoneTexte 61"/>
              <p:cNvSpPr txBox="1"/>
              <p:nvPr/>
            </p:nvSpPr>
            <p:spPr>
              <a:xfrm>
                <a:off x="4296075" y="2928934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e 51"/>
            <p:cNvGrpSpPr/>
            <p:nvPr/>
          </p:nvGrpSpPr>
          <p:grpSpPr>
            <a:xfrm>
              <a:off x="2051691" y="1613793"/>
              <a:ext cx="673974" cy="1248229"/>
              <a:chOff x="5497514" y="2828239"/>
              <a:chExt cx="673974" cy="1248229"/>
            </a:xfrm>
          </p:grpSpPr>
          <p:sp>
            <p:nvSpPr>
              <p:cNvPr id="59" name="Forme libre 58"/>
              <p:cNvSpPr/>
              <p:nvPr/>
            </p:nvSpPr>
            <p:spPr bwMode="auto">
              <a:xfrm flipH="1" flipV="1">
                <a:off x="5497514" y="2828239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0" name="ZoneTexte 59"/>
              <p:cNvSpPr txBox="1"/>
              <p:nvPr/>
            </p:nvSpPr>
            <p:spPr>
              <a:xfrm>
                <a:off x="5786446" y="3527177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54"/>
            <p:cNvGrpSpPr/>
            <p:nvPr/>
          </p:nvGrpSpPr>
          <p:grpSpPr>
            <a:xfrm>
              <a:off x="2143108" y="915326"/>
              <a:ext cx="1143008" cy="513410"/>
              <a:chOff x="5548119" y="1996416"/>
              <a:chExt cx="1143008" cy="513410"/>
            </a:xfrm>
          </p:grpSpPr>
          <p:cxnSp>
            <p:nvCxnSpPr>
              <p:cNvPr id="57" name="Connecteur droit avec flèche 56"/>
              <p:cNvCxnSpPr>
                <a:stCxn id="69" idx="6"/>
                <a:endCxn id="65" idx="2"/>
              </p:cNvCxnSpPr>
              <p:nvPr/>
            </p:nvCxnSpPr>
            <p:spPr bwMode="auto">
              <a:xfrm>
                <a:off x="5548119" y="2474107"/>
                <a:ext cx="1143008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58" name="ZoneTexte 57"/>
              <p:cNvSpPr txBox="1"/>
              <p:nvPr/>
            </p:nvSpPr>
            <p:spPr>
              <a:xfrm>
                <a:off x="5894238" y="1996416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e 57"/>
            <p:cNvGrpSpPr/>
            <p:nvPr/>
          </p:nvGrpSpPr>
          <p:grpSpPr>
            <a:xfrm>
              <a:off x="3626348" y="1715281"/>
              <a:ext cx="517024" cy="995366"/>
              <a:chOff x="7072171" y="2501099"/>
              <a:chExt cx="517024" cy="995366"/>
            </a:xfrm>
          </p:grpSpPr>
          <p:cxnSp>
            <p:nvCxnSpPr>
              <p:cNvPr id="55" name="Connecteur droit avec flèche 54"/>
              <p:cNvCxnSpPr/>
              <p:nvPr/>
            </p:nvCxnSpPr>
            <p:spPr bwMode="auto">
              <a:xfrm rot="5400000">
                <a:off x="6575282" y="2997988"/>
                <a:ext cx="995366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56" name="ZoneTexte 55"/>
              <p:cNvSpPr txBox="1"/>
              <p:nvPr/>
            </p:nvSpPr>
            <p:spPr>
              <a:xfrm>
                <a:off x="7072330" y="2571744"/>
                <a:ext cx="516865" cy="51341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dirty="0" smtClean="0">
                    <a:solidFill>
                      <a:schemeClr val="accent1"/>
                    </a:solidFill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3" name="Forme libre 52"/>
            <p:cNvSpPr/>
            <p:nvPr/>
          </p:nvSpPr>
          <p:spPr bwMode="auto">
            <a:xfrm rot="19615672">
              <a:off x="1545660" y="574716"/>
              <a:ext cx="713619" cy="599924"/>
            </a:xfrm>
            <a:custGeom>
              <a:avLst/>
              <a:gdLst>
                <a:gd name="connsiteX0" fmla="*/ 31448 w 713619"/>
                <a:gd name="connsiteY0" fmla="*/ 382210 h 599924"/>
                <a:gd name="connsiteX1" fmla="*/ 31448 w 713619"/>
                <a:gd name="connsiteY1" fmla="*/ 135467 h 599924"/>
                <a:gd name="connsiteX2" fmla="*/ 220134 w 713619"/>
                <a:gd name="connsiteY2" fmla="*/ 19353 h 599924"/>
                <a:gd name="connsiteX3" fmla="*/ 495905 w 713619"/>
                <a:gd name="connsiteY3" fmla="*/ 33867 h 599924"/>
                <a:gd name="connsiteX4" fmla="*/ 684591 w 713619"/>
                <a:gd name="connsiteY4" fmla="*/ 222553 h 599924"/>
                <a:gd name="connsiteX5" fmla="*/ 655562 w 713619"/>
                <a:gd name="connsiteY5" fmla="*/ 512838 h 599924"/>
                <a:gd name="connsiteX6" fmla="*/ 336248 w 713619"/>
                <a:gd name="connsiteY6" fmla="*/ 599924 h 59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619" h="599924">
                  <a:moveTo>
                    <a:pt x="31448" y="382210"/>
                  </a:moveTo>
                  <a:cubicBezTo>
                    <a:pt x="15724" y="289076"/>
                    <a:pt x="0" y="195943"/>
                    <a:pt x="31448" y="135467"/>
                  </a:cubicBezTo>
                  <a:cubicBezTo>
                    <a:pt x="62896" y="74991"/>
                    <a:pt x="142724" y="36286"/>
                    <a:pt x="220134" y="19353"/>
                  </a:cubicBezTo>
                  <a:cubicBezTo>
                    <a:pt x="297544" y="2420"/>
                    <a:pt x="418496" y="0"/>
                    <a:pt x="495905" y="33867"/>
                  </a:cubicBezTo>
                  <a:cubicBezTo>
                    <a:pt x="573314" y="67734"/>
                    <a:pt x="657982" y="142725"/>
                    <a:pt x="684591" y="222553"/>
                  </a:cubicBezTo>
                  <a:cubicBezTo>
                    <a:pt x="711200" y="302381"/>
                    <a:pt x="713619" y="449943"/>
                    <a:pt x="655562" y="512838"/>
                  </a:cubicBezTo>
                  <a:cubicBezTo>
                    <a:pt x="597505" y="575733"/>
                    <a:pt x="466876" y="587828"/>
                    <a:pt x="336248" y="599924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ZoneTexte 53"/>
            <p:cNvSpPr txBox="1"/>
            <p:nvPr/>
          </p:nvSpPr>
          <p:spPr>
            <a:xfrm>
              <a:off x="2214546" y="500042"/>
              <a:ext cx="38504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1" name="ZoneTexte 70"/>
          <p:cNvSpPr txBox="1"/>
          <p:nvPr/>
        </p:nvSpPr>
        <p:spPr>
          <a:xfrm>
            <a:off x="187200" y="2124000"/>
            <a:ext cx="1776448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)*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</a:t>
            </a:r>
            <a:endParaRPr kumimoji="0" lang="fr-FR" sz="2800" b="0" i="0" u="none" strike="noStrike" kern="0" cap="none" spc="0" normalizeH="0" noProof="0" dirty="0" err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6" name="Groupe 45"/>
          <p:cNvGrpSpPr/>
          <p:nvPr/>
        </p:nvGrpSpPr>
        <p:grpSpPr>
          <a:xfrm>
            <a:off x="428596" y="3786190"/>
            <a:ext cx="7487025" cy="2643548"/>
            <a:chOff x="428596" y="3786190"/>
            <a:chExt cx="7487025" cy="2643548"/>
          </a:xfrm>
        </p:grpSpPr>
        <p:pic>
          <p:nvPicPr>
            <p:cNvPr id="47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4800" y="3859200"/>
              <a:ext cx="5181600" cy="2428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" name="Ellipse 48"/>
            <p:cNvSpPr/>
            <p:nvPr/>
          </p:nvSpPr>
          <p:spPr bwMode="auto">
            <a:xfrm>
              <a:off x="2836800" y="4560125"/>
              <a:ext cx="100576" cy="100576"/>
            </a:xfrm>
            <a:prstGeom prst="ellips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6929454" y="3786190"/>
              <a:ext cx="986167" cy="51341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err="1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abb</a:t>
              </a:r>
              <a:r>
                <a:rPr kumimoji="0" lang="en-US" sz="2800" b="0" i="0" u="none" strike="noStrike" kern="0" cap="none" spc="0" normalizeH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  <a:endParaRPr kumimoji="0" lang="fr-FR" sz="2800" b="0" i="0" u="none" strike="noStrike" kern="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Ellipse 50"/>
            <p:cNvSpPr/>
            <p:nvPr/>
          </p:nvSpPr>
          <p:spPr bwMode="auto">
            <a:xfrm>
              <a:off x="5042928" y="4471432"/>
              <a:ext cx="100576" cy="100576"/>
            </a:xfrm>
            <a:prstGeom prst="ellips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428596" y="4143722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73" name="ZoneTexte 72"/>
            <p:cNvSpPr txBox="1"/>
            <p:nvPr/>
          </p:nvSpPr>
          <p:spPr>
            <a:xfrm>
              <a:off x="428596" y="4487568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84" name="ZoneTexte 83"/>
            <p:cNvSpPr txBox="1"/>
            <p:nvPr/>
          </p:nvSpPr>
          <p:spPr>
            <a:xfrm>
              <a:off x="3615454" y="4000846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85" name="ZoneTexte 84"/>
            <p:cNvSpPr txBox="1"/>
            <p:nvPr/>
          </p:nvSpPr>
          <p:spPr>
            <a:xfrm>
              <a:off x="3643306" y="5916328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86" name="ZoneTexte 85"/>
            <p:cNvSpPr txBox="1"/>
            <p:nvPr/>
          </p:nvSpPr>
          <p:spPr>
            <a:xfrm>
              <a:off x="1214414" y="5702014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87" name="ZoneTexte 86"/>
            <p:cNvSpPr txBox="1"/>
            <p:nvPr/>
          </p:nvSpPr>
          <p:spPr>
            <a:xfrm>
              <a:off x="6000760" y="5215292"/>
              <a:ext cx="564578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ok</a:t>
              </a:r>
            </a:p>
          </p:txBody>
        </p:sp>
      </p:grpSp>
      <p:sp>
        <p:nvSpPr>
          <p:cNvPr id="77" name="Espace réservé du numéro de diapositive 3"/>
          <p:cNvSpPr txBox="1">
            <a:spLocks/>
          </p:cNvSpPr>
          <p:nvPr/>
        </p:nvSpPr>
        <p:spPr>
          <a:xfrm>
            <a:off x="8676456" y="652534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fld id="{BD380794-AD05-45D1-BCEF-E41591C34CDA}" type="slidenum">
              <a:rPr lang="fr-FR" sz="1200" i="1" smtClean="0">
                <a:solidFill>
                  <a:schemeClr val="bg1">
                    <a:lumMod val="50000"/>
                  </a:schemeClr>
                </a:solidFill>
              </a:rPr>
              <a:pPr/>
              <a:t>18</a:t>
            </a:fld>
            <a:endParaRPr lang="fr-FR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advTm="529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re 7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On-The-Fly Subset Construction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grpSp>
        <p:nvGrpSpPr>
          <p:cNvPr id="5" name="Groupe 42"/>
          <p:cNvGrpSpPr/>
          <p:nvPr/>
        </p:nvGrpSpPr>
        <p:grpSpPr>
          <a:xfrm>
            <a:off x="2271600" y="756000"/>
            <a:ext cx="3293120" cy="2857520"/>
            <a:chOff x="850252" y="500042"/>
            <a:chExt cx="3293120" cy="2857520"/>
          </a:xfrm>
        </p:grpSpPr>
        <p:grpSp>
          <p:nvGrpSpPr>
            <p:cNvPr id="6" name="Groupe 12"/>
            <p:cNvGrpSpPr/>
            <p:nvPr/>
          </p:nvGrpSpPr>
          <p:grpSpPr>
            <a:xfrm>
              <a:off x="1519721" y="1071546"/>
              <a:ext cx="642942" cy="642942"/>
              <a:chOff x="3714744" y="1785926"/>
              <a:chExt cx="642942" cy="642942"/>
            </a:xfrm>
          </p:grpSpPr>
          <p:sp>
            <p:nvSpPr>
              <p:cNvPr id="69" name="Ellipse 68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0" name="ZoneTexte 69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0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e 13"/>
            <p:cNvGrpSpPr/>
            <p:nvPr/>
          </p:nvGrpSpPr>
          <p:grpSpPr>
            <a:xfrm>
              <a:off x="1519721" y="2714620"/>
              <a:ext cx="642942" cy="642942"/>
              <a:chOff x="3714744" y="1785926"/>
              <a:chExt cx="642942" cy="642942"/>
            </a:xfrm>
          </p:grpSpPr>
          <p:sp>
            <p:nvSpPr>
              <p:cNvPr id="67" name="Ellipse 66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8" name="ZoneTexte 67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1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e 16"/>
            <p:cNvGrpSpPr/>
            <p:nvPr/>
          </p:nvGrpSpPr>
          <p:grpSpPr>
            <a:xfrm>
              <a:off x="3305671" y="1071546"/>
              <a:ext cx="642942" cy="642942"/>
              <a:chOff x="3714744" y="1785926"/>
              <a:chExt cx="642942" cy="642942"/>
            </a:xfrm>
          </p:grpSpPr>
          <p:sp>
            <p:nvSpPr>
              <p:cNvPr id="65" name="Ellipse 64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6" name="ZoneTexte 65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2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e 19"/>
            <p:cNvGrpSpPr/>
            <p:nvPr/>
          </p:nvGrpSpPr>
          <p:grpSpPr>
            <a:xfrm>
              <a:off x="3305671" y="2714620"/>
              <a:ext cx="642942" cy="642942"/>
              <a:chOff x="3714744" y="1785926"/>
              <a:chExt cx="642942" cy="642942"/>
            </a:xfrm>
          </p:grpSpPr>
          <p:sp>
            <p:nvSpPr>
              <p:cNvPr id="63" name="Ellipse 62"/>
              <p:cNvSpPr/>
              <p:nvPr/>
            </p:nvSpPr>
            <p:spPr bwMode="auto">
              <a:xfrm>
                <a:off x="3714744" y="1785926"/>
                <a:ext cx="642942" cy="642942"/>
              </a:xfrm>
              <a:prstGeom prst="ellipse">
                <a:avLst/>
              </a:prstGeom>
              <a:noFill/>
              <a:ln w="57150" cap="flat" cmpd="dbl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4" name="ZoneTexte 63"/>
              <p:cNvSpPr txBox="1"/>
              <p:nvPr/>
            </p:nvSpPr>
            <p:spPr>
              <a:xfrm>
                <a:off x="3785048" y="1814955"/>
                <a:ext cx="497252" cy="513410"/>
              </a:xfrm>
              <a:prstGeom prst="rect">
                <a:avLst/>
              </a:prstGeom>
              <a:ln w="41275" cmpd="dbl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marR="0" indent="-201168" algn="l" defTabSz="914400" rtl="0" eaLnBrk="1" fontAlgn="base" latinLnBrk="0" hangingPunct="1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0" cap="none" spc="0" normalizeH="0" baseline="-25000" noProof="0" smtClean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3</a:t>
                </a:r>
                <a:endParaRPr kumimoji="0" lang="fr-FR" sz="2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48" name="Connecteur droit avec flèche 47"/>
            <p:cNvCxnSpPr/>
            <p:nvPr/>
          </p:nvCxnSpPr>
          <p:spPr bwMode="auto">
            <a:xfrm rot="16200000" flipH="1">
              <a:off x="1274720" y="810973"/>
              <a:ext cx="357190" cy="35719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grpSp>
          <p:nvGrpSpPr>
            <p:cNvPr id="10" name="Groupe 48"/>
            <p:cNvGrpSpPr/>
            <p:nvPr/>
          </p:nvGrpSpPr>
          <p:grpSpPr>
            <a:xfrm>
              <a:off x="850252" y="1578877"/>
              <a:ext cx="757468" cy="1248229"/>
              <a:chOff x="4296075" y="2793323"/>
              <a:chExt cx="757468" cy="1248229"/>
            </a:xfrm>
          </p:grpSpPr>
          <p:sp>
            <p:nvSpPr>
              <p:cNvPr id="61" name="Forme libre 60"/>
              <p:cNvSpPr/>
              <p:nvPr/>
            </p:nvSpPr>
            <p:spPr bwMode="auto">
              <a:xfrm>
                <a:off x="4714876" y="2793323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2" name="ZoneTexte 61"/>
              <p:cNvSpPr txBox="1"/>
              <p:nvPr/>
            </p:nvSpPr>
            <p:spPr>
              <a:xfrm>
                <a:off x="4296075" y="2928934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e 51"/>
            <p:cNvGrpSpPr/>
            <p:nvPr/>
          </p:nvGrpSpPr>
          <p:grpSpPr>
            <a:xfrm>
              <a:off x="2051691" y="1613793"/>
              <a:ext cx="673974" cy="1248229"/>
              <a:chOff x="5497514" y="2828239"/>
              <a:chExt cx="673974" cy="1248229"/>
            </a:xfrm>
          </p:grpSpPr>
          <p:sp>
            <p:nvSpPr>
              <p:cNvPr id="59" name="Forme libre 58"/>
              <p:cNvSpPr/>
              <p:nvPr/>
            </p:nvSpPr>
            <p:spPr bwMode="auto">
              <a:xfrm flipH="1" flipV="1">
                <a:off x="5497514" y="2828239"/>
                <a:ext cx="338667" cy="1248229"/>
              </a:xfrm>
              <a:custGeom>
                <a:avLst/>
                <a:gdLst>
                  <a:gd name="connsiteX0" fmla="*/ 309638 w 338667"/>
                  <a:gd name="connsiteY0" fmla="*/ 0 h 1248229"/>
                  <a:gd name="connsiteX1" fmla="*/ 4838 w 338667"/>
                  <a:gd name="connsiteY1" fmla="*/ 566057 h 1248229"/>
                  <a:gd name="connsiteX2" fmla="*/ 338667 w 338667"/>
                  <a:gd name="connsiteY2" fmla="*/ 1248229 h 1248229"/>
                  <a:gd name="connsiteX3" fmla="*/ 338667 w 338667"/>
                  <a:gd name="connsiteY3" fmla="*/ 1248229 h 124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667" h="1248229">
                    <a:moveTo>
                      <a:pt x="309638" y="0"/>
                    </a:moveTo>
                    <a:cubicBezTo>
                      <a:pt x="154819" y="179009"/>
                      <a:pt x="0" y="358019"/>
                      <a:pt x="4838" y="566057"/>
                    </a:cubicBezTo>
                    <a:cubicBezTo>
                      <a:pt x="9676" y="774095"/>
                      <a:pt x="338667" y="1248229"/>
                      <a:pt x="338667" y="1248229"/>
                    </a:cubicBezTo>
                    <a:lnTo>
                      <a:pt x="338667" y="1248229"/>
                    </a:ln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0" name="ZoneTexte 59"/>
              <p:cNvSpPr txBox="1"/>
              <p:nvPr/>
            </p:nvSpPr>
            <p:spPr>
              <a:xfrm>
                <a:off x="5786446" y="3527177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54"/>
            <p:cNvGrpSpPr/>
            <p:nvPr/>
          </p:nvGrpSpPr>
          <p:grpSpPr>
            <a:xfrm>
              <a:off x="2143108" y="915326"/>
              <a:ext cx="1143008" cy="513410"/>
              <a:chOff x="5548119" y="1996416"/>
              <a:chExt cx="1143008" cy="513410"/>
            </a:xfrm>
          </p:grpSpPr>
          <p:cxnSp>
            <p:nvCxnSpPr>
              <p:cNvPr id="57" name="Connecteur droit avec flèche 56"/>
              <p:cNvCxnSpPr>
                <a:stCxn id="69" idx="6"/>
                <a:endCxn id="65" idx="2"/>
              </p:cNvCxnSpPr>
              <p:nvPr/>
            </p:nvCxnSpPr>
            <p:spPr bwMode="auto">
              <a:xfrm>
                <a:off x="5548119" y="2474107"/>
                <a:ext cx="1143008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58" name="ZoneTexte 57"/>
              <p:cNvSpPr txBox="1"/>
              <p:nvPr/>
            </p:nvSpPr>
            <p:spPr>
              <a:xfrm>
                <a:off x="5894238" y="1996416"/>
                <a:ext cx="385042" cy="513410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e 57"/>
            <p:cNvGrpSpPr/>
            <p:nvPr/>
          </p:nvGrpSpPr>
          <p:grpSpPr>
            <a:xfrm>
              <a:off x="3626348" y="1715281"/>
              <a:ext cx="517024" cy="995366"/>
              <a:chOff x="7072171" y="2501099"/>
              <a:chExt cx="517024" cy="995366"/>
            </a:xfrm>
          </p:grpSpPr>
          <p:cxnSp>
            <p:nvCxnSpPr>
              <p:cNvPr id="55" name="Connecteur droit avec flèche 54"/>
              <p:cNvCxnSpPr/>
              <p:nvPr/>
            </p:nvCxnSpPr>
            <p:spPr bwMode="auto">
              <a:xfrm rot="5400000">
                <a:off x="6575282" y="2997988"/>
                <a:ext cx="995366" cy="158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  <p:sp>
            <p:nvSpPr>
              <p:cNvPr id="56" name="ZoneTexte 55"/>
              <p:cNvSpPr txBox="1"/>
              <p:nvPr/>
            </p:nvSpPr>
            <p:spPr>
              <a:xfrm>
                <a:off x="7072330" y="2571744"/>
                <a:ext cx="516865" cy="51341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dirty="0" smtClean="0">
                    <a:solidFill>
                      <a:schemeClr val="accent1"/>
                    </a:solidFill>
                  </a:rPr>
                  <a:t>a</a:t>
                </a:r>
                <a:endParaRPr kumimoji="0" lang="fr-F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3" name="Forme libre 52"/>
            <p:cNvSpPr/>
            <p:nvPr/>
          </p:nvSpPr>
          <p:spPr bwMode="auto">
            <a:xfrm rot="19615672">
              <a:off x="1545660" y="574716"/>
              <a:ext cx="713619" cy="599924"/>
            </a:xfrm>
            <a:custGeom>
              <a:avLst/>
              <a:gdLst>
                <a:gd name="connsiteX0" fmla="*/ 31448 w 713619"/>
                <a:gd name="connsiteY0" fmla="*/ 382210 h 599924"/>
                <a:gd name="connsiteX1" fmla="*/ 31448 w 713619"/>
                <a:gd name="connsiteY1" fmla="*/ 135467 h 599924"/>
                <a:gd name="connsiteX2" fmla="*/ 220134 w 713619"/>
                <a:gd name="connsiteY2" fmla="*/ 19353 h 599924"/>
                <a:gd name="connsiteX3" fmla="*/ 495905 w 713619"/>
                <a:gd name="connsiteY3" fmla="*/ 33867 h 599924"/>
                <a:gd name="connsiteX4" fmla="*/ 684591 w 713619"/>
                <a:gd name="connsiteY4" fmla="*/ 222553 h 599924"/>
                <a:gd name="connsiteX5" fmla="*/ 655562 w 713619"/>
                <a:gd name="connsiteY5" fmla="*/ 512838 h 599924"/>
                <a:gd name="connsiteX6" fmla="*/ 336248 w 713619"/>
                <a:gd name="connsiteY6" fmla="*/ 599924 h 59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619" h="599924">
                  <a:moveTo>
                    <a:pt x="31448" y="382210"/>
                  </a:moveTo>
                  <a:cubicBezTo>
                    <a:pt x="15724" y="289076"/>
                    <a:pt x="0" y="195943"/>
                    <a:pt x="31448" y="135467"/>
                  </a:cubicBezTo>
                  <a:cubicBezTo>
                    <a:pt x="62896" y="74991"/>
                    <a:pt x="142724" y="36286"/>
                    <a:pt x="220134" y="19353"/>
                  </a:cubicBezTo>
                  <a:cubicBezTo>
                    <a:pt x="297544" y="2420"/>
                    <a:pt x="418496" y="0"/>
                    <a:pt x="495905" y="33867"/>
                  </a:cubicBezTo>
                  <a:cubicBezTo>
                    <a:pt x="573314" y="67734"/>
                    <a:pt x="657982" y="142725"/>
                    <a:pt x="684591" y="222553"/>
                  </a:cubicBezTo>
                  <a:cubicBezTo>
                    <a:pt x="711200" y="302381"/>
                    <a:pt x="713619" y="449943"/>
                    <a:pt x="655562" y="512838"/>
                  </a:cubicBezTo>
                  <a:cubicBezTo>
                    <a:pt x="597505" y="575733"/>
                    <a:pt x="466876" y="587828"/>
                    <a:pt x="336248" y="599924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ZoneTexte 53"/>
            <p:cNvSpPr txBox="1"/>
            <p:nvPr/>
          </p:nvSpPr>
          <p:spPr>
            <a:xfrm>
              <a:off x="2214546" y="500042"/>
              <a:ext cx="385042" cy="51341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1" name="ZoneTexte 70"/>
          <p:cNvSpPr txBox="1"/>
          <p:nvPr/>
        </p:nvSpPr>
        <p:spPr>
          <a:xfrm>
            <a:off x="187200" y="2124000"/>
            <a:ext cx="1776448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+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)*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</a:t>
            </a:r>
            <a:endParaRPr kumimoji="0" lang="fr-FR" sz="2800" b="0" i="0" u="none" strike="noStrike" kern="0" cap="none" spc="0" normalizeH="0" noProof="0" dirty="0" err="1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6" name="Groupe 45"/>
          <p:cNvGrpSpPr/>
          <p:nvPr/>
        </p:nvGrpSpPr>
        <p:grpSpPr>
          <a:xfrm>
            <a:off x="428596" y="3786190"/>
            <a:ext cx="7487025" cy="2643548"/>
            <a:chOff x="428596" y="3786190"/>
            <a:chExt cx="7487025" cy="2643548"/>
          </a:xfrm>
        </p:grpSpPr>
        <p:pic>
          <p:nvPicPr>
            <p:cNvPr id="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4800" y="3859200"/>
              <a:ext cx="5181600" cy="2428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5" name="ZoneTexte 74"/>
            <p:cNvSpPr txBox="1"/>
            <p:nvPr/>
          </p:nvSpPr>
          <p:spPr>
            <a:xfrm>
              <a:off x="6929454" y="3786190"/>
              <a:ext cx="986167" cy="544765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err="1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abba</a:t>
              </a:r>
              <a:endParaRPr kumimoji="0" lang="fr-FR" sz="28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6" name="ZoneTexte 75"/>
            <p:cNvSpPr txBox="1"/>
            <p:nvPr/>
          </p:nvSpPr>
          <p:spPr>
            <a:xfrm>
              <a:off x="428596" y="4143722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428596" y="4487568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3615454" y="4000846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79" name="ZoneTexte 78"/>
            <p:cNvSpPr txBox="1"/>
            <p:nvPr/>
          </p:nvSpPr>
          <p:spPr>
            <a:xfrm>
              <a:off x="3643306" y="5916328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80" name="ZoneTexte 79"/>
            <p:cNvSpPr txBox="1"/>
            <p:nvPr/>
          </p:nvSpPr>
          <p:spPr>
            <a:xfrm>
              <a:off x="1214414" y="5702014"/>
              <a:ext cx="38504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81" name="Ellipse 80"/>
            <p:cNvSpPr/>
            <p:nvPr/>
          </p:nvSpPr>
          <p:spPr bwMode="auto">
            <a:xfrm>
              <a:off x="2838016" y="5842659"/>
              <a:ext cx="100576" cy="100576"/>
            </a:xfrm>
            <a:prstGeom prst="ellips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2" name="ZoneTexte 81"/>
            <p:cNvSpPr txBox="1"/>
            <p:nvPr/>
          </p:nvSpPr>
          <p:spPr>
            <a:xfrm>
              <a:off x="6000760" y="5215292"/>
              <a:ext cx="564578" cy="5134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ok</a:t>
              </a:r>
            </a:p>
          </p:txBody>
        </p:sp>
      </p:grpSp>
      <p:sp>
        <p:nvSpPr>
          <p:cNvPr id="88" name="ZoneTexte 87"/>
          <p:cNvSpPr txBox="1"/>
          <p:nvPr/>
        </p:nvSpPr>
        <p:spPr>
          <a:xfrm>
            <a:off x="6930000" y="1916832"/>
            <a:ext cx="914033" cy="573555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fr-FR" sz="3200" b="0" i="0" u="none" strike="noStrike" kern="0" cap="none" spc="0" normalizeH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tick</a:t>
            </a:r>
            <a:r>
              <a:rPr kumimoji="0" lang="fr-FR" sz="3200" b="0" i="0" u="none" strike="noStrike" kern="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</a:p>
        </p:txBody>
      </p:sp>
      <p:sp>
        <p:nvSpPr>
          <p:cNvPr id="49" name="Espace réservé du numéro de diapositive 3"/>
          <p:cNvSpPr txBox="1">
            <a:spLocks/>
          </p:cNvSpPr>
          <p:nvPr/>
        </p:nvSpPr>
        <p:spPr>
          <a:xfrm>
            <a:off x="8676456" y="652534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fld id="{BD380794-AD05-45D1-BCEF-E41591C34CDA}" type="slidenum">
              <a:rPr lang="fr-FR" sz="1200" i="1" smtClean="0">
                <a:solidFill>
                  <a:schemeClr val="bg1">
                    <a:lumMod val="50000"/>
                  </a:schemeClr>
                </a:solidFill>
              </a:rPr>
              <a:pPr/>
              <a:t>19</a:t>
            </a:fld>
            <a:endParaRPr lang="fr-FR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advTm="58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762000" y="285736"/>
            <a:ext cx="7772400" cy="1143000"/>
          </a:xfrm>
        </p:spPr>
        <p:txBody>
          <a:bodyPr/>
          <a:lstStyle/>
          <a:p>
            <a:r>
              <a:rPr lang="en-US" smtClean="0"/>
              <a:t>Fundamental Practical Result</a:t>
            </a:r>
            <a:endParaRPr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G. Berry, Colloque Abadi</a:t>
            </a: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>
            <a:off x="337823" y="1500174"/>
            <a:ext cx="8422498" cy="1074140"/>
          </a:xfrm>
          <a:prstGeom prst="rect">
            <a:avLst/>
          </a:prstGeom>
          <a:ln w="28575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201168" indent="-201168" algn="ctr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Any regular expression of size </a:t>
            </a:r>
            <a:r>
              <a:rPr kumimoji="0" lang="en-US" sz="2800" b="0" i="0" u="none" strike="noStrike" kern="0" cap="none" spc="0" normalizeH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800" b="0" i="0" u="none" strike="noStrike" kern="0" cap="none" spc="0" normalizeH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is recognized</a:t>
            </a:r>
          </a:p>
          <a:p>
            <a:pPr marL="201168" indent="-201168" algn="ctr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sz="2800" kern="0" smtClean="0"/>
              <a:t>by a circuit with </a:t>
            </a:r>
            <a:r>
              <a:rPr lang="en-US" sz="2800" kern="0" smtClean="0">
                <a:solidFill>
                  <a:schemeClr val="tx2"/>
                </a:solidFill>
              </a:rPr>
              <a:t>n+1</a:t>
            </a:r>
            <a:r>
              <a:rPr lang="en-US" sz="2800" kern="0" smtClean="0"/>
              <a:t> registers and at most </a:t>
            </a:r>
            <a:r>
              <a:rPr lang="en-US" sz="2800" kern="0" smtClean="0">
                <a:solidFill>
                  <a:schemeClr val="tx2"/>
                </a:solidFill>
              </a:rPr>
              <a:t>n</a:t>
            </a:r>
            <a:r>
              <a:rPr lang="en-US" sz="2800" kern="0" baseline="30000" smtClean="0">
                <a:solidFill>
                  <a:schemeClr val="tx2"/>
                </a:solidFill>
              </a:rPr>
              <a:t>2</a:t>
            </a:r>
            <a:r>
              <a:rPr lang="en-US" sz="2800" kern="0" smtClean="0"/>
              <a:t> gates</a:t>
            </a:r>
            <a:endParaRPr kumimoji="0" lang="en-US" sz="2800" b="0" i="0" u="none" strike="noStrike" kern="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57158" y="2928934"/>
            <a:ext cx="7321235" cy="2209836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800" kern="0" dirty="0" smtClean="0"/>
              <a:t>Scales up in size, is always superfast</a:t>
            </a:r>
            <a:endParaRPr kumimoji="0" lang="en-US" sz="2800" b="0" i="0" u="none" strike="noStrike" kern="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01168" indent="-201168" fontAlgn="base">
              <a:lnSpc>
                <a:spcPct val="105000"/>
              </a:lnSpc>
              <a:spcBef>
                <a:spcPts val="12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800" kern="0" dirty="0" smtClean="0"/>
              <a:t>Almost always better than </a:t>
            </a:r>
            <a:r>
              <a:rPr lang="en-US" sz="2800" kern="0" dirty="0" err="1" smtClean="0"/>
              <a:t>determinization</a:t>
            </a:r>
            <a:endParaRPr lang="en-US" sz="2800" kern="0" dirty="0" smtClean="0"/>
          </a:p>
          <a:p>
            <a:pPr marL="201168" indent="-201168" fontAlgn="base">
              <a:lnSpc>
                <a:spcPct val="105000"/>
              </a:lnSpc>
              <a:spcBef>
                <a:spcPts val="12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800" kern="0" dirty="0" smtClean="0"/>
              <a:t>The circuit can be cleverly optimized</a:t>
            </a:r>
          </a:p>
          <a:p>
            <a:pPr fontAlgn="base">
              <a:lnSpc>
                <a:spcPct val="105000"/>
              </a:lnSpc>
              <a:spcAft>
                <a:spcPct val="0"/>
              </a:spcAft>
            </a:pPr>
            <a:r>
              <a:rPr lang="en-US" sz="2800" kern="0" smtClean="0"/>
              <a:t>  and </a:t>
            </a:r>
            <a:r>
              <a:rPr lang="en-US" sz="2800" kern="0" dirty="0" smtClean="0"/>
              <a:t>formally verified </a:t>
            </a:r>
            <a:r>
              <a:rPr lang="en-US" sz="2800" kern="0" smtClean="0"/>
              <a:t>(using BDDs or SAT)</a:t>
            </a:r>
            <a:endParaRPr lang="en-US" sz="2800" kern="0" dirty="0" smtClean="0"/>
          </a:p>
        </p:txBody>
      </p:sp>
      <p:sp>
        <p:nvSpPr>
          <p:cNvPr id="9" name="Espace réservé du numéro de diapositive 3"/>
          <p:cNvSpPr txBox="1">
            <a:spLocks/>
          </p:cNvSpPr>
          <p:nvPr/>
        </p:nvSpPr>
        <p:spPr>
          <a:xfrm>
            <a:off x="8676456" y="652534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fld id="{BD380794-AD05-45D1-BCEF-E41591C34CDA}" type="slidenum">
              <a:rPr lang="fr-FR" sz="1200" i="1" smtClean="0">
                <a:solidFill>
                  <a:schemeClr val="bg1">
                    <a:lumMod val="50000"/>
                  </a:schemeClr>
                </a:solidFill>
              </a:rPr>
              <a:pPr/>
              <a:t>20</a:t>
            </a:fld>
            <a:endParaRPr lang="fr-FR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advTm="336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219200"/>
            <a:ext cx="8435280" cy="997196"/>
          </a:xfrm>
          <a:ln w="19050">
            <a:solidFill>
              <a:schemeClr val="tx2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fr-FR" dirty="0" err="1" smtClean="0"/>
              <a:t>When</a:t>
            </a:r>
            <a:r>
              <a:rPr lang="fr-FR" dirty="0" smtClean="0"/>
              <a:t> </a:t>
            </a:r>
            <a:r>
              <a:rPr lang="fr-FR" dirty="0" err="1" smtClean="0"/>
              <a:t>coding</a:t>
            </a:r>
            <a:r>
              <a:rPr lang="fr-FR" dirty="0" smtClean="0"/>
              <a:t> the DFA in HW, </a:t>
            </a:r>
            <a:r>
              <a:rPr lang="fr-FR" dirty="0" err="1" smtClean="0"/>
              <a:t>why</a:t>
            </a:r>
            <a:r>
              <a:rPr lang="fr-FR" dirty="0" smtClean="0"/>
              <a:t> one </a:t>
            </a:r>
            <a:r>
              <a:rPr lang="fr-FR" dirty="0" err="1" smtClean="0"/>
              <a:t>register</a:t>
            </a:r>
            <a:r>
              <a:rPr lang="fr-FR" dirty="0" smtClean="0"/>
              <a:t> per state? </a:t>
            </a:r>
            <a:r>
              <a:rPr lang="fr-FR" dirty="0" err="1" smtClean="0"/>
              <a:t>Number</a:t>
            </a:r>
            <a:r>
              <a:rPr lang="fr-FR" dirty="0" smtClean="0"/>
              <a:t> states in </a:t>
            </a:r>
            <a:r>
              <a:rPr lang="fr-FR" dirty="0" err="1" smtClean="0"/>
              <a:t>binary</a:t>
            </a:r>
            <a:r>
              <a:rPr lang="fr-FR" dirty="0" smtClean="0"/>
              <a:t> </a:t>
            </a:r>
            <a:r>
              <a:rPr lang="fr-FR" dirty="0" smtClean="0">
                <a:sym typeface="Symbol"/>
              </a:rPr>
              <a:t> </a:t>
            </a:r>
            <a:r>
              <a:rPr lang="fr-FR" dirty="0" smtClean="0">
                <a:solidFill>
                  <a:schemeClr val="tx2"/>
                </a:solidFill>
                <a:sym typeface="Symbol"/>
              </a:rPr>
              <a:t>log(n) </a:t>
            </a:r>
            <a:r>
              <a:rPr lang="fr-FR" dirty="0" smtClean="0">
                <a:sym typeface="Symbol"/>
              </a:rPr>
              <a:t>regs !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Alternative: Dense </a:t>
            </a:r>
            <a:r>
              <a:rPr lang="fr-FR" dirty="0" err="1" smtClean="0"/>
              <a:t>Encoding</a:t>
            </a:r>
            <a:r>
              <a:rPr lang="fr-FR" dirty="0" smtClean="0"/>
              <a:t> ?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331639" y="2492896"/>
            <a:ext cx="6518131" cy="107414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01168" indent="-201168" algn="ctr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fr-FR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Not </a:t>
            </a:r>
            <a:r>
              <a:rPr kumimoji="0" lang="fr-FR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Quite</a:t>
            </a:r>
            <a:r>
              <a:rPr kumimoji="0" lang="fr-FR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! State transition </a:t>
            </a:r>
            <a:r>
              <a:rPr kumimoji="0" lang="fr-FR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logic</a:t>
            </a:r>
            <a:r>
              <a:rPr kumimoji="0" lang="fr-FR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can</a:t>
            </a:r>
            <a:r>
              <a:rPr kumimoji="0" lang="fr-FR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be</a:t>
            </a:r>
            <a:r>
              <a:rPr kumimoji="0" lang="fr-FR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201168" indent="-201168" algn="ctr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fr-FR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exponential</a:t>
            </a:r>
            <a:r>
              <a:rPr kumimoji="0" lang="fr-FR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in the </a:t>
            </a:r>
            <a:r>
              <a:rPr kumimoji="0" lang="fr-FR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number</a:t>
            </a:r>
            <a:r>
              <a:rPr kumimoji="0" lang="fr-FR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of </a:t>
            </a:r>
            <a:r>
              <a:rPr kumimoji="0" lang="fr-FR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registers</a:t>
            </a:r>
            <a:r>
              <a:rPr kumimoji="0" lang="fr-FR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755698" y="3933056"/>
            <a:ext cx="5642890" cy="107414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01168" indent="-201168" algn="ctr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fr-FR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Furthermore</a:t>
            </a:r>
            <a:r>
              <a:rPr kumimoji="0" lang="fr-FR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fr-FR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n!</a:t>
            </a:r>
            <a:r>
              <a:rPr kumimoji="0" lang="fr-FR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numberings</a:t>
            </a:r>
            <a:r>
              <a:rPr kumimoji="0" lang="fr-FR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fr-FR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try</a:t>
            </a:r>
            <a:r>
              <a:rPr kumimoji="0" lang="fr-FR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</a:p>
          <a:p>
            <a:pPr marL="201168" indent="-201168" algn="ctr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lang="fr-FR" sz="2800" kern="0" dirty="0" smtClean="0"/>
              <a:t>and no </a:t>
            </a:r>
            <a:r>
              <a:rPr lang="fr-FR" sz="2800" kern="0" dirty="0" err="1" smtClean="0"/>
              <a:t>heuristics</a:t>
            </a:r>
            <a:r>
              <a:rPr lang="fr-FR" sz="2800" kern="0" dirty="0"/>
              <a:t> </a:t>
            </a:r>
            <a:r>
              <a:rPr lang="fr-FR" sz="2800" kern="0" dirty="0" smtClean="0"/>
              <a:t>for </a:t>
            </a:r>
            <a:r>
              <a:rPr lang="fr-FR" sz="2800" kern="0" dirty="0" err="1" smtClean="0"/>
              <a:t>that</a:t>
            </a:r>
            <a:r>
              <a:rPr lang="fr-FR" sz="2800" kern="0" dirty="0" smtClean="0"/>
              <a:t>!</a:t>
            </a:r>
            <a:endParaRPr kumimoji="0" lang="fr-FR" sz="2800" b="0" i="0" u="none" strike="noStrike" kern="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683568" y="5285688"/>
            <a:ext cx="7810395" cy="1074140"/>
            <a:chOff x="683568" y="5285688"/>
            <a:chExt cx="7810395" cy="1074140"/>
          </a:xfrm>
        </p:grpSpPr>
        <p:sp>
          <p:nvSpPr>
            <p:cNvPr id="8" name="ZoneTexte 7"/>
            <p:cNvSpPr txBox="1"/>
            <p:nvPr/>
          </p:nvSpPr>
          <p:spPr>
            <a:xfrm>
              <a:off x="683568" y="5285688"/>
              <a:ext cx="6580648" cy="107414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err="1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Expensive</a:t>
              </a: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commercial </a:t>
              </a:r>
              <a:r>
                <a:rPr kumimoji="0" lang="fr-FR" sz="2800" b="0" i="0" u="none" strike="noStrike" kern="0" cap="none" spc="0" normalizeH="0" noProof="0" dirty="0" err="1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systems</a:t>
              </a: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0" cap="none" spc="0" normalizeH="0" noProof="0" dirty="0" err="1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cannot</a:t>
              </a:r>
              <a:endParaRPr kumimoji="0" lang="fr-FR" sz="2800" b="0" i="0" u="none" strike="noStrike" kern="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lang="fr-FR" sz="2800" kern="0" dirty="0" err="1" smtClean="0">
                  <a:solidFill>
                    <a:schemeClr val="accent1"/>
                  </a:solidFill>
                </a:rPr>
                <a:t>handle</a:t>
              </a:r>
              <a:r>
                <a:rPr lang="fr-FR" sz="2800" kern="0" dirty="0" smtClean="0">
                  <a:solidFill>
                    <a:schemeClr val="accent1"/>
                  </a:solidFill>
                </a:rPr>
                <a:t> </a:t>
              </a:r>
              <a:r>
                <a:rPr lang="fr-FR" sz="2800" kern="0" dirty="0" err="1" smtClean="0">
                  <a:solidFill>
                    <a:schemeClr val="accent1"/>
                  </a:solidFill>
                </a:rPr>
                <a:t>really</a:t>
              </a:r>
              <a:r>
                <a:rPr lang="fr-FR" sz="2800" kern="0" dirty="0" smtClean="0">
                  <a:solidFill>
                    <a:schemeClr val="accent1"/>
                  </a:solidFill>
                </a:rPr>
                <a:t> </a:t>
              </a:r>
              <a:r>
                <a:rPr lang="fr-FR" sz="2800" kern="0" dirty="0" err="1" smtClean="0">
                  <a:solidFill>
                    <a:schemeClr val="accent1"/>
                  </a:solidFill>
                </a:rPr>
                <a:t>useful</a:t>
              </a:r>
              <a:r>
                <a:rPr lang="fr-FR" sz="2800" kern="0" dirty="0" smtClean="0">
                  <a:solidFill>
                    <a:schemeClr val="accent1"/>
                  </a:solidFill>
                </a:rPr>
                <a:t> </a:t>
              </a:r>
              <a:r>
                <a:rPr lang="fr-FR" sz="2800" kern="0" dirty="0" err="1" smtClean="0">
                  <a:solidFill>
                    <a:schemeClr val="accent1"/>
                  </a:solidFill>
                </a:rPr>
                <a:t>DFAs</a:t>
              </a:r>
              <a:r>
                <a:rPr lang="fr-FR" sz="2800" kern="0" dirty="0" smtClean="0">
                  <a:solidFill>
                    <a:schemeClr val="accent1"/>
                  </a:solidFill>
                </a:rPr>
                <a:t> </a:t>
              </a:r>
              <a:r>
                <a:rPr lang="fr-FR" sz="2800" kern="0" dirty="0" err="1" smtClean="0">
                  <a:solidFill>
                    <a:schemeClr val="accent1"/>
                  </a:solidFill>
                </a:rPr>
                <a:t>with</a:t>
              </a:r>
              <a:r>
                <a:rPr lang="fr-FR" sz="2800" kern="0" dirty="0" smtClean="0">
                  <a:solidFill>
                    <a:schemeClr val="accent1"/>
                  </a:solidFill>
                </a:rPr>
                <a:t> 12 states</a:t>
              </a:r>
              <a:endParaRPr kumimoji="0" lang="fr-FR" sz="2800" b="0" i="0" u="none" strike="noStrike" kern="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endParaRPr>
            </a:p>
          </p:txBody>
        </p:sp>
        <p:pic>
          <p:nvPicPr>
            <p:cNvPr id="9" name="Picture 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98588" y="5363274"/>
              <a:ext cx="1095375" cy="965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Espace réservé du numéro de diapositive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fld id="{BD380794-AD05-45D1-BCEF-E41591C34CDA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6940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125760"/>
            <a:ext cx="8496944" cy="1143000"/>
          </a:xfrm>
        </p:spPr>
        <p:txBody>
          <a:bodyPr/>
          <a:lstStyle/>
          <a:p>
            <a:r>
              <a:rPr lang="fr-FR" dirty="0" err="1" smtClean="0"/>
              <a:t>Saving</a:t>
            </a:r>
            <a:r>
              <a:rPr lang="fr-FR" dirty="0" smtClean="0"/>
              <a:t> One More </a:t>
            </a:r>
            <a:r>
              <a:rPr lang="fr-FR" dirty="0" err="1" smtClean="0"/>
              <a:t>Exponential</a:t>
            </a:r>
            <a:r>
              <a:rPr lang="fr-FR" dirty="0" smtClean="0"/>
              <a:t> : ABRO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21297" y="1142984"/>
            <a:ext cx="6763071" cy="951543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Emit </a:t>
            </a:r>
            <a:r>
              <a:rPr lang="en-US" sz="2800" dirty="0" smtClean="0">
                <a:solidFill>
                  <a:schemeClr val="accent1"/>
                </a:solidFill>
              </a:rPr>
              <a:t>O</a:t>
            </a:r>
            <a:r>
              <a:rPr lang="en-US" sz="2800" dirty="0" smtClean="0">
                <a:solidFill>
                  <a:schemeClr val="tx1"/>
                </a:solidFill>
              </a:rPr>
              <a:t> as soon as </a:t>
            </a:r>
            <a:r>
              <a:rPr lang="en-US" sz="2800" dirty="0" smtClean="0">
                <a:solidFill>
                  <a:schemeClr val="tx2"/>
                </a:solidFill>
              </a:rPr>
              <a:t>A</a:t>
            </a:r>
            <a:r>
              <a:rPr lang="en-US" sz="2800" dirty="0" smtClean="0">
                <a:solidFill>
                  <a:schemeClr val="tx1"/>
                </a:solidFill>
              </a:rPr>
              <a:t> and </a:t>
            </a:r>
            <a:r>
              <a:rPr lang="en-US" sz="2800" dirty="0" smtClean="0">
                <a:solidFill>
                  <a:schemeClr val="tx2"/>
                </a:solidFill>
              </a:rPr>
              <a:t>B</a:t>
            </a:r>
            <a:r>
              <a:rPr lang="en-US" sz="2800" dirty="0" smtClean="0">
                <a:solidFill>
                  <a:schemeClr val="tx1"/>
                </a:solidFill>
              </a:rPr>
              <a:t> have arrived</a:t>
            </a:r>
          </a:p>
          <a:p>
            <a:pPr algn="ctr">
              <a:lnSpc>
                <a:spcPct val="10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Reset behavior each time </a:t>
            </a:r>
            <a:r>
              <a:rPr lang="en-US" sz="2800" dirty="0" smtClean="0">
                <a:solidFill>
                  <a:schemeClr val="tx2"/>
                </a:solidFill>
              </a:rPr>
              <a:t>R </a:t>
            </a:r>
            <a:r>
              <a:rPr lang="en-US" sz="2800" dirty="0" smtClean="0"/>
              <a:t>is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 smtClean="0"/>
              <a:t>received</a:t>
            </a:r>
            <a:endParaRPr lang="en-US" sz="2800" dirty="0"/>
          </a:p>
        </p:txBody>
      </p:sp>
      <p:sp>
        <p:nvSpPr>
          <p:cNvPr id="6" name="ZoneTexte 5"/>
          <p:cNvSpPr txBox="1"/>
          <p:nvPr/>
        </p:nvSpPr>
        <p:spPr>
          <a:xfrm>
            <a:off x="6072198" y="2500306"/>
            <a:ext cx="2343911" cy="2354491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Memory write</a:t>
            </a:r>
          </a:p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 : </a:t>
            </a:r>
            <a:r>
              <a:rPr lang="en-US" sz="2800" kern="0" dirty="0" smtClean="0"/>
              <a:t>R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equest</a:t>
            </a:r>
            <a:endParaRPr kumimoji="0" lang="en-US" sz="2800" b="0" i="0" u="none" strike="noStrike" kern="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: Address</a:t>
            </a:r>
          </a:p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lang="en-US" sz="2800" kern="0" dirty="0" smtClean="0">
                <a:solidFill>
                  <a:schemeClr val="tx2"/>
                </a:solidFill>
              </a:rPr>
              <a:t>B</a:t>
            </a:r>
            <a:r>
              <a:rPr lang="en-US" sz="2800" kern="0" dirty="0" smtClean="0"/>
              <a:t> : Data</a:t>
            </a:r>
          </a:p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: Write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684992" y="2522538"/>
            <a:ext cx="4891116" cy="3795712"/>
            <a:chOff x="684992" y="2522538"/>
            <a:chExt cx="4891116" cy="3795712"/>
          </a:xfrm>
        </p:grpSpPr>
        <p:sp>
          <p:nvSpPr>
            <p:cNvPr id="8" name="Oval 3"/>
            <p:cNvSpPr>
              <a:spLocks noChangeArrowheads="1"/>
            </p:cNvSpPr>
            <p:nvPr/>
          </p:nvSpPr>
          <p:spPr bwMode="auto">
            <a:xfrm>
              <a:off x="2610629" y="6026150"/>
              <a:ext cx="292100" cy="2921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" name="Oval 4"/>
            <p:cNvSpPr>
              <a:spLocks noChangeArrowheads="1"/>
            </p:cNvSpPr>
            <p:nvPr/>
          </p:nvSpPr>
          <p:spPr bwMode="auto">
            <a:xfrm>
              <a:off x="4134629" y="4654550"/>
              <a:ext cx="292100" cy="2921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1086629" y="4654550"/>
              <a:ext cx="292100" cy="2921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 flipH="1">
              <a:off x="1338145" y="3511550"/>
              <a:ext cx="1272483" cy="11719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>
              <a:off x="2915429" y="3511550"/>
              <a:ext cx="1255127" cy="11719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 flipH="1">
              <a:off x="2865863" y="4883150"/>
              <a:ext cx="1268766" cy="116081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>
              <a:off x="1391429" y="4883150"/>
              <a:ext cx="1240259" cy="11831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>
              <a:off x="2756679" y="3587750"/>
              <a:ext cx="0" cy="24257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1523192" y="3719513"/>
              <a:ext cx="540855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fr-FR" sz="2400" smtClean="0">
                  <a:solidFill>
                    <a:schemeClr val="tx2"/>
                  </a:solidFill>
                </a:rPr>
                <a:t>A </a:t>
              </a:r>
              <a:r>
                <a:rPr lang="fr-FR" sz="2400" smtClean="0"/>
                <a:t>/</a:t>
              </a:r>
              <a:endParaRPr lang="fr-FR" sz="2400" dirty="0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3504392" y="3719513"/>
              <a:ext cx="557846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fr-FR" sz="2400" dirty="0" smtClean="0">
                  <a:solidFill>
                    <a:schemeClr val="tx2"/>
                  </a:solidFill>
                </a:rPr>
                <a:t>B</a:t>
              </a:r>
              <a:r>
                <a:rPr lang="fr-FR" sz="2400" dirty="0" smtClean="0"/>
                <a:t> /</a:t>
              </a:r>
              <a:endParaRPr lang="fr-FR" sz="2400" dirty="0"/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3580592" y="5395913"/>
              <a:ext cx="864661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fr-FR" sz="2400" smtClean="0">
                  <a:solidFill>
                    <a:schemeClr val="tx2"/>
                  </a:solidFill>
                </a:rPr>
                <a:t>A </a:t>
              </a:r>
              <a:r>
                <a:rPr lang="fr-FR" sz="2400" smtClean="0"/>
                <a:t>/</a:t>
              </a:r>
              <a:r>
                <a:rPr lang="fr-FR" sz="2400" smtClean="0">
                  <a:solidFill>
                    <a:schemeClr val="accent2"/>
                  </a:solidFill>
                </a:rPr>
                <a:t> </a:t>
              </a:r>
              <a:r>
                <a:rPr lang="fr-FR" sz="2400" smtClean="0">
                  <a:solidFill>
                    <a:schemeClr val="accent1"/>
                  </a:solidFill>
                </a:rPr>
                <a:t>O</a:t>
              </a:r>
              <a:endParaRPr lang="fr-FR" sz="2400" dirty="0">
                <a:solidFill>
                  <a:schemeClr val="accent1"/>
                </a:solidFill>
              </a:endParaRPr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989792" y="5395913"/>
              <a:ext cx="881653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fr-FR" sz="2400" smtClean="0">
                  <a:solidFill>
                    <a:schemeClr val="tx2"/>
                  </a:solidFill>
                </a:rPr>
                <a:t>B </a:t>
              </a:r>
              <a:r>
                <a:rPr lang="fr-FR" sz="2400" smtClean="0"/>
                <a:t>/</a:t>
              </a:r>
              <a:r>
                <a:rPr lang="fr-FR" sz="2400" smtClean="0">
                  <a:solidFill>
                    <a:schemeClr val="accent2"/>
                  </a:solidFill>
                </a:rPr>
                <a:t> </a:t>
              </a:r>
              <a:r>
                <a:rPr lang="fr-FR" sz="2400" smtClean="0">
                  <a:solidFill>
                    <a:schemeClr val="accent1"/>
                  </a:solidFill>
                </a:rPr>
                <a:t>O</a:t>
              </a:r>
              <a:endParaRPr lang="fr-FR" sz="2400" dirty="0">
                <a:solidFill>
                  <a:schemeClr val="accent1"/>
                </a:solidFill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2403542" y="4633913"/>
              <a:ext cx="1324723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fr-FR" sz="2400" smtClean="0">
                  <a:solidFill>
                    <a:schemeClr val="tx2"/>
                  </a:solidFill>
                </a:rPr>
                <a:t>A  B </a:t>
              </a:r>
              <a:r>
                <a:rPr lang="fr-FR" sz="2400" smtClean="0"/>
                <a:t>/</a:t>
              </a:r>
              <a:r>
                <a:rPr lang="fr-FR" sz="2400" smtClean="0">
                  <a:solidFill>
                    <a:schemeClr val="tx2"/>
                  </a:solidFill>
                </a:rPr>
                <a:t> </a:t>
              </a:r>
              <a:r>
                <a:rPr lang="fr-FR" sz="2400" smtClean="0">
                  <a:solidFill>
                    <a:schemeClr val="accent1"/>
                  </a:solidFill>
                </a:rPr>
                <a:t>O </a:t>
              </a:r>
              <a:endParaRPr lang="fr-FR" sz="2400" dirty="0">
                <a:solidFill>
                  <a:schemeClr val="accent1"/>
                </a:solidFill>
              </a:endParaRPr>
            </a:p>
          </p:txBody>
        </p:sp>
        <p:sp>
          <p:nvSpPr>
            <p:cNvPr id="21" name="Arc 16"/>
            <p:cNvSpPr>
              <a:spLocks/>
            </p:cNvSpPr>
            <p:nvPr/>
          </p:nvSpPr>
          <p:spPr bwMode="auto">
            <a:xfrm>
              <a:off x="2685242" y="2522538"/>
              <a:ext cx="522287" cy="481012"/>
            </a:xfrm>
            <a:custGeom>
              <a:avLst/>
              <a:gdLst>
                <a:gd name="T0" fmla="*/ 0 w 21600"/>
                <a:gd name="T1" fmla="*/ 0 h 21600"/>
                <a:gd name="T2" fmla="*/ 522287 w 21600"/>
                <a:gd name="T3" fmla="*/ 481012 h 21600"/>
                <a:gd name="T4" fmla="*/ 0 w 21600"/>
                <a:gd name="T5" fmla="*/ 48101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" name="Arc 17"/>
            <p:cNvSpPr>
              <a:spLocks/>
            </p:cNvSpPr>
            <p:nvPr/>
          </p:nvSpPr>
          <p:spPr bwMode="auto">
            <a:xfrm>
              <a:off x="2231217" y="2522538"/>
              <a:ext cx="522287" cy="481012"/>
            </a:xfrm>
            <a:custGeom>
              <a:avLst/>
              <a:gdLst>
                <a:gd name="T0" fmla="*/ 0 w 21600"/>
                <a:gd name="T1" fmla="*/ 481012 h 21600"/>
                <a:gd name="T2" fmla="*/ 520691 w 21600"/>
                <a:gd name="T3" fmla="*/ 0 h 21600"/>
                <a:gd name="T4" fmla="*/ 522287 w 21600"/>
                <a:gd name="T5" fmla="*/ 48101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21600"/>
                  </a:moveTo>
                  <a:cubicBezTo>
                    <a:pt x="0" y="9696"/>
                    <a:pt x="9630" y="36"/>
                    <a:pt x="21534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96"/>
                    <a:pt x="9630" y="36"/>
                    <a:pt x="21534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3" name="Arc 18"/>
            <p:cNvSpPr>
              <a:spLocks/>
            </p:cNvSpPr>
            <p:nvPr/>
          </p:nvSpPr>
          <p:spPr bwMode="auto">
            <a:xfrm rot="10800000">
              <a:off x="2694767" y="2947988"/>
              <a:ext cx="520700" cy="481012"/>
            </a:xfrm>
            <a:custGeom>
              <a:avLst/>
              <a:gdLst>
                <a:gd name="T0" fmla="*/ 0 w 21600"/>
                <a:gd name="T1" fmla="*/ 481012 h 21600"/>
                <a:gd name="T2" fmla="*/ 519109 w 21600"/>
                <a:gd name="T3" fmla="*/ 0 h 21600"/>
                <a:gd name="T4" fmla="*/ 520700 w 21600"/>
                <a:gd name="T5" fmla="*/ 48101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21600"/>
                  </a:moveTo>
                  <a:cubicBezTo>
                    <a:pt x="0" y="9696"/>
                    <a:pt x="9630" y="36"/>
                    <a:pt x="21534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96"/>
                    <a:pt x="9630" y="36"/>
                    <a:pt x="21534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4" name="Arc 19"/>
            <p:cNvSpPr>
              <a:spLocks/>
            </p:cNvSpPr>
            <p:nvPr/>
          </p:nvSpPr>
          <p:spPr bwMode="auto">
            <a:xfrm rot="10800000">
              <a:off x="2223279" y="2947988"/>
              <a:ext cx="520700" cy="481012"/>
            </a:xfrm>
            <a:custGeom>
              <a:avLst/>
              <a:gdLst>
                <a:gd name="T0" fmla="*/ 0 w 21600"/>
                <a:gd name="T1" fmla="*/ 0 h 21600"/>
                <a:gd name="T2" fmla="*/ 520700 w 21600"/>
                <a:gd name="T3" fmla="*/ 481012 h 21600"/>
                <a:gd name="T4" fmla="*/ 0 w 21600"/>
                <a:gd name="T5" fmla="*/ 48101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5" name="Oval 20"/>
            <p:cNvSpPr>
              <a:spLocks noChangeArrowheads="1"/>
            </p:cNvSpPr>
            <p:nvPr/>
          </p:nvSpPr>
          <p:spPr bwMode="auto">
            <a:xfrm>
              <a:off x="2610629" y="3282950"/>
              <a:ext cx="292100" cy="2921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3275792" y="2728913"/>
              <a:ext cx="575480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fr-FR" sz="2400" smtClean="0">
                  <a:solidFill>
                    <a:schemeClr val="tx2"/>
                  </a:solidFill>
                </a:rPr>
                <a:t>R</a:t>
              </a:r>
              <a:r>
                <a:rPr lang="fr-FR" sz="2400" smtClean="0"/>
                <a:t> /</a:t>
              </a:r>
              <a:endParaRPr lang="fr-FR" sz="2400" dirty="0"/>
            </a:p>
          </p:txBody>
        </p:sp>
        <p:sp>
          <p:nvSpPr>
            <p:cNvPr id="27" name="Arc 22"/>
            <p:cNvSpPr>
              <a:spLocks/>
            </p:cNvSpPr>
            <p:nvPr/>
          </p:nvSpPr>
          <p:spPr bwMode="auto">
            <a:xfrm rot="13740000">
              <a:off x="1012017" y="3571875"/>
              <a:ext cx="603250" cy="1060450"/>
            </a:xfrm>
            <a:custGeom>
              <a:avLst/>
              <a:gdLst>
                <a:gd name="T0" fmla="*/ 0 w 21600"/>
                <a:gd name="T1" fmla="*/ 0 h 21600"/>
                <a:gd name="T2" fmla="*/ 603250 w 21600"/>
                <a:gd name="T3" fmla="*/ 1060450 h 21600"/>
                <a:gd name="T4" fmla="*/ 0 w 21600"/>
                <a:gd name="T5" fmla="*/ 106045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8" name="Arc 23"/>
            <p:cNvSpPr>
              <a:spLocks/>
            </p:cNvSpPr>
            <p:nvPr/>
          </p:nvSpPr>
          <p:spPr bwMode="auto">
            <a:xfrm rot="2940000">
              <a:off x="1766079" y="2921000"/>
              <a:ext cx="603250" cy="1060450"/>
            </a:xfrm>
            <a:custGeom>
              <a:avLst/>
              <a:gdLst>
                <a:gd name="T0" fmla="*/ 0 w 21600"/>
                <a:gd name="T1" fmla="*/ 1060450 h 21600"/>
                <a:gd name="T2" fmla="*/ 601658 w 21600"/>
                <a:gd name="T3" fmla="*/ 0 h 21600"/>
                <a:gd name="T4" fmla="*/ 603250 w 21600"/>
                <a:gd name="T5" fmla="*/ 106045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21600"/>
                  </a:moveTo>
                  <a:cubicBezTo>
                    <a:pt x="0" y="9692"/>
                    <a:pt x="9635" y="31"/>
                    <a:pt x="21543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92"/>
                    <a:pt x="9635" y="31"/>
                    <a:pt x="21543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9" name="Arc 24"/>
            <p:cNvSpPr>
              <a:spLocks/>
            </p:cNvSpPr>
            <p:nvPr/>
          </p:nvSpPr>
          <p:spPr bwMode="auto">
            <a:xfrm rot="7860000">
              <a:off x="3899679" y="3571875"/>
              <a:ext cx="603250" cy="1060450"/>
            </a:xfrm>
            <a:custGeom>
              <a:avLst/>
              <a:gdLst>
                <a:gd name="T0" fmla="*/ 0 w 21600"/>
                <a:gd name="T1" fmla="*/ 1060450 h 21600"/>
                <a:gd name="T2" fmla="*/ 601658 w 21600"/>
                <a:gd name="T3" fmla="*/ 0 h 21600"/>
                <a:gd name="T4" fmla="*/ 603250 w 21600"/>
                <a:gd name="T5" fmla="*/ 106045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21600"/>
                  </a:moveTo>
                  <a:cubicBezTo>
                    <a:pt x="0" y="9692"/>
                    <a:pt x="9635" y="31"/>
                    <a:pt x="21543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92"/>
                    <a:pt x="9635" y="31"/>
                    <a:pt x="21543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0" name="Arc 25"/>
            <p:cNvSpPr>
              <a:spLocks/>
            </p:cNvSpPr>
            <p:nvPr/>
          </p:nvSpPr>
          <p:spPr bwMode="auto">
            <a:xfrm rot="18660000">
              <a:off x="3145617" y="2921000"/>
              <a:ext cx="603250" cy="1060450"/>
            </a:xfrm>
            <a:custGeom>
              <a:avLst/>
              <a:gdLst>
                <a:gd name="T0" fmla="*/ 0 w 21600"/>
                <a:gd name="T1" fmla="*/ 0 h 21600"/>
                <a:gd name="T2" fmla="*/ 603250 w 21600"/>
                <a:gd name="T3" fmla="*/ 1060450 h 21600"/>
                <a:gd name="T4" fmla="*/ 0 w 21600"/>
                <a:gd name="T5" fmla="*/ 106045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684992" y="3262313"/>
              <a:ext cx="575480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fr-FR" sz="2400" smtClean="0">
                  <a:solidFill>
                    <a:schemeClr val="tx2"/>
                  </a:solidFill>
                </a:rPr>
                <a:t>R </a:t>
              </a:r>
              <a:r>
                <a:rPr lang="fr-FR" sz="2400" smtClean="0"/>
                <a:t>/</a:t>
              </a:r>
              <a:endParaRPr lang="fr-FR" sz="2400" dirty="0"/>
            </a:p>
          </p:txBody>
        </p:sp>
        <p:sp>
          <p:nvSpPr>
            <p:cNvPr id="32" name="Arc 27"/>
            <p:cNvSpPr>
              <a:spLocks/>
            </p:cNvSpPr>
            <p:nvPr/>
          </p:nvSpPr>
          <p:spPr bwMode="auto">
            <a:xfrm>
              <a:off x="2909079" y="4786322"/>
              <a:ext cx="2234425" cy="1379528"/>
            </a:xfrm>
            <a:custGeom>
              <a:avLst/>
              <a:gdLst>
                <a:gd name="T0" fmla="*/ 2660650 w 21600"/>
                <a:gd name="T1" fmla="*/ 0 h 21600"/>
                <a:gd name="T2" fmla="*/ 0 w 21600"/>
                <a:gd name="T3" fmla="*/ 136525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" name="Arc 28"/>
            <p:cNvSpPr>
              <a:spLocks/>
            </p:cNvSpPr>
            <p:nvPr/>
          </p:nvSpPr>
          <p:spPr bwMode="auto">
            <a:xfrm rot="10800000">
              <a:off x="2917017" y="3429000"/>
              <a:ext cx="2226487" cy="1357322"/>
            </a:xfrm>
            <a:custGeom>
              <a:avLst/>
              <a:gdLst>
                <a:gd name="T0" fmla="*/ 2660650 w 21600"/>
                <a:gd name="T1" fmla="*/ 1365250 h 21600"/>
                <a:gd name="T2" fmla="*/ 0 w 21600"/>
                <a:gd name="T3" fmla="*/ 0 h 21600"/>
                <a:gd name="T4" fmla="*/ 266065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>
              <a:off x="4429124" y="4286256"/>
              <a:ext cx="575480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fr-FR" sz="2400" smtClean="0">
                  <a:solidFill>
                    <a:schemeClr val="tx2"/>
                  </a:solidFill>
                </a:rPr>
                <a:t>R </a:t>
              </a:r>
              <a:r>
                <a:rPr lang="fr-FR" sz="2400" smtClean="0"/>
                <a:t>/</a:t>
              </a:r>
              <a:endParaRPr lang="fr-FR" sz="2400" dirty="0"/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5000628" y="5143512"/>
              <a:ext cx="575480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fr-FR" sz="2400" smtClean="0">
                  <a:solidFill>
                    <a:schemeClr val="tx2"/>
                  </a:solidFill>
                </a:rPr>
                <a:t>R </a:t>
              </a:r>
              <a:r>
                <a:rPr lang="fr-FR" sz="2400" smtClean="0"/>
                <a:t>/</a:t>
              </a:r>
              <a:endParaRPr lang="fr-FR" sz="2400" dirty="0"/>
            </a:p>
          </p:txBody>
        </p:sp>
        <p:cxnSp>
          <p:nvCxnSpPr>
            <p:cNvPr id="36" name="Connecteur droit avec flèche 35"/>
            <p:cNvCxnSpPr>
              <a:endCxn id="25" idx="0"/>
            </p:cNvCxnSpPr>
            <p:nvPr/>
          </p:nvCxnSpPr>
          <p:spPr bwMode="auto">
            <a:xfrm rot="16200000" flipH="1">
              <a:off x="2647335" y="3173606"/>
              <a:ext cx="216362" cy="2325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212913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sp>
        <p:nvSpPr>
          <p:cNvPr id="5" name="Titre 15"/>
          <p:cNvSpPr txBox="1">
            <a:spLocks/>
          </p:cNvSpPr>
          <p:nvPr/>
        </p:nvSpPr>
        <p:spPr>
          <a:xfrm>
            <a:off x="228600" y="115669"/>
            <a:ext cx="8686800" cy="646331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i="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mtClean="0"/>
              <a:t>SyncCharts (C. André)</a:t>
            </a:r>
            <a:endParaRPr lang="fr-FR" dirty="0"/>
          </a:p>
        </p:txBody>
      </p:sp>
      <p:grpSp>
        <p:nvGrpSpPr>
          <p:cNvPr id="6" name="Groupe 16"/>
          <p:cNvGrpSpPr/>
          <p:nvPr/>
        </p:nvGrpSpPr>
        <p:grpSpPr>
          <a:xfrm>
            <a:off x="285720" y="1052736"/>
            <a:ext cx="4127500" cy="4191000"/>
            <a:chOff x="2438400" y="1447800"/>
            <a:chExt cx="4127500" cy="4191000"/>
          </a:xfrm>
        </p:grpSpPr>
        <p:grpSp>
          <p:nvGrpSpPr>
            <p:cNvPr id="7" name="Groupe 6"/>
            <p:cNvGrpSpPr/>
            <p:nvPr/>
          </p:nvGrpSpPr>
          <p:grpSpPr>
            <a:xfrm>
              <a:off x="2438400" y="1447800"/>
              <a:ext cx="4127500" cy="4191000"/>
              <a:chOff x="2438400" y="1447800"/>
              <a:chExt cx="4127500" cy="4191000"/>
            </a:xfrm>
          </p:grpSpPr>
          <p:pic>
            <p:nvPicPr>
              <p:cNvPr id="12" name="Picture 2" descr="D:\Berry\Slides Reference\2000\ASE2000\Sans titre - 1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438400" y="1447800"/>
                <a:ext cx="4127500" cy="419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" name="Rectangle 12"/>
              <p:cNvSpPr/>
              <p:nvPr/>
            </p:nvSpPr>
            <p:spPr bwMode="auto">
              <a:xfrm>
                <a:off x="2786050" y="3286124"/>
                <a:ext cx="142876" cy="285752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 bwMode="auto">
              <a:xfrm>
                <a:off x="4311859" y="3857628"/>
                <a:ext cx="142876" cy="142876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 bwMode="auto">
              <a:xfrm>
                <a:off x="5022585" y="3833192"/>
                <a:ext cx="142876" cy="142876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 bwMode="auto">
              <a:xfrm>
                <a:off x="5008731" y="4793114"/>
                <a:ext cx="142876" cy="142876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8" name="Rectangle 7"/>
            <p:cNvSpPr/>
            <p:nvPr/>
          </p:nvSpPr>
          <p:spPr bwMode="auto">
            <a:xfrm>
              <a:off x="4097172" y="3694707"/>
              <a:ext cx="461986" cy="400110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Arial" charset="0"/>
                </a:rPr>
                <a:t>A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Arial" charset="0"/>
                </a:rPr>
                <a:t> </a:t>
              </a: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effectLst/>
                  <a:latin typeface="Arial" charset="0"/>
                </a:rPr>
                <a:t>/</a:t>
              </a:r>
              <a:endPara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5234294" y="3679372"/>
              <a:ext cx="461986" cy="400110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Arial" charset="0"/>
                </a:rPr>
                <a:t>B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Arial" charset="0"/>
                </a:rPr>
                <a:t> </a:t>
              </a: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effectLst/>
                  <a:latin typeface="Arial" charset="0"/>
                </a:rPr>
                <a:t>/</a:t>
              </a:r>
              <a:endPara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643174" y="2600262"/>
              <a:ext cx="476412" cy="400110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Arial" charset="0"/>
                </a:rPr>
                <a:t>R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effectLst/>
                  <a:latin typeface="Arial" charset="0"/>
                </a:rPr>
                <a:t> </a:t>
              </a: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effectLst/>
                  <a:latin typeface="Arial" charset="0"/>
                </a:rPr>
                <a:t>/</a:t>
              </a:r>
              <a:endPara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5011458" y="4671964"/>
              <a:ext cx="524503" cy="400110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effectLst/>
                  <a:latin typeface="Arial" charset="0"/>
                </a:rPr>
                <a:t>/</a:t>
              </a: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Arial" charset="0"/>
                </a:rPr>
                <a:t> </a:t>
              </a: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charset="0"/>
                </a:rPr>
                <a:t>O</a:t>
              </a: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7" name="ZoneTexte 16"/>
          <p:cNvSpPr txBox="1"/>
          <p:nvPr/>
        </p:nvSpPr>
        <p:spPr>
          <a:xfrm>
            <a:off x="316177" y="5373216"/>
            <a:ext cx="4225836" cy="1384995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algn="ctr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sz="2800" kern="0" noProof="0" dirty="0" smtClean="0"/>
              <a:t>Hier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archical synchronous</a:t>
            </a:r>
            <a:endParaRPr lang="en-US" sz="2800" kern="0" dirty="0" smtClean="0"/>
          </a:p>
          <a:p>
            <a:pPr marL="201168" indent="-201168" algn="ctr" fontAlgn="base">
              <a:lnSpc>
                <a:spcPct val="105000"/>
              </a:lnSpc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concurrent automata</a:t>
            </a:r>
          </a:p>
          <a:p>
            <a:pPr marL="201168" indent="-201168" algn="ctr" fontAlgn="base">
              <a:lnSpc>
                <a:spcPct val="105000"/>
              </a:lnSpc>
              <a:spcAft>
                <a:spcPct val="0"/>
              </a:spcAft>
            </a:pPr>
            <a:r>
              <a:rPr lang="en-US" sz="2400" kern="0" dirty="0" smtClean="0"/>
              <a:t>(Synchronous Statecharts)</a:t>
            </a:r>
            <a:endParaRPr kumimoji="0" lang="en-US" sz="2400" b="0" i="0" u="none" strike="noStrike" kern="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4884501" y="1480476"/>
            <a:ext cx="4259499" cy="3259354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loop</a:t>
            </a:r>
            <a:endParaRPr lang="en-US" sz="2800" kern="0" dirty="0" smtClean="0"/>
          </a:p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lang="en-US" sz="2800" kern="0" dirty="0" smtClean="0"/>
              <a:t>   abort</a:t>
            </a:r>
          </a:p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lang="en-US" sz="2800" kern="0" dirty="0" smtClean="0"/>
              <a:t>        { await </a:t>
            </a:r>
            <a:r>
              <a:rPr lang="en-US" sz="2800" kern="0" dirty="0" smtClean="0">
                <a:solidFill>
                  <a:schemeClr val="tx2"/>
                </a:solidFill>
              </a:rPr>
              <a:t>A</a:t>
            </a:r>
            <a:r>
              <a:rPr lang="en-US" sz="2800" kern="0" dirty="0" smtClean="0"/>
              <a:t> 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|| </a:t>
            </a:r>
            <a:r>
              <a:rPr lang="en-US" sz="2800" kern="0" dirty="0" smtClean="0"/>
              <a:t>await </a:t>
            </a:r>
            <a:r>
              <a:rPr lang="en-US" sz="2800" kern="0" dirty="0" smtClean="0">
                <a:solidFill>
                  <a:schemeClr val="tx2"/>
                </a:solidFill>
              </a:rPr>
              <a:t>B</a:t>
            </a:r>
            <a:r>
              <a:rPr lang="en-US" sz="2800" kern="0" dirty="0" smtClean="0"/>
              <a:t> };</a:t>
            </a:r>
          </a:p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  emit 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kumimoji="0" lang="en-US" sz="11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lang="en-US" sz="2800" kern="0" dirty="0" smtClean="0">
                <a:solidFill>
                  <a:schemeClr val="tx2"/>
                </a:solidFill>
              </a:rPr>
              <a:t>        </a:t>
            </a:r>
            <a:r>
              <a:rPr lang="en-US" sz="2800" kern="0" dirty="0" smtClean="0"/>
              <a:t>halt</a:t>
            </a:r>
            <a:endParaRPr kumimoji="0" lang="en-US" sz="2800" b="0" i="0" u="none" strike="noStrike" kern="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lang="en-US" sz="2800" kern="0" dirty="0" smtClean="0"/>
              <a:t>   when </a:t>
            </a:r>
            <a:r>
              <a:rPr lang="en-US" sz="2800" kern="0" dirty="0" smtClean="0">
                <a:solidFill>
                  <a:schemeClr val="tx2"/>
                </a:solidFill>
              </a:rPr>
              <a:t>R</a:t>
            </a:r>
            <a:endParaRPr lang="en-US" sz="2800" kern="0" dirty="0" smtClean="0"/>
          </a:p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lang="en-US" sz="2800" kern="0" noProof="0" dirty="0" smtClean="0"/>
              <a:t>end loop</a:t>
            </a:r>
            <a:endParaRPr kumimoji="0" lang="fr-FR" sz="2800" b="0" i="0" u="none" strike="noStrike" kern="0" cap="none" spc="0" normalizeH="0" noProof="0" dirty="0" err="1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5742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x-none" dirty="0" smtClean="0"/>
              <a:t>25/06/2015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sp>
        <p:nvSpPr>
          <p:cNvPr id="4" name="Titre 4"/>
          <p:cNvSpPr txBox="1">
            <a:spLocks/>
          </p:cNvSpPr>
          <p:nvPr/>
        </p:nvSpPr>
        <p:spPr>
          <a:xfrm>
            <a:off x="228600" y="115669"/>
            <a:ext cx="8686800" cy="646331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i="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mtClean="0"/>
              <a:t>ABCRO : from exponential to linear</a:t>
            </a:r>
            <a:endParaRPr lang="en-US"/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19238"/>
            <a:ext cx="4597400" cy="36703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447800"/>
            <a:ext cx="337185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1559015" y="5410200"/>
            <a:ext cx="2279471" cy="43088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US" sz="2800" dirty="0" smtClean="0">
                <a:solidFill>
                  <a:schemeClr val="tx1"/>
                </a:solidFill>
              </a:rPr>
              <a:t>flat automaton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5200220" y="5410200"/>
            <a:ext cx="3701334" cy="86177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US" sz="2800" dirty="0" smtClean="0">
                <a:solidFill>
                  <a:schemeClr val="tx1"/>
                </a:solidFill>
              </a:rPr>
              <a:t>Hierarchical automaton</a:t>
            </a:r>
            <a:endParaRPr lang="en-US" sz="2800" dirty="0">
              <a:solidFill>
                <a:schemeClr val="tx1"/>
              </a:solidFill>
            </a:endParaRPr>
          </a:p>
          <a:p>
            <a:pPr algn="ctr" eaLnBrk="1" hangingPunct="1"/>
            <a:r>
              <a:rPr lang="en-US" sz="2800" dirty="0" smtClean="0">
                <a:solidFill>
                  <a:schemeClr val="tx2"/>
                </a:solidFill>
              </a:rPr>
              <a:t>linear</a:t>
            </a:r>
            <a:endParaRPr lang="en-GB" sz="2800" dirty="0">
              <a:solidFill>
                <a:schemeClr val="tx2"/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7655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 bwMode="auto">
          <a:xfrm>
            <a:off x="2051720" y="5301208"/>
            <a:ext cx="1008112" cy="2880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itre 151"/>
          <p:cNvSpPr txBox="1">
            <a:spLocks/>
          </p:cNvSpPr>
          <p:nvPr/>
        </p:nvSpPr>
        <p:spPr>
          <a:xfrm>
            <a:off x="228600" y="115669"/>
            <a:ext cx="8686800" cy="646331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i="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mtClean="0"/>
              <a:t>The Hierarchical ABRO Circuit</a:t>
            </a:r>
            <a:endParaRPr lang="fr-FR" dirty="0"/>
          </a:p>
        </p:txBody>
      </p:sp>
      <p:pic>
        <p:nvPicPr>
          <p:cNvPr id="6" name="Picture 7" descr="D:\EsterelSources\v7\book\PNG\ABRO-CC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838200"/>
            <a:ext cx="9077325" cy="4191000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604938" y="4310063"/>
            <a:ext cx="2919413" cy="2246312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/>
              <a:t>loop</a:t>
            </a:r>
          </a:p>
          <a:p>
            <a:r>
              <a:rPr lang="en-US" sz="2000" dirty="0"/>
              <a:t>   abort</a:t>
            </a:r>
          </a:p>
          <a:p>
            <a:r>
              <a:rPr lang="en-US" sz="2000" dirty="0"/>
              <a:t>      { await </a:t>
            </a:r>
            <a:r>
              <a:rPr lang="en-US" sz="2000" dirty="0">
                <a:solidFill>
                  <a:schemeClr val="tx2"/>
                </a:solidFill>
              </a:rPr>
              <a:t>A</a:t>
            </a:r>
            <a:r>
              <a:rPr lang="en-US" sz="2000" dirty="0"/>
              <a:t> || await </a:t>
            </a:r>
            <a:r>
              <a:rPr lang="en-US" sz="2000" dirty="0">
                <a:solidFill>
                  <a:schemeClr val="tx2"/>
                </a:solidFill>
              </a:rPr>
              <a:t>B</a:t>
            </a:r>
            <a:r>
              <a:rPr lang="en-US" sz="2000" dirty="0"/>
              <a:t> };</a:t>
            </a:r>
          </a:p>
          <a:p>
            <a:r>
              <a:rPr lang="en-US" sz="2000" dirty="0"/>
              <a:t>      emit </a:t>
            </a:r>
            <a:r>
              <a:rPr lang="en-US" sz="2000" dirty="0" smtClean="0">
                <a:solidFill>
                  <a:schemeClr val="accent1"/>
                </a:solidFill>
              </a:rPr>
              <a:t>O</a:t>
            </a:r>
            <a:r>
              <a:rPr lang="en-US" sz="1200" dirty="0" smtClean="0">
                <a:solidFill>
                  <a:schemeClr val="tx2"/>
                </a:solidFill>
              </a:rPr>
              <a:t> </a:t>
            </a:r>
            <a:r>
              <a:rPr lang="en-US" sz="2000" dirty="0" smtClean="0"/>
              <a:t>;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      </a:t>
            </a:r>
            <a:r>
              <a:rPr lang="en-US" sz="2000" dirty="0" smtClean="0"/>
              <a:t>halt</a:t>
            </a:r>
            <a:endParaRPr lang="en-US" sz="2000" dirty="0"/>
          </a:p>
          <a:p>
            <a:r>
              <a:rPr lang="en-US" sz="2000" dirty="0">
                <a:solidFill>
                  <a:schemeClr val="accent2"/>
                </a:solidFill>
              </a:rPr>
              <a:t>   </a:t>
            </a:r>
            <a:r>
              <a:rPr lang="en-US" sz="2000" dirty="0"/>
              <a:t>when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smtClean="0">
                <a:solidFill>
                  <a:schemeClr val="tx2"/>
                </a:solidFill>
              </a:rPr>
              <a:t>R</a:t>
            </a:r>
            <a:endParaRPr lang="en-US" sz="2000" dirty="0"/>
          </a:p>
          <a:p>
            <a:r>
              <a:rPr lang="en-US" sz="2000" dirty="0"/>
              <a:t>end loop</a:t>
            </a:r>
            <a:endParaRPr lang="fr-FR" sz="2000" dirty="0">
              <a:solidFill>
                <a:schemeClr val="accent2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159696" y="1447800"/>
            <a:ext cx="3276600" cy="1295400"/>
          </a:xfrm>
          <a:prstGeom prst="rect">
            <a:avLst/>
          </a:prstGeom>
          <a:solidFill>
            <a:schemeClr val="accent4">
              <a:lumMod val="60000"/>
              <a:lumOff val="40000"/>
              <a:alpha val="4196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159696" y="2743200"/>
            <a:ext cx="3276600" cy="1295400"/>
          </a:xfrm>
          <a:prstGeom prst="rect">
            <a:avLst/>
          </a:prstGeom>
          <a:solidFill>
            <a:schemeClr val="accent3">
              <a:lumMod val="75000"/>
              <a:alpha val="3294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436296" y="1447800"/>
            <a:ext cx="2286000" cy="2590800"/>
          </a:xfrm>
          <a:prstGeom prst="rect">
            <a:avLst/>
          </a:prstGeom>
          <a:solidFill>
            <a:srgbClr val="00FF00">
              <a:alpha val="25882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026096" y="1143000"/>
            <a:ext cx="2133600" cy="1752600"/>
          </a:xfrm>
          <a:prstGeom prst="rect">
            <a:avLst/>
          </a:prstGeom>
          <a:solidFill>
            <a:srgbClr val="3399FF">
              <a:alpha val="25882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214538" y="4981588"/>
            <a:ext cx="895350" cy="304800"/>
          </a:xfrm>
          <a:prstGeom prst="rect">
            <a:avLst/>
          </a:prstGeom>
          <a:solidFill>
            <a:schemeClr val="accent4">
              <a:lumMod val="60000"/>
              <a:lumOff val="40000"/>
              <a:alpha val="4196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281338" y="4996408"/>
            <a:ext cx="914400" cy="304800"/>
          </a:xfrm>
          <a:prstGeom prst="rect">
            <a:avLst/>
          </a:prstGeom>
          <a:solidFill>
            <a:schemeClr val="accent3">
              <a:lumMod val="75000"/>
              <a:alpha val="3294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3128938" y="4953000"/>
            <a:ext cx="152400" cy="304800"/>
          </a:xfrm>
          <a:prstGeom prst="rect">
            <a:avLst/>
          </a:prstGeom>
          <a:solidFill>
            <a:srgbClr val="00FF00">
              <a:alpha val="25882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5" name="Group 21"/>
          <p:cNvGrpSpPr>
            <a:grpSpLocks/>
          </p:cNvGrpSpPr>
          <p:nvPr/>
        </p:nvGrpSpPr>
        <p:grpSpPr bwMode="auto">
          <a:xfrm>
            <a:off x="1681138" y="4686300"/>
            <a:ext cx="1195255" cy="1495772"/>
            <a:chOff x="3276600" y="4686300"/>
            <a:chExt cx="1195255" cy="1495772"/>
          </a:xfrm>
        </p:grpSpPr>
        <p:sp>
          <p:nvSpPr>
            <p:cNvPr id="16" name="Rectangle 19"/>
            <p:cNvSpPr>
              <a:spLocks noChangeArrowheads="1"/>
            </p:cNvSpPr>
            <p:nvPr/>
          </p:nvSpPr>
          <p:spPr bwMode="auto">
            <a:xfrm>
              <a:off x="3405055" y="5877272"/>
              <a:ext cx="1066800" cy="304800"/>
            </a:xfrm>
            <a:prstGeom prst="rect">
              <a:avLst/>
            </a:prstGeom>
            <a:solidFill>
              <a:srgbClr val="3399FF">
                <a:alpha val="25882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Rectangle 20"/>
            <p:cNvSpPr>
              <a:spLocks noChangeArrowheads="1"/>
            </p:cNvSpPr>
            <p:nvPr/>
          </p:nvSpPr>
          <p:spPr bwMode="auto">
            <a:xfrm>
              <a:off x="3276600" y="4686300"/>
              <a:ext cx="1143000" cy="266700"/>
            </a:xfrm>
            <a:prstGeom prst="rect">
              <a:avLst/>
            </a:prstGeom>
            <a:solidFill>
              <a:srgbClr val="3399FF">
                <a:alpha val="25882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51720" y="5284440"/>
            <a:ext cx="914400" cy="304800"/>
          </a:xfrm>
          <a:prstGeom prst="rect">
            <a:avLst/>
          </a:prstGeom>
          <a:solidFill>
            <a:schemeClr val="accent5">
              <a:lumMod val="90000"/>
              <a:alpha val="3294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8711073" y="2318657"/>
            <a:ext cx="381000" cy="457200"/>
          </a:xfrm>
          <a:prstGeom prst="rect">
            <a:avLst/>
          </a:prstGeom>
          <a:solidFill>
            <a:schemeClr val="accent5">
              <a:alpha val="25882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3522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980728"/>
            <a:ext cx="8686800" cy="5604098"/>
          </a:xfrm>
        </p:spPr>
        <p:txBody>
          <a:bodyPr/>
          <a:lstStyle/>
          <a:p>
            <a:r>
              <a:rPr lang="en-US" dirty="0" smtClean="0"/>
              <a:t>Should we still </a:t>
            </a:r>
            <a:r>
              <a:rPr lang="en-US" dirty="0" err="1" smtClean="0"/>
              <a:t>beleive</a:t>
            </a:r>
            <a:r>
              <a:rPr lang="en-US" dirty="0" smtClean="0"/>
              <a:t> in DFAs?</a:t>
            </a:r>
          </a:p>
          <a:p>
            <a:pPr>
              <a:spcBef>
                <a:spcPts val="900"/>
              </a:spcBef>
            </a:pPr>
            <a:r>
              <a:rPr lang="en-US" dirty="0" smtClean="0"/>
              <a:t>NFAs are deterministic if use in the proper way 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  </a:t>
            </a:r>
            <a:r>
              <a:rPr lang="en-US" dirty="0" smtClean="0">
                <a:solidFill>
                  <a:schemeClr val="tx2"/>
                </a:solidFill>
              </a:rPr>
              <a:t>… and they save an exponential</a:t>
            </a:r>
          </a:p>
          <a:p>
            <a:r>
              <a:rPr lang="en-US" dirty="0" smtClean="0"/>
              <a:t>Synchronous languages </a:t>
            </a:r>
            <a:r>
              <a:rPr lang="en-US" i="1" dirty="0" smtClean="0"/>
              <a:t>a la </a:t>
            </a:r>
            <a:r>
              <a:rPr lang="en-US" dirty="0" err="1" smtClean="0"/>
              <a:t>Esterel</a:t>
            </a:r>
            <a:r>
              <a:rPr lang="en-US" dirty="0" smtClean="0"/>
              <a:t> / </a:t>
            </a:r>
            <a:r>
              <a:rPr lang="en-US" dirty="0" err="1" smtClean="0"/>
              <a:t>SyncCharts</a:t>
            </a: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tx2"/>
                </a:solidFill>
              </a:rPr>
              <a:t>  save at least another exponential (see D. </a:t>
            </a:r>
            <a:r>
              <a:rPr lang="en-US" dirty="0" err="1" smtClean="0">
                <a:solidFill>
                  <a:schemeClr val="tx2"/>
                </a:solidFill>
              </a:rPr>
              <a:t>Harel</a:t>
            </a:r>
            <a:r>
              <a:rPr lang="en-US" dirty="0" smtClean="0">
                <a:solidFill>
                  <a:schemeClr val="tx2"/>
                </a:solidFill>
              </a:rPr>
              <a:t>) !</a:t>
            </a:r>
          </a:p>
          <a:p>
            <a:pPr>
              <a:spcBef>
                <a:spcPts val="900"/>
              </a:spcBef>
            </a:pPr>
            <a:r>
              <a:rPr lang="en-US" dirty="0" smtClean="0"/>
              <a:t>They can be efficiently implemented in HW and SW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  </a:t>
            </a:r>
            <a:r>
              <a:rPr lang="en-US" dirty="0" smtClean="0">
                <a:solidFill>
                  <a:schemeClr val="accent3"/>
                </a:solidFill>
              </a:rPr>
              <a:t>always better than human designs !</a:t>
            </a:r>
          </a:p>
          <a:p>
            <a:pPr>
              <a:spcBef>
                <a:spcPts val="900"/>
              </a:spcBef>
            </a:pPr>
            <a:r>
              <a:rPr lang="en-US" dirty="0" smtClean="0"/>
              <a:t>Analysis and verification can be performed by symbolic techniques (BDDs, SAT, SMT)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  </a:t>
            </a:r>
            <a:r>
              <a:rPr lang="en-US" dirty="0" smtClean="0">
                <a:solidFill>
                  <a:schemeClr val="tx2"/>
                </a:solidFill>
              </a:rPr>
              <a:t>…which might be exponential but do work quite well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tx2"/>
                </a:solidFill>
              </a:rPr>
              <a:t>  in practice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 1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3251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>
          <a:xfrm>
            <a:off x="7848600" y="6572272"/>
            <a:ext cx="2133600" cy="365125"/>
          </a:xfrm>
        </p:spPr>
        <p:txBody>
          <a:bodyPr/>
          <a:lstStyle/>
          <a:p>
            <a:r>
              <a:rPr lang="fr-FR" smtClean="0"/>
              <a:t>23/04/2014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27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>
          <a:xfrm>
            <a:off x="4211960" y="6572272"/>
            <a:ext cx="3712840" cy="365125"/>
          </a:xfrm>
        </p:spPr>
        <p:txBody>
          <a:bodyPr/>
          <a:lstStyle/>
          <a:p>
            <a:r>
              <a:rPr lang="fr-FR" smtClean="0"/>
              <a:t>G. Berry, IHP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584775"/>
          </a:xfrm>
        </p:spPr>
        <p:txBody>
          <a:bodyPr/>
          <a:lstStyle/>
          <a:p>
            <a:r>
              <a:rPr lang="en-US" sz="3200" dirty="0" smtClean="0"/>
              <a:t>Resource Sharing </a:t>
            </a:r>
            <a:r>
              <a:rPr lang="en-US" sz="3200" i="0" dirty="0" smtClean="0">
                <a:sym typeface="Symbol"/>
              </a:rPr>
              <a:t> </a:t>
            </a:r>
            <a:r>
              <a:rPr lang="en-US" sz="3200" dirty="0" smtClean="0">
                <a:sym typeface="Symbol"/>
              </a:rPr>
              <a:t>Combinational Cycles</a:t>
            </a:r>
            <a:endParaRPr lang="en-US" sz="3200" dirty="0"/>
          </a:p>
        </p:txBody>
      </p:sp>
      <p:sp>
        <p:nvSpPr>
          <p:cNvPr id="6" name="ZoneTexte 5"/>
          <p:cNvSpPr txBox="1"/>
          <p:nvPr/>
        </p:nvSpPr>
        <p:spPr>
          <a:xfrm>
            <a:off x="1403648" y="908720"/>
            <a:ext cx="5413661" cy="512576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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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if 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then 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)) else 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))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1767668" y="1619446"/>
            <a:ext cx="5396620" cy="3331076"/>
            <a:chOff x="1767668" y="1619446"/>
            <a:chExt cx="5396620" cy="3331076"/>
          </a:xfrm>
        </p:grpSpPr>
        <p:sp>
          <p:nvSpPr>
            <p:cNvPr id="8" name="Rectangle à coins arrondis 7"/>
            <p:cNvSpPr/>
            <p:nvPr/>
          </p:nvSpPr>
          <p:spPr bwMode="auto">
            <a:xfrm>
              <a:off x="4396444" y="2267773"/>
              <a:ext cx="1008112" cy="57888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latin typeface="Arial" charset="0"/>
                </a:rPr>
                <a:t>F</a:t>
              </a:r>
            </a:p>
          </p:txBody>
        </p:sp>
        <p:sp>
          <p:nvSpPr>
            <p:cNvPr id="9" name="Rectangle à coins arrondis 8"/>
            <p:cNvSpPr/>
            <p:nvPr/>
          </p:nvSpPr>
          <p:spPr bwMode="auto">
            <a:xfrm>
              <a:off x="4396444" y="3720199"/>
              <a:ext cx="1008112" cy="57888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800" dirty="0" smtClean="0">
                  <a:solidFill>
                    <a:schemeClr val="accent4"/>
                  </a:solidFill>
                  <a:latin typeface="Arial" charset="0"/>
                </a:rPr>
                <a:t>G</a:t>
              </a:r>
              <a:endPara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3676364" y="1619446"/>
              <a:ext cx="44435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3685325" y="4437112"/>
              <a:ext cx="44435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1767668" y="3059606"/>
              <a:ext cx="28405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6700700" y="3020589"/>
              <a:ext cx="463588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O</a:t>
              </a:r>
            </a:p>
          </p:txBody>
        </p:sp>
        <p:cxnSp>
          <p:nvCxnSpPr>
            <p:cNvPr id="14" name="Connecteur en angle 13"/>
            <p:cNvCxnSpPr/>
            <p:nvPr/>
          </p:nvCxnSpPr>
          <p:spPr bwMode="auto">
            <a:xfrm>
              <a:off x="5405070" y="2562447"/>
              <a:ext cx="652688" cy="576265"/>
            </a:xfrm>
            <a:prstGeom prst="bentConnector3">
              <a:avLst>
                <a:gd name="adj1" fmla="val 50000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Connecteur en angle 14"/>
            <p:cNvCxnSpPr>
              <a:stCxn id="9" idx="3"/>
            </p:cNvCxnSpPr>
            <p:nvPr/>
          </p:nvCxnSpPr>
          <p:spPr bwMode="auto">
            <a:xfrm flipV="1">
              <a:off x="5404556" y="3466215"/>
              <a:ext cx="680998" cy="543425"/>
            </a:xfrm>
            <a:prstGeom prst="bentConnector3">
              <a:avLst>
                <a:gd name="adj1" fmla="val 50000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6" name="ZoneTexte 15"/>
            <p:cNvSpPr txBox="1"/>
            <p:nvPr/>
          </p:nvSpPr>
          <p:spPr>
            <a:xfrm>
              <a:off x="5980620" y="2348880"/>
              <a:ext cx="44435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cxnSp>
          <p:nvCxnSpPr>
            <p:cNvPr id="17" name="Connecteur en angle 16"/>
            <p:cNvCxnSpPr/>
            <p:nvPr/>
          </p:nvCxnSpPr>
          <p:spPr bwMode="auto">
            <a:xfrm rot="10800000" flipV="1">
              <a:off x="2162142" y="2717608"/>
              <a:ext cx="1562984" cy="563525"/>
            </a:xfrm>
            <a:prstGeom prst="bentConnector3">
              <a:avLst>
                <a:gd name="adj1" fmla="val 50000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Connecteur en angle 17"/>
            <p:cNvCxnSpPr/>
            <p:nvPr/>
          </p:nvCxnSpPr>
          <p:spPr bwMode="auto">
            <a:xfrm rot="10800000">
              <a:off x="2130242" y="3281135"/>
              <a:ext cx="1634288" cy="569966"/>
            </a:xfrm>
            <a:prstGeom prst="bentConnector3">
              <a:avLst>
                <a:gd name="adj1" fmla="val 50000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ZoneTexte 18"/>
            <p:cNvSpPr txBox="1"/>
            <p:nvPr/>
          </p:nvSpPr>
          <p:spPr>
            <a:xfrm>
              <a:off x="3748372" y="2261492"/>
              <a:ext cx="298480" cy="591444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Aft>
                  <a:spcPct val="0"/>
                </a:spcAft>
              </a:pPr>
              <a:r>
                <a:rPr lang="en-US" sz="1600" kern="0" dirty="0" smtClean="0"/>
                <a:t>1</a:t>
              </a:r>
            </a:p>
            <a:p>
              <a:pPr marL="201168" indent="-201168" fontAlgn="base">
                <a:lnSpc>
                  <a:spcPct val="105000"/>
                </a:lnSpc>
                <a:spcAft>
                  <a:spcPct val="0"/>
                </a:spcAft>
              </a:pPr>
              <a:r>
                <a:rPr lang="en-US" sz="1600" kern="0" dirty="0" smtClean="0"/>
                <a:t>0</a:t>
              </a: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3748372" y="3713918"/>
              <a:ext cx="298480" cy="5914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Aft>
                  <a:spcPct val="0"/>
                </a:spcAft>
              </a:pPr>
              <a:r>
                <a:rPr lang="en-US" sz="1600" kern="0" dirty="0" smtClean="0"/>
                <a:t>1</a:t>
              </a:r>
            </a:p>
            <a:p>
              <a:pPr marL="201168" indent="-201168" fontAlgn="base">
                <a:lnSpc>
                  <a:spcPct val="105000"/>
                </a:lnSpc>
                <a:spcAft>
                  <a:spcPct val="0"/>
                </a:spcAft>
              </a:pPr>
              <a:r>
                <a:rPr lang="en-US" sz="1600" kern="0" dirty="0" smtClean="0"/>
                <a:t>0</a:t>
              </a:r>
            </a:p>
          </p:txBody>
        </p:sp>
        <p:cxnSp>
          <p:nvCxnSpPr>
            <p:cNvPr id="21" name="Connecteur droit 20"/>
            <p:cNvCxnSpPr/>
            <p:nvPr/>
          </p:nvCxnSpPr>
          <p:spPr bwMode="auto">
            <a:xfrm rot="5400000">
              <a:off x="3788589" y="4395967"/>
              <a:ext cx="206670" cy="92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Connecteur droit 21"/>
            <p:cNvCxnSpPr>
              <a:stCxn id="20" idx="3"/>
              <a:endCxn id="9" idx="1"/>
            </p:cNvCxnSpPr>
            <p:nvPr/>
          </p:nvCxnSpPr>
          <p:spPr bwMode="auto">
            <a:xfrm>
              <a:off x="4046852" y="4009640"/>
              <a:ext cx="349592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Connecteur droit 22"/>
            <p:cNvCxnSpPr>
              <a:stCxn id="19" idx="3"/>
              <a:endCxn id="8" idx="1"/>
            </p:cNvCxnSpPr>
            <p:nvPr/>
          </p:nvCxnSpPr>
          <p:spPr bwMode="auto">
            <a:xfrm>
              <a:off x="4046852" y="2557214"/>
              <a:ext cx="349592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4" name="ZoneTexte 23"/>
            <p:cNvSpPr txBox="1"/>
            <p:nvPr/>
          </p:nvSpPr>
          <p:spPr>
            <a:xfrm>
              <a:off x="6052628" y="2981572"/>
              <a:ext cx="298480" cy="5914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Aft>
                  <a:spcPct val="0"/>
                </a:spcAft>
              </a:pPr>
              <a:r>
                <a:rPr lang="en-US" sz="1600" kern="0" dirty="0" smtClean="0"/>
                <a:t>1</a:t>
              </a:r>
            </a:p>
            <a:p>
              <a:pPr marL="201168" indent="-201168" fontAlgn="base">
                <a:lnSpc>
                  <a:spcPct val="105000"/>
                </a:lnSpc>
                <a:spcAft>
                  <a:spcPct val="0"/>
                </a:spcAft>
              </a:pPr>
              <a:r>
                <a:rPr lang="en-US" sz="1600" kern="0" dirty="0" smtClean="0"/>
                <a:t>0</a:t>
              </a:r>
            </a:p>
          </p:txBody>
        </p:sp>
        <p:cxnSp>
          <p:nvCxnSpPr>
            <p:cNvPr id="25" name="Connecteur droit 24"/>
            <p:cNvCxnSpPr>
              <a:stCxn id="24" idx="3"/>
              <a:endCxn id="13" idx="1"/>
            </p:cNvCxnSpPr>
            <p:nvPr/>
          </p:nvCxnSpPr>
          <p:spPr bwMode="auto">
            <a:xfrm>
              <a:off x="6351108" y="3277294"/>
              <a:ext cx="349592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Connecteur droit 25"/>
            <p:cNvCxnSpPr/>
            <p:nvPr/>
          </p:nvCxnSpPr>
          <p:spPr bwMode="auto">
            <a:xfrm rot="5400000">
              <a:off x="6101463" y="2876109"/>
              <a:ext cx="191290" cy="92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27" name="Groupe 26"/>
            <p:cNvGrpSpPr/>
            <p:nvPr/>
          </p:nvGrpSpPr>
          <p:grpSpPr>
            <a:xfrm>
              <a:off x="3347864" y="3138713"/>
              <a:ext cx="2383550" cy="1035555"/>
              <a:chOff x="3347864" y="3138713"/>
              <a:chExt cx="2383550" cy="1035555"/>
            </a:xfrm>
          </p:grpSpPr>
          <p:cxnSp>
            <p:nvCxnSpPr>
              <p:cNvPr id="32" name="Connecteur en angle 31"/>
              <p:cNvCxnSpPr/>
              <p:nvPr/>
            </p:nvCxnSpPr>
            <p:spPr bwMode="auto">
              <a:xfrm rot="16200000" flipH="1">
                <a:off x="3245863" y="3684371"/>
                <a:ext cx="591899" cy="387896"/>
              </a:xfrm>
              <a:prstGeom prst="bentConnector3">
                <a:avLst>
                  <a:gd name="adj1" fmla="val 101023"/>
                </a:avLst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Connecteur droit 32"/>
              <p:cNvCxnSpPr/>
              <p:nvPr/>
            </p:nvCxnSpPr>
            <p:spPr bwMode="auto">
              <a:xfrm flipV="1">
                <a:off x="3347864" y="3138713"/>
                <a:ext cx="2383550" cy="443657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8" name="Groupe 27"/>
            <p:cNvGrpSpPr/>
            <p:nvPr/>
          </p:nvGrpSpPr>
          <p:grpSpPr>
            <a:xfrm flipV="1">
              <a:off x="3357651" y="2420888"/>
              <a:ext cx="2383550" cy="1035555"/>
              <a:chOff x="3347864" y="3138713"/>
              <a:chExt cx="2383550" cy="1035555"/>
            </a:xfrm>
          </p:grpSpPr>
          <p:cxnSp>
            <p:nvCxnSpPr>
              <p:cNvPr id="30" name="Connecteur en angle 29"/>
              <p:cNvCxnSpPr/>
              <p:nvPr/>
            </p:nvCxnSpPr>
            <p:spPr bwMode="auto">
              <a:xfrm rot="16200000" flipH="1">
                <a:off x="3245863" y="3684371"/>
                <a:ext cx="591899" cy="387896"/>
              </a:xfrm>
              <a:prstGeom prst="bentConnector3">
                <a:avLst>
                  <a:gd name="adj1" fmla="val 101023"/>
                </a:avLst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Connecteur droit 30"/>
              <p:cNvCxnSpPr/>
              <p:nvPr/>
            </p:nvCxnSpPr>
            <p:spPr bwMode="auto">
              <a:xfrm flipV="1">
                <a:off x="3347864" y="3138713"/>
                <a:ext cx="2383550" cy="443657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9" name="Connecteur droit 28"/>
            <p:cNvCxnSpPr/>
            <p:nvPr/>
          </p:nvCxnSpPr>
          <p:spPr bwMode="auto">
            <a:xfrm flipH="1">
              <a:off x="3897612" y="2070202"/>
              <a:ext cx="928" cy="19129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4" name="ZoneTexte 33"/>
          <p:cNvSpPr txBox="1"/>
          <p:nvPr/>
        </p:nvSpPr>
        <p:spPr bwMode="auto">
          <a:xfrm>
            <a:off x="321157" y="5108991"/>
            <a:ext cx="8501686" cy="1200329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chemeClr val="tx2"/>
                </a:solidFill>
              </a:rPr>
              <a:t>Sharad</a:t>
            </a:r>
            <a:r>
              <a:rPr lang="en-US" sz="2400" dirty="0" smtClean="0">
                <a:solidFill>
                  <a:schemeClr val="tx2"/>
                </a:solidFill>
              </a:rPr>
              <a:t> Malik,</a:t>
            </a:r>
            <a:r>
              <a:rPr lang="en-US" sz="2400" dirty="0" smtClean="0"/>
              <a:t> </a:t>
            </a:r>
            <a:r>
              <a:rPr lang="en-US" sz="2400" i="1" dirty="0"/>
              <a:t>Analysis of Cyclic Combinational Circuits</a:t>
            </a:r>
            <a:endParaRPr lang="en-US" sz="2400" i="1" dirty="0" smtClean="0"/>
          </a:p>
          <a:p>
            <a:pPr algn="ctr"/>
            <a:r>
              <a:rPr lang="en-US" sz="2400" dirty="0"/>
              <a:t>IEEE </a:t>
            </a:r>
            <a:r>
              <a:rPr lang="en-US" sz="2400" dirty="0" smtClean="0"/>
              <a:t>Transactions on Computer-Aided Design of Integrated </a:t>
            </a:r>
          </a:p>
          <a:p>
            <a:pPr algn="ctr"/>
            <a:r>
              <a:rPr lang="en-US" sz="2400" dirty="0" smtClean="0"/>
              <a:t>Circuits and Systems, vol. </a:t>
            </a:r>
            <a:r>
              <a:rPr lang="en-US" sz="2400" dirty="0"/>
              <a:t>13, </a:t>
            </a:r>
            <a:r>
              <a:rPr lang="en-US" sz="2400" dirty="0" smtClean="0"/>
              <a:t>no. </a:t>
            </a:r>
            <a:r>
              <a:rPr lang="en-US" sz="2400" dirty="0"/>
              <a:t>7, </a:t>
            </a:r>
            <a:r>
              <a:rPr lang="en-US" sz="2400" dirty="0" smtClean="0"/>
              <a:t>July </a:t>
            </a:r>
            <a:r>
              <a:rPr lang="en-US" sz="2400" dirty="0"/>
              <a:t>1994</a:t>
            </a:r>
            <a:endParaRPr lang="fr-FR" sz="2400" dirty="0" smtClean="0"/>
          </a:p>
        </p:txBody>
      </p:sp>
    </p:spTree>
    <p:extLst>
      <p:ext uri="{BB962C8B-B14F-4D97-AF65-F5344CB8AC3E}">
        <p14:creationId xmlns:p14="http://schemas.microsoft.com/office/powerpoint/2010/main" val="3613728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>
          <a:xfrm>
            <a:off x="7848600" y="6572272"/>
            <a:ext cx="2133600" cy="365125"/>
          </a:xfrm>
        </p:spPr>
        <p:txBody>
          <a:bodyPr/>
          <a:lstStyle/>
          <a:p>
            <a:r>
              <a:rPr lang="fr-FR" smtClean="0"/>
              <a:t>23/04/2014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>
          <a:xfrm>
            <a:off x="6934200" y="6572272"/>
            <a:ext cx="2133600" cy="365125"/>
          </a:xfrm>
        </p:spPr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28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>
          <a:xfrm>
            <a:off x="4211960" y="6572272"/>
            <a:ext cx="3712840" cy="365125"/>
          </a:xfrm>
        </p:spPr>
        <p:txBody>
          <a:bodyPr/>
          <a:lstStyle/>
          <a:p>
            <a:r>
              <a:rPr lang="fr-FR" smtClean="0"/>
              <a:t>G. Berry, IHP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228600" y="44624"/>
            <a:ext cx="8686800" cy="584775"/>
          </a:xfrm>
        </p:spPr>
        <p:txBody>
          <a:bodyPr/>
          <a:lstStyle/>
          <a:p>
            <a:r>
              <a:rPr lang="en-US" sz="3200" dirty="0"/>
              <a:t>Resource Sharing </a:t>
            </a:r>
            <a:r>
              <a:rPr lang="en-US" sz="3200" i="0" dirty="0">
                <a:sym typeface="Symbol"/>
              </a:rPr>
              <a:t> </a:t>
            </a:r>
            <a:r>
              <a:rPr lang="en-US" sz="3200" dirty="0">
                <a:sym typeface="Symbol"/>
              </a:rPr>
              <a:t>Combinational Cycles</a:t>
            </a:r>
            <a:endParaRPr lang="fr-FR" sz="3200" dirty="0"/>
          </a:p>
        </p:txBody>
      </p:sp>
      <p:sp>
        <p:nvSpPr>
          <p:cNvPr id="6" name="ZoneTexte 5"/>
          <p:cNvSpPr txBox="1"/>
          <p:nvPr/>
        </p:nvSpPr>
        <p:spPr>
          <a:xfrm>
            <a:off x="1403648" y="908720"/>
            <a:ext cx="5413661" cy="544765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800" kern="0" dirty="0">
                <a:sym typeface="Symbol"/>
              </a:rPr>
              <a:t></a:t>
            </a:r>
            <a:r>
              <a:rPr lang="en-US" sz="2800" b="1" kern="0" dirty="0">
                <a:sym typeface="Symbol"/>
              </a:rPr>
              <a:t>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if 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then 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)) else 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))</a:t>
            </a:r>
          </a:p>
        </p:txBody>
      </p:sp>
      <p:cxnSp>
        <p:nvCxnSpPr>
          <p:cNvPr id="7" name="Connecteur en angle 6"/>
          <p:cNvCxnSpPr/>
          <p:nvPr/>
        </p:nvCxnSpPr>
        <p:spPr bwMode="auto">
          <a:xfrm>
            <a:off x="5405070" y="2562447"/>
            <a:ext cx="652688" cy="576265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Connecteur en angle 7"/>
          <p:cNvCxnSpPr/>
          <p:nvPr/>
        </p:nvCxnSpPr>
        <p:spPr bwMode="auto">
          <a:xfrm flipV="1">
            <a:off x="5404556" y="3466215"/>
            <a:ext cx="680998" cy="543425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Connecteur droit 8"/>
          <p:cNvCxnSpPr/>
          <p:nvPr/>
        </p:nvCxnSpPr>
        <p:spPr bwMode="auto">
          <a:xfrm>
            <a:off x="4046852" y="4009640"/>
            <a:ext cx="349592" cy="0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Connecteur droit 9"/>
          <p:cNvCxnSpPr/>
          <p:nvPr/>
        </p:nvCxnSpPr>
        <p:spPr bwMode="auto">
          <a:xfrm>
            <a:off x="4046852" y="2557214"/>
            <a:ext cx="349592" cy="0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Connecteur droit 10"/>
          <p:cNvCxnSpPr/>
          <p:nvPr/>
        </p:nvCxnSpPr>
        <p:spPr bwMode="auto">
          <a:xfrm>
            <a:off x="3748372" y="2420887"/>
            <a:ext cx="298480" cy="136327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necteur droit 11"/>
          <p:cNvCxnSpPr/>
          <p:nvPr/>
        </p:nvCxnSpPr>
        <p:spPr bwMode="auto">
          <a:xfrm>
            <a:off x="4396444" y="2557214"/>
            <a:ext cx="1008112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Connecteur droit 12"/>
          <p:cNvCxnSpPr/>
          <p:nvPr/>
        </p:nvCxnSpPr>
        <p:spPr bwMode="auto">
          <a:xfrm>
            <a:off x="4396958" y="4009640"/>
            <a:ext cx="1008112" cy="0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Connecteur droit 13"/>
          <p:cNvCxnSpPr/>
          <p:nvPr/>
        </p:nvCxnSpPr>
        <p:spPr bwMode="auto">
          <a:xfrm flipV="1">
            <a:off x="3737184" y="4018119"/>
            <a:ext cx="310407" cy="167539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5" name="Groupe 14"/>
          <p:cNvGrpSpPr/>
          <p:nvPr/>
        </p:nvGrpSpPr>
        <p:grpSpPr>
          <a:xfrm>
            <a:off x="3347864" y="3138713"/>
            <a:ext cx="2383550" cy="1035555"/>
            <a:chOff x="3347864" y="3138713"/>
            <a:chExt cx="2383550" cy="1035555"/>
          </a:xfrm>
        </p:grpSpPr>
        <p:cxnSp>
          <p:nvCxnSpPr>
            <p:cNvPr id="16" name="Connecteur en angle 15"/>
            <p:cNvCxnSpPr/>
            <p:nvPr/>
          </p:nvCxnSpPr>
          <p:spPr bwMode="auto">
            <a:xfrm rot="16200000" flipH="1">
              <a:off x="3245863" y="3684371"/>
              <a:ext cx="591899" cy="387896"/>
            </a:xfrm>
            <a:prstGeom prst="bentConnector3">
              <a:avLst>
                <a:gd name="adj1" fmla="val 101023"/>
              </a:avLst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Connecteur droit 16"/>
            <p:cNvCxnSpPr/>
            <p:nvPr/>
          </p:nvCxnSpPr>
          <p:spPr bwMode="auto">
            <a:xfrm flipV="1">
              <a:off x="3347864" y="3138713"/>
              <a:ext cx="2383550" cy="443657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" name="Groupe 17"/>
          <p:cNvGrpSpPr/>
          <p:nvPr/>
        </p:nvGrpSpPr>
        <p:grpSpPr>
          <a:xfrm flipV="1">
            <a:off x="3357651" y="2420888"/>
            <a:ext cx="2383550" cy="1035555"/>
            <a:chOff x="3347864" y="3138713"/>
            <a:chExt cx="2383550" cy="1035555"/>
          </a:xfrm>
        </p:grpSpPr>
        <p:cxnSp>
          <p:nvCxnSpPr>
            <p:cNvPr id="19" name="Connecteur en angle 18"/>
            <p:cNvCxnSpPr/>
            <p:nvPr/>
          </p:nvCxnSpPr>
          <p:spPr bwMode="auto">
            <a:xfrm rot="16200000" flipH="1">
              <a:off x="3245863" y="3684371"/>
              <a:ext cx="591899" cy="387896"/>
            </a:xfrm>
            <a:prstGeom prst="bentConnector3">
              <a:avLst>
                <a:gd name="adj1" fmla="val 101023"/>
              </a:avLst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Connecteur droit 19"/>
            <p:cNvCxnSpPr/>
            <p:nvPr/>
          </p:nvCxnSpPr>
          <p:spPr bwMode="auto">
            <a:xfrm flipV="1">
              <a:off x="3347864" y="3138713"/>
              <a:ext cx="2383550" cy="443657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1" name="ZoneTexte 20"/>
          <p:cNvSpPr txBox="1"/>
          <p:nvPr/>
        </p:nvSpPr>
        <p:spPr>
          <a:xfrm>
            <a:off x="1479967" y="2080053"/>
            <a:ext cx="1003801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cycle</a:t>
            </a:r>
            <a:endParaRPr kumimoji="0" lang="fr-FR" sz="2800" b="0" i="0" u="none" strike="noStrike" kern="0" cap="none" spc="0" normalizeH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2" name="Connecteur droit avec flèche 21"/>
          <p:cNvCxnSpPr/>
          <p:nvPr/>
        </p:nvCxnSpPr>
        <p:spPr bwMode="auto">
          <a:xfrm>
            <a:off x="2411760" y="2397421"/>
            <a:ext cx="816916" cy="208164"/>
          </a:xfrm>
          <a:prstGeom prst="straightConnector1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23" name="Groupe 22"/>
          <p:cNvGrpSpPr/>
          <p:nvPr/>
        </p:nvGrpSpPr>
        <p:grpSpPr>
          <a:xfrm>
            <a:off x="1767668" y="1619446"/>
            <a:ext cx="5396620" cy="3331076"/>
            <a:chOff x="1767668" y="1619446"/>
            <a:chExt cx="5396620" cy="3331076"/>
          </a:xfrm>
        </p:grpSpPr>
        <p:sp>
          <p:nvSpPr>
            <p:cNvPr id="24" name="Rectangle à coins arrondis 23"/>
            <p:cNvSpPr/>
            <p:nvPr/>
          </p:nvSpPr>
          <p:spPr bwMode="auto">
            <a:xfrm>
              <a:off x="4396444" y="2267773"/>
              <a:ext cx="1008112" cy="57888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latin typeface="Arial" charset="0"/>
                </a:rPr>
                <a:t>F</a:t>
              </a:r>
            </a:p>
          </p:txBody>
        </p:sp>
        <p:sp>
          <p:nvSpPr>
            <p:cNvPr id="25" name="Rectangle à coins arrondis 24"/>
            <p:cNvSpPr/>
            <p:nvPr/>
          </p:nvSpPr>
          <p:spPr bwMode="auto">
            <a:xfrm>
              <a:off x="4396444" y="3720199"/>
              <a:ext cx="1008112" cy="57888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800" dirty="0" smtClean="0">
                  <a:solidFill>
                    <a:schemeClr val="accent4"/>
                  </a:solidFill>
                  <a:latin typeface="Arial" charset="0"/>
                </a:rPr>
                <a:t>G</a:t>
              </a:r>
              <a:endPara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3676364" y="1619446"/>
              <a:ext cx="44435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3685325" y="4437112"/>
              <a:ext cx="44435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1767668" y="3059606"/>
              <a:ext cx="28405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6700700" y="3020589"/>
              <a:ext cx="463588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5980620" y="2348880"/>
              <a:ext cx="444352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en-US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cxnSp>
          <p:nvCxnSpPr>
            <p:cNvPr id="31" name="Connecteur en angle 30"/>
            <p:cNvCxnSpPr/>
            <p:nvPr/>
          </p:nvCxnSpPr>
          <p:spPr bwMode="auto">
            <a:xfrm rot="10800000" flipV="1">
              <a:off x="2162142" y="2717608"/>
              <a:ext cx="1562984" cy="563525"/>
            </a:xfrm>
            <a:prstGeom prst="bentConnector3">
              <a:avLst>
                <a:gd name="adj1" fmla="val 50000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Connecteur en angle 31"/>
            <p:cNvCxnSpPr/>
            <p:nvPr/>
          </p:nvCxnSpPr>
          <p:spPr bwMode="auto">
            <a:xfrm rot="10800000">
              <a:off x="2130242" y="3281135"/>
              <a:ext cx="1634288" cy="569966"/>
            </a:xfrm>
            <a:prstGeom prst="bentConnector3">
              <a:avLst>
                <a:gd name="adj1" fmla="val 50000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3" name="ZoneTexte 32"/>
            <p:cNvSpPr txBox="1"/>
            <p:nvPr/>
          </p:nvSpPr>
          <p:spPr>
            <a:xfrm>
              <a:off x="3748372" y="2261492"/>
              <a:ext cx="298480" cy="591444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Aft>
                  <a:spcPct val="0"/>
                </a:spcAft>
              </a:pPr>
              <a:r>
                <a:rPr lang="en-US" sz="1600" kern="0" dirty="0" smtClean="0"/>
                <a:t>1</a:t>
              </a:r>
            </a:p>
            <a:p>
              <a:pPr marL="201168" indent="-201168" fontAlgn="base">
                <a:lnSpc>
                  <a:spcPct val="105000"/>
                </a:lnSpc>
                <a:spcAft>
                  <a:spcPct val="0"/>
                </a:spcAft>
              </a:pPr>
              <a:r>
                <a:rPr lang="en-US" sz="1600" kern="0" dirty="0" smtClean="0"/>
                <a:t>0</a:t>
              </a: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3748372" y="3713918"/>
              <a:ext cx="298480" cy="5914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Aft>
                  <a:spcPct val="0"/>
                </a:spcAft>
              </a:pPr>
              <a:r>
                <a:rPr lang="en-US" sz="1600" kern="0" dirty="0" smtClean="0"/>
                <a:t>1</a:t>
              </a:r>
            </a:p>
            <a:p>
              <a:pPr marL="201168" indent="-201168" fontAlgn="base">
                <a:lnSpc>
                  <a:spcPct val="105000"/>
                </a:lnSpc>
                <a:spcAft>
                  <a:spcPct val="0"/>
                </a:spcAft>
              </a:pPr>
              <a:r>
                <a:rPr lang="en-US" sz="1600" kern="0" dirty="0" smtClean="0"/>
                <a:t>0</a:t>
              </a:r>
            </a:p>
          </p:txBody>
        </p:sp>
        <p:cxnSp>
          <p:nvCxnSpPr>
            <p:cNvPr id="35" name="Connecteur droit 34"/>
            <p:cNvCxnSpPr/>
            <p:nvPr/>
          </p:nvCxnSpPr>
          <p:spPr bwMode="auto">
            <a:xfrm rot="5400000">
              <a:off x="3788589" y="4395967"/>
              <a:ext cx="206670" cy="92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6" name="ZoneTexte 35"/>
            <p:cNvSpPr txBox="1"/>
            <p:nvPr/>
          </p:nvSpPr>
          <p:spPr>
            <a:xfrm>
              <a:off x="6052628" y="2981572"/>
              <a:ext cx="298480" cy="5914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Aft>
                  <a:spcPct val="0"/>
                </a:spcAft>
              </a:pPr>
              <a:r>
                <a:rPr lang="en-US" sz="1600" kern="0" dirty="0" smtClean="0"/>
                <a:t>1</a:t>
              </a:r>
            </a:p>
            <a:p>
              <a:pPr marL="201168" indent="-201168" fontAlgn="base">
                <a:lnSpc>
                  <a:spcPct val="105000"/>
                </a:lnSpc>
                <a:spcAft>
                  <a:spcPct val="0"/>
                </a:spcAft>
              </a:pPr>
              <a:r>
                <a:rPr lang="en-US" sz="1600" kern="0" dirty="0" smtClean="0"/>
                <a:t>0</a:t>
              </a:r>
            </a:p>
          </p:txBody>
        </p:sp>
        <p:cxnSp>
          <p:nvCxnSpPr>
            <p:cNvPr id="37" name="Connecteur droit 36"/>
            <p:cNvCxnSpPr>
              <a:stCxn id="36" idx="3"/>
              <a:endCxn id="29" idx="1"/>
            </p:cNvCxnSpPr>
            <p:nvPr/>
          </p:nvCxnSpPr>
          <p:spPr bwMode="auto">
            <a:xfrm>
              <a:off x="6351108" y="3277294"/>
              <a:ext cx="349592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Connecteur droit 37"/>
            <p:cNvCxnSpPr/>
            <p:nvPr/>
          </p:nvCxnSpPr>
          <p:spPr bwMode="auto">
            <a:xfrm rot="5400000">
              <a:off x="6101463" y="2876109"/>
              <a:ext cx="191290" cy="92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Connecteur droit 38"/>
            <p:cNvCxnSpPr/>
            <p:nvPr/>
          </p:nvCxnSpPr>
          <p:spPr bwMode="auto">
            <a:xfrm flipH="1">
              <a:off x="3897612" y="2070202"/>
              <a:ext cx="928" cy="19129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40" name="Connecteur droit 39"/>
          <p:cNvCxnSpPr/>
          <p:nvPr/>
        </p:nvCxnSpPr>
        <p:spPr bwMode="auto">
          <a:xfrm flipV="1">
            <a:off x="5752550" y="3140439"/>
            <a:ext cx="288486" cy="529"/>
          </a:xfrm>
          <a:prstGeom prst="line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Connecteur droit 40"/>
          <p:cNvCxnSpPr/>
          <p:nvPr/>
        </p:nvCxnSpPr>
        <p:spPr bwMode="auto">
          <a:xfrm flipV="1">
            <a:off x="5761603" y="3472721"/>
            <a:ext cx="288486" cy="529"/>
          </a:xfrm>
          <a:prstGeom prst="line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Connecteur droit 41"/>
          <p:cNvCxnSpPr/>
          <p:nvPr/>
        </p:nvCxnSpPr>
        <p:spPr bwMode="auto">
          <a:xfrm>
            <a:off x="5748728" y="3137386"/>
            <a:ext cx="302399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Connecteur droit 42"/>
          <p:cNvCxnSpPr/>
          <p:nvPr/>
        </p:nvCxnSpPr>
        <p:spPr bwMode="auto">
          <a:xfrm>
            <a:off x="5754108" y="3464671"/>
            <a:ext cx="302399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Connecteur droit 43"/>
          <p:cNvCxnSpPr/>
          <p:nvPr/>
        </p:nvCxnSpPr>
        <p:spPr bwMode="auto">
          <a:xfrm flipV="1">
            <a:off x="3725126" y="4002374"/>
            <a:ext cx="344704" cy="183285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Connecteur droit 44"/>
          <p:cNvCxnSpPr/>
          <p:nvPr/>
        </p:nvCxnSpPr>
        <p:spPr bwMode="auto">
          <a:xfrm>
            <a:off x="4395930" y="2565693"/>
            <a:ext cx="1008112" cy="0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Connecteur droit 45"/>
          <p:cNvCxnSpPr/>
          <p:nvPr/>
        </p:nvCxnSpPr>
        <p:spPr bwMode="auto">
          <a:xfrm>
            <a:off x="4396444" y="4018119"/>
            <a:ext cx="1008112" cy="0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785167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fr-FR" smtClean="0"/>
              <a:t>23/04/2014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>
          <a:xfrm>
            <a:off x="6934200" y="6572272"/>
            <a:ext cx="2133600" cy="365125"/>
          </a:xfrm>
        </p:spPr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29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>
          <a:xfrm>
            <a:off x="4211960" y="6572272"/>
            <a:ext cx="3712840" cy="365125"/>
          </a:xfrm>
        </p:spPr>
        <p:txBody>
          <a:bodyPr/>
          <a:lstStyle/>
          <a:p>
            <a:r>
              <a:rPr lang="fr-FR" smtClean="0"/>
              <a:t>G. Berry, IHP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228600" y="44624"/>
            <a:ext cx="8686800" cy="584775"/>
          </a:xfrm>
        </p:spPr>
        <p:txBody>
          <a:bodyPr/>
          <a:lstStyle/>
          <a:p>
            <a:r>
              <a:rPr lang="en-US" sz="3200" dirty="0"/>
              <a:t>Resource Sharing </a:t>
            </a:r>
            <a:r>
              <a:rPr lang="en-US" sz="3200" i="0" dirty="0">
                <a:sym typeface="Symbol"/>
              </a:rPr>
              <a:t> </a:t>
            </a:r>
            <a:r>
              <a:rPr lang="en-US" sz="3200" dirty="0">
                <a:sym typeface="Symbol"/>
              </a:rPr>
              <a:t>Combinational Cycles</a:t>
            </a:r>
            <a:endParaRPr lang="fr-FR" sz="3200" dirty="0"/>
          </a:p>
        </p:txBody>
      </p:sp>
      <p:sp>
        <p:nvSpPr>
          <p:cNvPr id="6" name="Rectangle à coins arrondis 5"/>
          <p:cNvSpPr/>
          <p:nvPr/>
        </p:nvSpPr>
        <p:spPr bwMode="auto">
          <a:xfrm>
            <a:off x="4396444" y="2267773"/>
            <a:ext cx="1008112" cy="57888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Arial" charset="0"/>
              </a:rPr>
              <a:t>F</a:t>
            </a:r>
          </a:p>
        </p:txBody>
      </p:sp>
      <p:sp>
        <p:nvSpPr>
          <p:cNvPr id="7" name="Rectangle à coins arrondis 6"/>
          <p:cNvSpPr/>
          <p:nvPr/>
        </p:nvSpPr>
        <p:spPr bwMode="auto">
          <a:xfrm>
            <a:off x="4396444" y="3720199"/>
            <a:ext cx="1008112" cy="57888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accent4"/>
                </a:solidFill>
                <a:latin typeface="Arial" charset="0"/>
              </a:rPr>
              <a:t>G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Arial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682902" y="4437112"/>
            <a:ext cx="385042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700700" y="3020589"/>
            <a:ext cx="463588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</a:p>
        </p:txBody>
      </p:sp>
      <p:cxnSp>
        <p:nvCxnSpPr>
          <p:cNvPr id="10" name="Connecteur en angle 9"/>
          <p:cNvCxnSpPr/>
          <p:nvPr/>
        </p:nvCxnSpPr>
        <p:spPr bwMode="auto">
          <a:xfrm>
            <a:off x="5405070" y="2562447"/>
            <a:ext cx="652688" cy="576265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Connecteur en angle 10"/>
          <p:cNvCxnSpPr>
            <a:stCxn id="7" idx="3"/>
          </p:cNvCxnSpPr>
          <p:nvPr/>
        </p:nvCxnSpPr>
        <p:spPr bwMode="auto">
          <a:xfrm flipV="1">
            <a:off x="5404556" y="3466215"/>
            <a:ext cx="680998" cy="543425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ZoneTexte 11"/>
          <p:cNvSpPr txBox="1"/>
          <p:nvPr/>
        </p:nvSpPr>
        <p:spPr>
          <a:xfrm>
            <a:off x="5987158" y="2348880"/>
            <a:ext cx="385042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sz="2800" kern="0" dirty="0" smtClean="0">
                <a:solidFill>
                  <a:schemeClr val="tx2"/>
                </a:solidFill>
              </a:rPr>
              <a:t>1</a:t>
            </a:r>
            <a:endParaRPr kumimoji="0" lang="en-US" sz="2800" b="0" i="0" u="none" strike="noStrike" kern="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3" name="Connecteur en angle 12"/>
          <p:cNvCxnSpPr/>
          <p:nvPr/>
        </p:nvCxnSpPr>
        <p:spPr bwMode="auto">
          <a:xfrm rot="10800000">
            <a:off x="2130242" y="3281135"/>
            <a:ext cx="1634288" cy="569966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ZoneTexte 13"/>
          <p:cNvSpPr txBox="1"/>
          <p:nvPr/>
        </p:nvSpPr>
        <p:spPr>
          <a:xfrm>
            <a:off x="3748372" y="2261492"/>
            <a:ext cx="298480" cy="591444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lang="en-US" sz="1600" kern="0" dirty="0" smtClean="0"/>
              <a:t>1</a:t>
            </a:r>
          </a:p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lang="en-US" sz="1600" kern="0" dirty="0" smtClean="0"/>
              <a:t>0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748372" y="3713918"/>
            <a:ext cx="298480" cy="5914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lang="en-US" sz="1600" kern="0" dirty="0" smtClean="0"/>
              <a:t>1</a:t>
            </a:r>
          </a:p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lang="en-US" sz="1600" kern="0" dirty="0" smtClean="0"/>
              <a:t>0</a:t>
            </a:r>
          </a:p>
        </p:txBody>
      </p:sp>
      <p:cxnSp>
        <p:nvCxnSpPr>
          <p:cNvPr id="16" name="Connecteur droit 15"/>
          <p:cNvCxnSpPr/>
          <p:nvPr/>
        </p:nvCxnSpPr>
        <p:spPr bwMode="auto">
          <a:xfrm rot="5400000">
            <a:off x="3788589" y="4395967"/>
            <a:ext cx="206670" cy="928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Connecteur droit 16"/>
          <p:cNvCxnSpPr>
            <a:stCxn id="15" idx="3"/>
            <a:endCxn id="7" idx="1"/>
          </p:cNvCxnSpPr>
          <p:nvPr/>
        </p:nvCxnSpPr>
        <p:spPr bwMode="auto">
          <a:xfrm>
            <a:off x="4046852" y="4009640"/>
            <a:ext cx="349592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Connecteur droit 17"/>
          <p:cNvCxnSpPr>
            <a:stCxn id="14" idx="3"/>
            <a:endCxn id="6" idx="1"/>
          </p:cNvCxnSpPr>
          <p:nvPr/>
        </p:nvCxnSpPr>
        <p:spPr bwMode="auto">
          <a:xfrm>
            <a:off x="4046852" y="2557214"/>
            <a:ext cx="349592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Connecteur droit 18"/>
          <p:cNvCxnSpPr>
            <a:stCxn id="28" idx="3"/>
            <a:endCxn id="9" idx="1"/>
          </p:cNvCxnSpPr>
          <p:nvPr/>
        </p:nvCxnSpPr>
        <p:spPr bwMode="auto">
          <a:xfrm>
            <a:off x="6351108" y="3277294"/>
            <a:ext cx="349592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Connecteur droit 19"/>
          <p:cNvCxnSpPr/>
          <p:nvPr/>
        </p:nvCxnSpPr>
        <p:spPr bwMode="auto">
          <a:xfrm rot="5400000">
            <a:off x="6101463" y="2876109"/>
            <a:ext cx="191290" cy="928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Connecteur droit 20"/>
          <p:cNvCxnSpPr/>
          <p:nvPr/>
        </p:nvCxnSpPr>
        <p:spPr bwMode="auto">
          <a:xfrm>
            <a:off x="4396444" y="2557214"/>
            <a:ext cx="1008112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Connecteur droit 21"/>
          <p:cNvCxnSpPr/>
          <p:nvPr/>
        </p:nvCxnSpPr>
        <p:spPr bwMode="auto">
          <a:xfrm>
            <a:off x="4396958" y="4009640"/>
            <a:ext cx="1008112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Connecteur droit 22"/>
          <p:cNvCxnSpPr/>
          <p:nvPr/>
        </p:nvCxnSpPr>
        <p:spPr bwMode="auto">
          <a:xfrm>
            <a:off x="5760243" y="3459956"/>
            <a:ext cx="340089" cy="15784"/>
          </a:xfrm>
          <a:prstGeom prst="line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4" name="Groupe 23"/>
          <p:cNvGrpSpPr/>
          <p:nvPr/>
        </p:nvGrpSpPr>
        <p:grpSpPr>
          <a:xfrm flipV="1">
            <a:off x="3357651" y="2420888"/>
            <a:ext cx="2383550" cy="1035555"/>
            <a:chOff x="3347864" y="3138713"/>
            <a:chExt cx="2383550" cy="1035555"/>
          </a:xfrm>
        </p:grpSpPr>
        <p:cxnSp>
          <p:nvCxnSpPr>
            <p:cNvPr id="25" name="Connecteur en angle 24"/>
            <p:cNvCxnSpPr/>
            <p:nvPr/>
          </p:nvCxnSpPr>
          <p:spPr bwMode="auto">
            <a:xfrm rot="16200000" flipH="1">
              <a:off x="3245863" y="3684371"/>
              <a:ext cx="591899" cy="387896"/>
            </a:xfrm>
            <a:prstGeom prst="bentConnector3">
              <a:avLst>
                <a:gd name="adj1" fmla="val 101023"/>
              </a:avLst>
            </a:prstGeom>
            <a:noFill/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Connecteur droit 25"/>
            <p:cNvCxnSpPr/>
            <p:nvPr/>
          </p:nvCxnSpPr>
          <p:spPr bwMode="auto">
            <a:xfrm flipV="1">
              <a:off x="3347864" y="3138713"/>
              <a:ext cx="2383550" cy="443657"/>
            </a:xfrm>
            <a:prstGeom prst="line">
              <a:avLst/>
            </a:prstGeom>
            <a:noFill/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7" name="Connecteur droit 26"/>
          <p:cNvCxnSpPr/>
          <p:nvPr/>
        </p:nvCxnSpPr>
        <p:spPr bwMode="auto">
          <a:xfrm>
            <a:off x="3745548" y="2420887"/>
            <a:ext cx="296482" cy="133611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ZoneTexte 27"/>
          <p:cNvSpPr txBox="1"/>
          <p:nvPr/>
        </p:nvSpPr>
        <p:spPr>
          <a:xfrm>
            <a:off x="6052628" y="2981572"/>
            <a:ext cx="298480" cy="5914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lang="en-US" sz="1600" kern="0" dirty="0" smtClean="0"/>
              <a:t>1</a:t>
            </a:r>
          </a:p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lang="en-US" sz="1600" kern="0" dirty="0" smtClean="0"/>
              <a:t>0</a:t>
            </a:r>
          </a:p>
        </p:txBody>
      </p:sp>
      <p:cxnSp>
        <p:nvCxnSpPr>
          <p:cNvPr id="29" name="Connecteur droit 28"/>
          <p:cNvCxnSpPr>
            <a:endCxn id="15" idx="3"/>
          </p:cNvCxnSpPr>
          <p:nvPr/>
        </p:nvCxnSpPr>
        <p:spPr bwMode="auto">
          <a:xfrm>
            <a:off x="3743218" y="3851102"/>
            <a:ext cx="303634" cy="158538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ZoneTexte 29"/>
          <p:cNvSpPr txBox="1"/>
          <p:nvPr/>
        </p:nvSpPr>
        <p:spPr>
          <a:xfrm>
            <a:off x="3707904" y="1619446"/>
            <a:ext cx="385042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</a:p>
        </p:txBody>
      </p:sp>
      <p:cxnSp>
        <p:nvCxnSpPr>
          <p:cNvPr id="31" name="Connecteur droit 30"/>
          <p:cNvCxnSpPr/>
          <p:nvPr/>
        </p:nvCxnSpPr>
        <p:spPr bwMode="auto">
          <a:xfrm>
            <a:off x="6057900" y="3140869"/>
            <a:ext cx="280267" cy="143927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Connecteur droit 31"/>
          <p:cNvCxnSpPr/>
          <p:nvPr/>
        </p:nvCxnSpPr>
        <p:spPr bwMode="auto">
          <a:xfrm flipH="1">
            <a:off x="3897612" y="2070202"/>
            <a:ext cx="928" cy="19129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ZoneTexte 32"/>
          <p:cNvSpPr txBox="1"/>
          <p:nvPr/>
        </p:nvSpPr>
        <p:spPr>
          <a:xfrm>
            <a:off x="1767668" y="3059606"/>
            <a:ext cx="284052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1112400" y="957600"/>
            <a:ext cx="6922088" cy="544765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 </a:t>
            </a:r>
            <a:r>
              <a:rPr kumimoji="0" lang="en-US" sz="280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1  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</a:t>
            </a:r>
            <a:r>
              <a:rPr kumimoji="0" lang="en-US" sz="280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 </a:t>
            </a:r>
            <a:r>
              <a:rPr lang="en-US" sz="2800" kern="0" dirty="0" smtClean="0">
                <a:solidFill>
                  <a:schemeClr val="tx2"/>
                </a:solidFill>
              </a:rPr>
              <a:t>O</a:t>
            </a:r>
            <a:r>
              <a:rPr lang="en-US" sz="2800" kern="0" dirty="0" smtClean="0"/>
              <a:t> </a:t>
            </a:r>
            <a:r>
              <a:rPr lang="en-US" sz="2800" b="1" kern="0" dirty="0" smtClean="0">
                <a:sym typeface="Symbol"/>
              </a:rPr>
              <a:t></a:t>
            </a:r>
            <a:r>
              <a:rPr lang="en-US" sz="2800" kern="0" dirty="0" smtClean="0"/>
              <a:t> </a:t>
            </a:r>
            <a:r>
              <a:rPr lang="en-US" sz="2800" kern="0" dirty="0"/>
              <a:t>if </a:t>
            </a:r>
            <a:r>
              <a:rPr lang="en-US" sz="2800" kern="0" dirty="0">
                <a:solidFill>
                  <a:schemeClr val="tx2"/>
                </a:solidFill>
              </a:rPr>
              <a:t>C</a:t>
            </a:r>
            <a:r>
              <a:rPr lang="en-US" sz="2800" kern="0" dirty="0"/>
              <a:t> then </a:t>
            </a:r>
            <a:r>
              <a:rPr lang="en-US" sz="2800" kern="0" dirty="0">
                <a:solidFill>
                  <a:schemeClr val="accent4"/>
                </a:solidFill>
              </a:rPr>
              <a:t>F</a:t>
            </a:r>
            <a:r>
              <a:rPr lang="en-US" sz="2800" kern="0" dirty="0"/>
              <a:t>(</a:t>
            </a:r>
            <a:r>
              <a:rPr lang="en-US" sz="2800" kern="0" dirty="0">
                <a:solidFill>
                  <a:schemeClr val="accent4"/>
                </a:solidFill>
              </a:rPr>
              <a:t>G</a:t>
            </a:r>
            <a:r>
              <a:rPr lang="en-US" sz="2800" kern="0" dirty="0"/>
              <a:t>(</a:t>
            </a:r>
            <a:r>
              <a:rPr lang="en-US" sz="2800" kern="0" dirty="0">
                <a:solidFill>
                  <a:schemeClr val="tx2"/>
                </a:solidFill>
              </a:rPr>
              <a:t>I</a:t>
            </a:r>
            <a:r>
              <a:rPr lang="en-US" sz="2800" kern="0" dirty="0"/>
              <a:t>)) else </a:t>
            </a:r>
            <a:r>
              <a:rPr lang="en-US" sz="2800" kern="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G</a:t>
            </a:r>
            <a:r>
              <a:rPr lang="en-US" sz="2800" kern="0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en-US" sz="2800" kern="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F</a:t>
            </a:r>
            <a:r>
              <a:rPr lang="en-US" sz="2800" kern="0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en-US" sz="2800" kern="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</a:t>
            </a:r>
            <a:r>
              <a:rPr lang="en-US" sz="2800" kern="0" dirty="0" smtClean="0">
                <a:solidFill>
                  <a:schemeClr val="bg1">
                    <a:lumMod val="65000"/>
                  </a:schemeClr>
                </a:solidFill>
              </a:rPr>
              <a:t>))</a:t>
            </a:r>
            <a:endParaRPr kumimoji="0" lang="fr-FR" sz="2800" i="0" u="none" strike="noStrike" kern="0" cap="none" spc="0" normalizeH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85614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fr-FR" smtClean="0"/>
              <a:t>23/04/2014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>
          <a:xfrm>
            <a:off x="6934200" y="6572272"/>
            <a:ext cx="2133600" cy="365125"/>
          </a:xfrm>
        </p:spPr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30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>
          <a:xfrm>
            <a:off x="4211960" y="6572272"/>
            <a:ext cx="3712840" cy="365125"/>
          </a:xfrm>
        </p:spPr>
        <p:txBody>
          <a:bodyPr/>
          <a:lstStyle/>
          <a:p>
            <a:r>
              <a:rPr lang="fr-FR" dirty="0" smtClean="0"/>
              <a:t>G. Berry, IHP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228600" y="44624"/>
            <a:ext cx="8686800" cy="584775"/>
          </a:xfrm>
        </p:spPr>
        <p:txBody>
          <a:bodyPr/>
          <a:lstStyle/>
          <a:p>
            <a:r>
              <a:rPr lang="en-US" sz="3200" dirty="0"/>
              <a:t>Resource Sharing </a:t>
            </a:r>
            <a:r>
              <a:rPr lang="en-US" sz="3200" i="0" dirty="0">
                <a:sym typeface="Symbol"/>
              </a:rPr>
              <a:t> </a:t>
            </a:r>
            <a:r>
              <a:rPr lang="en-US" sz="3200" dirty="0">
                <a:sym typeface="Symbol"/>
              </a:rPr>
              <a:t>Combinational Cycles</a:t>
            </a:r>
            <a:endParaRPr lang="fr-FR" sz="3200" dirty="0"/>
          </a:p>
        </p:txBody>
      </p:sp>
      <p:sp>
        <p:nvSpPr>
          <p:cNvPr id="6" name="Rectangle à coins arrondis 5"/>
          <p:cNvSpPr/>
          <p:nvPr/>
        </p:nvSpPr>
        <p:spPr bwMode="auto">
          <a:xfrm>
            <a:off x="4396444" y="2267773"/>
            <a:ext cx="1008112" cy="57888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Arial" charset="0"/>
              </a:rPr>
              <a:t>F</a:t>
            </a:r>
          </a:p>
        </p:txBody>
      </p:sp>
      <p:sp>
        <p:nvSpPr>
          <p:cNvPr id="7" name="Rectangle à coins arrondis 6"/>
          <p:cNvSpPr/>
          <p:nvPr/>
        </p:nvSpPr>
        <p:spPr bwMode="auto">
          <a:xfrm>
            <a:off x="4396444" y="3720199"/>
            <a:ext cx="1008112" cy="57888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accent4"/>
                </a:solidFill>
                <a:latin typeface="Arial" charset="0"/>
              </a:rPr>
              <a:t>G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Arial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720307" y="4437112"/>
            <a:ext cx="385042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algn="just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767668" y="3059606"/>
            <a:ext cx="284052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700700" y="3020589"/>
            <a:ext cx="463588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</a:p>
        </p:txBody>
      </p:sp>
      <p:cxnSp>
        <p:nvCxnSpPr>
          <p:cNvPr id="11" name="Connecteur en angle 10"/>
          <p:cNvCxnSpPr/>
          <p:nvPr/>
        </p:nvCxnSpPr>
        <p:spPr bwMode="auto">
          <a:xfrm>
            <a:off x="5405070" y="2562447"/>
            <a:ext cx="652688" cy="576265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necteur en angle 11"/>
          <p:cNvCxnSpPr>
            <a:stCxn id="7" idx="3"/>
          </p:cNvCxnSpPr>
          <p:nvPr/>
        </p:nvCxnSpPr>
        <p:spPr bwMode="auto">
          <a:xfrm flipV="1">
            <a:off x="5404556" y="3466215"/>
            <a:ext cx="680998" cy="543425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ZoneTexte 12"/>
          <p:cNvSpPr txBox="1"/>
          <p:nvPr/>
        </p:nvSpPr>
        <p:spPr>
          <a:xfrm>
            <a:off x="6012160" y="2348880"/>
            <a:ext cx="385042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algn="just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sz="2800" kern="0" dirty="0" smtClean="0">
                <a:solidFill>
                  <a:schemeClr val="tx2"/>
                </a:solidFill>
              </a:rPr>
              <a:t>0</a:t>
            </a:r>
            <a:endParaRPr kumimoji="0" lang="en-US" sz="2800" b="0" i="0" u="none" strike="noStrike" kern="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748372" y="2261492"/>
            <a:ext cx="298480" cy="591444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lang="en-US" sz="1600" kern="0" dirty="0" smtClean="0"/>
              <a:t>1</a:t>
            </a:r>
          </a:p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lang="en-US" sz="1600" kern="0" dirty="0" smtClean="0"/>
              <a:t>0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748372" y="3713918"/>
            <a:ext cx="298480" cy="5914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lang="en-US" sz="1600" kern="0" dirty="0" smtClean="0"/>
              <a:t>1</a:t>
            </a:r>
          </a:p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lang="en-US" sz="1600" kern="0" dirty="0" smtClean="0"/>
              <a:t>0</a:t>
            </a:r>
          </a:p>
        </p:txBody>
      </p:sp>
      <p:cxnSp>
        <p:nvCxnSpPr>
          <p:cNvPr id="16" name="Connecteur droit 15"/>
          <p:cNvCxnSpPr/>
          <p:nvPr/>
        </p:nvCxnSpPr>
        <p:spPr bwMode="auto">
          <a:xfrm rot="5400000">
            <a:off x="3788589" y="4395967"/>
            <a:ext cx="206670" cy="928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Connecteur droit 16"/>
          <p:cNvCxnSpPr>
            <a:stCxn id="15" idx="3"/>
            <a:endCxn id="7" idx="1"/>
          </p:cNvCxnSpPr>
          <p:nvPr/>
        </p:nvCxnSpPr>
        <p:spPr bwMode="auto">
          <a:xfrm>
            <a:off x="4046852" y="4009640"/>
            <a:ext cx="349592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Connecteur droit 17"/>
          <p:cNvCxnSpPr>
            <a:stCxn id="14" idx="3"/>
            <a:endCxn id="6" idx="1"/>
          </p:cNvCxnSpPr>
          <p:nvPr/>
        </p:nvCxnSpPr>
        <p:spPr bwMode="auto">
          <a:xfrm>
            <a:off x="4046852" y="2557214"/>
            <a:ext cx="349592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Connecteur droit 18"/>
          <p:cNvCxnSpPr>
            <a:stCxn id="30" idx="3"/>
            <a:endCxn id="10" idx="1"/>
          </p:cNvCxnSpPr>
          <p:nvPr/>
        </p:nvCxnSpPr>
        <p:spPr bwMode="auto">
          <a:xfrm>
            <a:off x="6351108" y="3277294"/>
            <a:ext cx="349592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Connecteur droit 19"/>
          <p:cNvCxnSpPr/>
          <p:nvPr/>
        </p:nvCxnSpPr>
        <p:spPr bwMode="auto">
          <a:xfrm rot="5400000">
            <a:off x="6101463" y="2876109"/>
            <a:ext cx="191290" cy="928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Connecteur droit 20"/>
          <p:cNvCxnSpPr/>
          <p:nvPr/>
        </p:nvCxnSpPr>
        <p:spPr bwMode="auto">
          <a:xfrm>
            <a:off x="4396444" y="2557214"/>
            <a:ext cx="1008112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Connecteur droit 21"/>
          <p:cNvCxnSpPr/>
          <p:nvPr/>
        </p:nvCxnSpPr>
        <p:spPr bwMode="auto">
          <a:xfrm>
            <a:off x="4396958" y="4009640"/>
            <a:ext cx="1008112" cy="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Connecteur droit 22"/>
          <p:cNvCxnSpPr/>
          <p:nvPr/>
        </p:nvCxnSpPr>
        <p:spPr bwMode="auto">
          <a:xfrm flipV="1">
            <a:off x="3748372" y="2562448"/>
            <a:ext cx="292091" cy="155160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Connecteur droit 23"/>
          <p:cNvCxnSpPr/>
          <p:nvPr/>
        </p:nvCxnSpPr>
        <p:spPr bwMode="auto">
          <a:xfrm flipV="1">
            <a:off x="3748372" y="4009640"/>
            <a:ext cx="310407" cy="167539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Connecteur en angle 24"/>
          <p:cNvCxnSpPr/>
          <p:nvPr/>
        </p:nvCxnSpPr>
        <p:spPr bwMode="auto">
          <a:xfrm rot="10800000" flipV="1">
            <a:off x="2162143" y="2717607"/>
            <a:ext cx="1573619" cy="563525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6" name="Groupe 25"/>
          <p:cNvGrpSpPr/>
          <p:nvPr/>
        </p:nvGrpSpPr>
        <p:grpSpPr>
          <a:xfrm>
            <a:off x="3347864" y="3138713"/>
            <a:ext cx="2383550" cy="1035555"/>
            <a:chOff x="3347864" y="3138713"/>
            <a:chExt cx="2383550" cy="1035555"/>
          </a:xfrm>
        </p:grpSpPr>
        <p:cxnSp>
          <p:nvCxnSpPr>
            <p:cNvPr id="27" name="Connecteur en angle 26"/>
            <p:cNvCxnSpPr/>
            <p:nvPr/>
          </p:nvCxnSpPr>
          <p:spPr bwMode="auto">
            <a:xfrm rot="16200000" flipH="1">
              <a:off x="3245863" y="3684371"/>
              <a:ext cx="591899" cy="387896"/>
            </a:xfrm>
            <a:prstGeom prst="bentConnector3">
              <a:avLst>
                <a:gd name="adj1" fmla="val 101023"/>
              </a:avLst>
            </a:prstGeom>
            <a:noFill/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Connecteur droit 27"/>
            <p:cNvCxnSpPr/>
            <p:nvPr/>
          </p:nvCxnSpPr>
          <p:spPr bwMode="auto">
            <a:xfrm flipV="1">
              <a:off x="3347864" y="3138713"/>
              <a:ext cx="2383550" cy="443657"/>
            </a:xfrm>
            <a:prstGeom prst="line">
              <a:avLst/>
            </a:prstGeom>
            <a:noFill/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9" name="Connecteur droit 28"/>
          <p:cNvCxnSpPr/>
          <p:nvPr/>
        </p:nvCxnSpPr>
        <p:spPr bwMode="auto">
          <a:xfrm>
            <a:off x="5745055" y="3138713"/>
            <a:ext cx="360040" cy="0"/>
          </a:xfrm>
          <a:prstGeom prst="line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ZoneTexte 29"/>
          <p:cNvSpPr txBox="1"/>
          <p:nvPr/>
        </p:nvSpPr>
        <p:spPr>
          <a:xfrm>
            <a:off x="6052628" y="2981572"/>
            <a:ext cx="298480" cy="5914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lang="en-US" sz="1600" kern="0" dirty="0" smtClean="0"/>
              <a:t>1</a:t>
            </a:r>
          </a:p>
          <a:p>
            <a:pPr marL="201168" indent="-201168" fontAlgn="base">
              <a:lnSpc>
                <a:spcPct val="105000"/>
              </a:lnSpc>
              <a:spcAft>
                <a:spcPct val="0"/>
              </a:spcAft>
            </a:pPr>
            <a:r>
              <a:rPr lang="en-US" sz="1600" kern="0" dirty="0" smtClean="0"/>
              <a:t>0</a:t>
            </a:r>
          </a:p>
        </p:txBody>
      </p:sp>
      <p:cxnSp>
        <p:nvCxnSpPr>
          <p:cNvPr id="31" name="Connecteur droit 30"/>
          <p:cNvCxnSpPr>
            <a:endCxn id="30" idx="3"/>
          </p:cNvCxnSpPr>
          <p:nvPr/>
        </p:nvCxnSpPr>
        <p:spPr bwMode="auto">
          <a:xfrm flipV="1">
            <a:off x="6040701" y="3277294"/>
            <a:ext cx="310407" cy="190206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ZoneTexte 31"/>
          <p:cNvSpPr txBox="1"/>
          <p:nvPr/>
        </p:nvSpPr>
        <p:spPr>
          <a:xfrm>
            <a:off x="3707904" y="1619446"/>
            <a:ext cx="385042" cy="513410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algn="just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</a:t>
            </a:r>
          </a:p>
        </p:txBody>
      </p:sp>
      <p:cxnSp>
        <p:nvCxnSpPr>
          <p:cNvPr id="33" name="Connecteur droit 32"/>
          <p:cNvCxnSpPr/>
          <p:nvPr/>
        </p:nvCxnSpPr>
        <p:spPr bwMode="auto">
          <a:xfrm flipH="1">
            <a:off x="3897612" y="2070202"/>
            <a:ext cx="928" cy="19129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ZoneTexte 33"/>
          <p:cNvSpPr txBox="1"/>
          <p:nvPr/>
        </p:nvSpPr>
        <p:spPr>
          <a:xfrm>
            <a:off x="2300392" y="5215281"/>
            <a:ext cx="4543230" cy="997196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 fontAlgn="base">
              <a:lnSpc>
                <a:spcPct val="105000"/>
              </a:lnSpc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The cycle is logically sound</a:t>
            </a:r>
            <a:endParaRPr lang="en-US" sz="2800" kern="0" dirty="0" smtClean="0"/>
          </a:p>
          <a:p>
            <a:pPr algn="ctr" fontAlgn="base">
              <a:lnSpc>
                <a:spcPct val="105000"/>
              </a:lnSpc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and electrically sound !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1110956" y="957115"/>
            <a:ext cx="6922088" cy="544765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 </a:t>
            </a:r>
            <a:r>
              <a:rPr kumimoji="0" lang="en-US" sz="280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0  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</a:t>
            </a:r>
            <a:r>
              <a:rPr kumimoji="0" lang="en-US" sz="280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/>
              </a:rPr>
              <a:t>  </a:t>
            </a:r>
            <a:r>
              <a:rPr lang="en-US" sz="2800" kern="0" dirty="0" smtClean="0">
                <a:solidFill>
                  <a:schemeClr val="tx2"/>
                </a:solidFill>
              </a:rPr>
              <a:t>O</a:t>
            </a:r>
            <a:r>
              <a:rPr lang="en-US" sz="2800" kern="0" dirty="0" smtClean="0"/>
              <a:t> </a:t>
            </a:r>
            <a:r>
              <a:rPr lang="en-US" sz="2800" b="1" kern="0" dirty="0" smtClean="0">
                <a:sym typeface="Symbol"/>
              </a:rPr>
              <a:t></a:t>
            </a:r>
            <a:r>
              <a:rPr lang="en-US" sz="2800" kern="0" dirty="0" smtClean="0"/>
              <a:t> </a:t>
            </a:r>
            <a:r>
              <a:rPr lang="en-US" sz="2800" kern="0" dirty="0"/>
              <a:t>if </a:t>
            </a:r>
            <a:r>
              <a:rPr lang="en-US" sz="2800" kern="0" dirty="0">
                <a:solidFill>
                  <a:schemeClr val="tx2"/>
                </a:solidFill>
              </a:rPr>
              <a:t>C</a:t>
            </a:r>
            <a:r>
              <a:rPr lang="en-US" sz="2800" kern="0" dirty="0"/>
              <a:t> </a:t>
            </a:r>
            <a:r>
              <a:rPr lang="en-US" sz="2800" kern="0" dirty="0">
                <a:solidFill>
                  <a:schemeClr val="bg1">
                    <a:lumMod val="75000"/>
                  </a:schemeClr>
                </a:solidFill>
              </a:rPr>
              <a:t>then</a:t>
            </a:r>
            <a:r>
              <a:rPr lang="en-US" sz="2800" kern="0" dirty="0"/>
              <a:t> </a:t>
            </a:r>
            <a:r>
              <a:rPr lang="en-US" sz="2800" kern="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F</a:t>
            </a:r>
            <a:r>
              <a:rPr lang="en-US" sz="2800" kern="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en-US" sz="2800" kern="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G</a:t>
            </a:r>
            <a:r>
              <a:rPr lang="en-US" sz="2800" kern="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en-US" sz="2800" kern="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</a:t>
            </a:r>
            <a:r>
              <a:rPr lang="en-US" sz="2800" kern="0" dirty="0">
                <a:solidFill>
                  <a:schemeClr val="bg1">
                    <a:lumMod val="75000"/>
                  </a:schemeClr>
                </a:solidFill>
              </a:rPr>
              <a:t>))</a:t>
            </a:r>
            <a:r>
              <a:rPr lang="en-US" sz="2800" kern="0" dirty="0"/>
              <a:t> else </a:t>
            </a:r>
            <a:r>
              <a:rPr lang="en-US" sz="2800" kern="0" dirty="0">
                <a:solidFill>
                  <a:schemeClr val="accent4"/>
                </a:solidFill>
              </a:rPr>
              <a:t>G</a:t>
            </a:r>
            <a:r>
              <a:rPr lang="en-US" sz="2800" kern="0" dirty="0"/>
              <a:t>(</a:t>
            </a:r>
            <a:r>
              <a:rPr lang="en-US" sz="2800" kern="0" dirty="0">
                <a:solidFill>
                  <a:schemeClr val="accent4"/>
                </a:solidFill>
              </a:rPr>
              <a:t>F</a:t>
            </a:r>
            <a:r>
              <a:rPr lang="en-US" sz="2800" kern="0" dirty="0"/>
              <a:t>(</a:t>
            </a:r>
            <a:r>
              <a:rPr lang="en-US" sz="2800" kern="0" dirty="0">
                <a:solidFill>
                  <a:schemeClr val="tx2"/>
                </a:solidFill>
              </a:rPr>
              <a:t>I</a:t>
            </a:r>
            <a:r>
              <a:rPr lang="en-US" sz="2800" kern="0" dirty="0" smtClean="0"/>
              <a:t>))</a:t>
            </a:r>
            <a:endParaRPr kumimoji="0" lang="fr-FR" sz="2800" i="0" u="none" strike="noStrike" kern="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565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Espace réservé du contenu 60"/>
          <p:cNvSpPr>
            <a:spLocks noGrp="1"/>
          </p:cNvSpPr>
          <p:nvPr>
            <p:ph idx="1"/>
          </p:nvPr>
        </p:nvSpPr>
        <p:spPr>
          <a:xfrm>
            <a:off x="698553" y="4293096"/>
            <a:ext cx="7977903" cy="2262158"/>
          </a:xfrm>
        </p:spPr>
        <p:txBody>
          <a:bodyPr/>
          <a:lstStyle/>
          <a:p>
            <a:r>
              <a:rPr lang="en-US" sz="2400" dirty="0" smtClean="0"/>
              <a:t>16-bytes circular buffer, bytes coming in randomly</a:t>
            </a:r>
          </a:p>
          <a:p>
            <a:r>
              <a:rPr lang="en-US" sz="2400" dirty="0" smtClean="0"/>
              <a:t>Instruction length depending on the first byte and a variable number of other bytes in the instruction text</a:t>
            </a:r>
          </a:p>
          <a:p>
            <a:r>
              <a:rPr lang="en-US" sz="2400" dirty="0" smtClean="0"/>
              <a:t>Instruction length potentially arbitrary</a:t>
            </a:r>
          </a:p>
          <a:p>
            <a:r>
              <a:rPr lang="en-US" sz="2400" dirty="0" smtClean="0"/>
              <a:t>Naturally cyclic design, hard to make acyclic</a:t>
            </a:r>
            <a:endParaRPr lang="en-US" sz="2400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fr-FR" smtClean="0"/>
              <a:t>23/04/2014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>
          <a:xfrm>
            <a:off x="6934200" y="6572272"/>
            <a:ext cx="2133600" cy="365125"/>
          </a:xfrm>
        </p:spPr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31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>
          <a:xfrm>
            <a:off x="4644008" y="6572272"/>
            <a:ext cx="3280792" cy="365125"/>
          </a:xfrm>
        </p:spPr>
        <p:txBody>
          <a:bodyPr/>
          <a:lstStyle/>
          <a:p>
            <a:r>
              <a:rPr lang="fr-FR" dirty="0" smtClean="0"/>
              <a:t>G. Berry, IHP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 smtClean="0"/>
              <a:t>ILD </a:t>
            </a:r>
            <a:r>
              <a:rPr lang="fr-FR" sz="3200" dirty="0" smtClean="0">
                <a:sym typeface="Symbol"/>
              </a:rPr>
              <a:t> </a:t>
            </a:r>
            <a:r>
              <a:rPr lang="en-US" sz="3200" dirty="0" smtClean="0"/>
              <a:t>Instruction Length Decoder</a:t>
            </a:r>
            <a:endParaRPr lang="en-US" sz="3200" dirty="0"/>
          </a:p>
        </p:txBody>
      </p:sp>
      <p:sp>
        <p:nvSpPr>
          <p:cNvPr id="62" name="Ellipse 61"/>
          <p:cNvSpPr/>
          <p:nvPr/>
        </p:nvSpPr>
        <p:spPr bwMode="auto">
          <a:xfrm>
            <a:off x="3088185" y="1286875"/>
            <a:ext cx="2376264" cy="2376264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3" name="Ellipse 62"/>
          <p:cNvSpPr/>
          <p:nvPr/>
        </p:nvSpPr>
        <p:spPr bwMode="auto">
          <a:xfrm>
            <a:off x="3484229" y="1682919"/>
            <a:ext cx="1584176" cy="1584176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4" name="Connecteur droit 63"/>
          <p:cNvCxnSpPr>
            <a:stCxn id="63" idx="0"/>
            <a:endCxn id="62" idx="0"/>
          </p:cNvCxnSpPr>
          <p:nvPr/>
        </p:nvCxnSpPr>
        <p:spPr bwMode="auto">
          <a:xfrm flipV="1">
            <a:off x="4276317" y="1286875"/>
            <a:ext cx="0" cy="396044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Connecteur droit 64"/>
          <p:cNvCxnSpPr>
            <a:stCxn id="63" idx="6"/>
            <a:endCxn id="62" idx="6"/>
          </p:cNvCxnSpPr>
          <p:nvPr/>
        </p:nvCxnSpPr>
        <p:spPr bwMode="auto">
          <a:xfrm>
            <a:off x="5068405" y="2475007"/>
            <a:ext cx="396044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Connecteur droit 65"/>
          <p:cNvCxnSpPr>
            <a:stCxn id="63" idx="7"/>
            <a:endCxn id="62" idx="7"/>
          </p:cNvCxnSpPr>
          <p:nvPr/>
        </p:nvCxnSpPr>
        <p:spPr bwMode="auto">
          <a:xfrm flipV="1">
            <a:off x="4836408" y="1634871"/>
            <a:ext cx="280045" cy="280045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Connecteur droit 66"/>
          <p:cNvCxnSpPr>
            <a:stCxn id="63" idx="5"/>
            <a:endCxn id="62" idx="5"/>
          </p:cNvCxnSpPr>
          <p:nvPr/>
        </p:nvCxnSpPr>
        <p:spPr bwMode="auto">
          <a:xfrm>
            <a:off x="4836408" y="3035098"/>
            <a:ext cx="280045" cy="280045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Connecteur droit 67"/>
          <p:cNvCxnSpPr>
            <a:stCxn id="63" idx="4"/>
            <a:endCxn id="62" idx="4"/>
          </p:cNvCxnSpPr>
          <p:nvPr/>
        </p:nvCxnSpPr>
        <p:spPr bwMode="auto">
          <a:xfrm>
            <a:off x="4276317" y="3267095"/>
            <a:ext cx="0" cy="396044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Connecteur droit 68"/>
          <p:cNvCxnSpPr>
            <a:stCxn id="63" idx="2"/>
            <a:endCxn id="62" idx="2"/>
          </p:cNvCxnSpPr>
          <p:nvPr/>
        </p:nvCxnSpPr>
        <p:spPr bwMode="auto">
          <a:xfrm flipH="1">
            <a:off x="3088185" y="2475007"/>
            <a:ext cx="396044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Connecteur droit 69"/>
          <p:cNvCxnSpPr>
            <a:stCxn id="62" idx="1"/>
            <a:endCxn id="63" idx="1"/>
          </p:cNvCxnSpPr>
          <p:nvPr/>
        </p:nvCxnSpPr>
        <p:spPr bwMode="auto">
          <a:xfrm>
            <a:off x="3436181" y="1634871"/>
            <a:ext cx="280045" cy="280045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Connecteur droit 70"/>
          <p:cNvCxnSpPr>
            <a:stCxn id="63" idx="3"/>
            <a:endCxn id="62" idx="3"/>
          </p:cNvCxnSpPr>
          <p:nvPr/>
        </p:nvCxnSpPr>
        <p:spPr bwMode="auto">
          <a:xfrm flipH="1">
            <a:off x="3436181" y="3035098"/>
            <a:ext cx="280045" cy="280045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Connecteur droit 71"/>
          <p:cNvCxnSpPr/>
          <p:nvPr/>
        </p:nvCxnSpPr>
        <p:spPr bwMode="auto">
          <a:xfrm>
            <a:off x="3815600" y="1389886"/>
            <a:ext cx="155944" cy="361507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Connecteur droit 72"/>
          <p:cNvCxnSpPr/>
          <p:nvPr/>
        </p:nvCxnSpPr>
        <p:spPr bwMode="auto">
          <a:xfrm>
            <a:off x="4591530" y="3219581"/>
            <a:ext cx="152647" cy="360612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Connecteur droit 73"/>
          <p:cNvCxnSpPr/>
          <p:nvPr/>
        </p:nvCxnSpPr>
        <p:spPr bwMode="auto">
          <a:xfrm>
            <a:off x="3191823" y="1992398"/>
            <a:ext cx="350874" cy="187842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Connecteur droit 74"/>
          <p:cNvCxnSpPr/>
          <p:nvPr/>
        </p:nvCxnSpPr>
        <p:spPr bwMode="auto">
          <a:xfrm flipV="1">
            <a:off x="3177646" y="2757944"/>
            <a:ext cx="368596" cy="155942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Connecteur droit 75"/>
          <p:cNvCxnSpPr/>
          <p:nvPr/>
        </p:nvCxnSpPr>
        <p:spPr bwMode="auto">
          <a:xfrm flipV="1">
            <a:off x="3808265" y="3219581"/>
            <a:ext cx="163279" cy="360612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7" name="Connecteur droit 76"/>
          <p:cNvCxnSpPr/>
          <p:nvPr/>
        </p:nvCxnSpPr>
        <p:spPr bwMode="auto">
          <a:xfrm flipH="1" flipV="1">
            <a:off x="5006446" y="2779207"/>
            <a:ext cx="368597" cy="155944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Connecteur droit 77"/>
          <p:cNvCxnSpPr/>
          <p:nvPr/>
        </p:nvCxnSpPr>
        <p:spPr bwMode="auto">
          <a:xfrm flipH="1">
            <a:off x="4574056" y="1375710"/>
            <a:ext cx="148858" cy="368595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Connecteur droit 78"/>
          <p:cNvCxnSpPr/>
          <p:nvPr/>
        </p:nvCxnSpPr>
        <p:spPr bwMode="auto">
          <a:xfrm flipH="1">
            <a:off x="5001065" y="1992398"/>
            <a:ext cx="373977" cy="187842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0" name="Ellipse 79"/>
          <p:cNvSpPr/>
          <p:nvPr/>
        </p:nvSpPr>
        <p:spPr bwMode="auto">
          <a:xfrm>
            <a:off x="4406965" y="1414809"/>
            <a:ext cx="144016" cy="144016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1" name="Ellipse 80"/>
          <p:cNvSpPr/>
          <p:nvPr/>
        </p:nvSpPr>
        <p:spPr bwMode="auto">
          <a:xfrm>
            <a:off x="5208595" y="2237156"/>
            <a:ext cx="72008" cy="72008"/>
          </a:xfrm>
          <a:prstGeom prst="ellipse">
            <a:avLst/>
          </a:prstGeom>
          <a:solidFill>
            <a:schemeClr val="tx2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2" name="Ellipse 81"/>
          <p:cNvSpPr/>
          <p:nvPr/>
        </p:nvSpPr>
        <p:spPr bwMode="auto">
          <a:xfrm>
            <a:off x="5052788" y="2999094"/>
            <a:ext cx="72008" cy="72008"/>
          </a:xfrm>
          <a:prstGeom prst="ellipse">
            <a:avLst/>
          </a:prstGeom>
          <a:solidFill>
            <a:schemeClr val="tx2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3" name="Ellipse 82"/>
          <p:cNvSpPr/>
          <p:nvPr/>
        </p:nvSpPr>
        <p:spPr bwMode="auto">
          <a:xfrm>
            <a:off x="4769199" y="1610911"/>
            <a:ext cx="72008" cy="72008"/>
          </a:xfrm>
          <a:prstGeom prst="ellipse">
            <a:avLst/>
          </a:prstGeom>
          <a:solidFill>
            <a:schemeClr val="tx2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4" name="Ellipse 83"/>
          <p:cNvSpPr/>
          <p:nvPr/>
        </p:nvSpPr>
        <p:spPr bwMode="auto">
          <a:xfrm>
            <a:off x="4442969" y="1450813"/>
            <a:ext cx="72008" cy="72008"/>
          </a:xfrm>
          <a:prstGeom prst="ellipse">
            <a:avLst/>
          </a:prstGeom>
          <a:solidFill>
            <a:schemeClr val="tx2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5" name="Ellipse 84"/>
          <p:cNvSpPr/>
          <p:nvPr/>
        </p:nvSpPr>
        <p:spPr bwMode="auto">
          <a:xfrm>
            <a:off x="5161877" y="2595023"/>
            <a:ext cx="144016" cy="144016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6" name="Ellipse 85"/>
          <p:cNvSpPr/>
          <p:nvPr/>
        </p:nvSpPr>
        <p:spPr bwMode="auto">
          <a:xfrm>
            <a:off x="5197881" y="2631027"/>
            <a:ext cx="72008" cy="72008"/>
          </a:xfrm>
          <a:prstGeom prst="ellipse">
            <a:avLst/>
          </a:prstGeom>
          <a:solidFill>
            <a:schemeClr val="tx2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7" name="Ellipse 86"/>
          <p:cNvSpPr/>
          <p:nvPr/>
        </p:nvSpPr>
        <p:spPr bwMode="auto">
          <a:xfrm>
            <a:off x="3360171" y="2956416"/>
            <a:ext cx="144016" cy="144016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8" name="Ellipse 87"/>
          <p:cNvSpPr/>
          <p:nvPr/>
        </p:nvSpPr>
        <p:spPr bwMode="auto">
          <a:xfrm>
            <a:off x="3396175" y="1878912"/>
            <a:ext cx="72008" cy="72008"/>
          </a:xfrm>
          <a:prstGeom prst="ellipse">
            <a:avLst/>
          </a:prstGeom>
          <a:solidFill>
            <a:schemeClr val="tx2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9" name="Ellipse 88"/>
          <p:cNvSpPr/>
          <p:nvPr/>
        </p:nvSpPr>
        <p:spPr bwMode="auto">
          <a:xfrm>
            <a:off x="4053109" y="3407204"/>
            <a:ext cx="72008" cy="72008"/>
          </a:xfrm>
          <a:prstGeom prst="ellipse">
            <a:avLst/>
          </a:prstGeom>
          <a:solidFill>
            <a:schemeClr val="tx2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0" name="Ellipse 89"/>
          <p:cNvSpPr/>
          <p:nvPr/>
        </p:nvSpPr>
        <p:spPr bwMode="auto">
          <a:xfrm>
            <a:off x="3396175" y="2992420"/>
            <a:ext cx="72008" cy="72008"/>
          </a:xfrm>
          <a:prstGeom prst="ellipse">
            <a:avLst/>
          </a:prstGeom>
          <a:solidFill>
            <a:schemeClr val="tx2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1" name="Ellipse 90"/>
          <p:cNvSpPr/>
          <p:nvPr/>
        </p:nvSpPr>
        <p:spPr bwMode="auto">
          <a:xfrm>
            <a:off x="5016784" y="1848382"/>
            <a:ext cx="144016" cy="144016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2" name="Ellipse 91"/>
          <p:cNvSpPr/>
          <p:nvPr/>
        </p:nvSpPr>
        <p:spPr bwMode="auto">
          <a:xfrm>
            <a:off x="3250203" y="2237156"/>
            <a:ext cx="72008" cy="72008"/>
          </a:xfrm>
          <a:prstGeom prst="ellipse">
            <a:avLst/>
          </a:prstGeom>
          <a:solidFill>
            <a:schemeClr val="tx2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3" name="Ellipse 92"/>
          <p:cNvSpPr/>
          <p:nvPr/>
        </p:nvSpPr>
        <p:spPr bwMode="auto">
          <a:xfrm>
            <a:off x="5052788" y="1884386"/>
            <a:ext cx="72008" cy="72008"/>
          </a:xfrm>
          <a:prstGeom prst="ellipse">
            <a:avLst/>
          </a:prstGeom>
          <a:solidFill>
            <a:schemeClr val="tx2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4" name="Picture 2" descr="C:\Users\gerard.berry\AppData\Local\Microsoft\Windows\Temporary Internet Files\Content.IE5\F13QMP2U\MM900336978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954" y="2170207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Flèche droite 39"/>
          <p:cNvSpPr/>
          <p:nvPr/>
        </p:nvSpPr>
        <p:spPr bwMode="auto">
          <a:xfrm rot="818233">
            <a:off x="4680167" y="2475534"/>
            <a:ext cx="288032" cy="210851"/>
          </a:xfrm>
          <a:prstGeom prst="rightArrow">
            <a:avLst/>
          </a:prstGeom>
          <a:solidFill>
            <a:schemeClr val="accent2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6" name="Flèche droite 40"/>
          <p:cNvSpPr/>
          <p:nvPr/>
        </p:nvSpPr>
        <p:spPr bwMode="auto">
          <a:xfrm rot="8611755">
            <a:off x="3671584" y="2691704"/>
            <a:ext cx="288032" cy="210851"/>
          </a:xfrm>
          <a:prstGeom prst="rightArrow">
            <a:avLst/>
          </a:prstGeom>
          <a:solidFill>
            <a:schemeClr val="accent4"/>
          </a:solidFill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7" name="Flèche droite 41"/>
          <p:cNvSpPr/>
          <p:nvPr/>
        </p:nvSpPr>
        <p:spPr bwMode="auto">
          <a:xfrm rot="19478785">
            <a:off x="4600162" y="2085444"/>
            <a:ext cx="288032" cy="210851"/>
          </a:xfrm>
          <a:prstGeom prst="rightArrow">
            <a:avLst/>
          </a:prstGeom>
          <a:solidFill>
            <a:schemeClr val="accent3"/>
          </a:solidFill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8" name="Rectangle 97"/>
          <p:cNvSpPr/>
          <p:nvPr/>
        </p:nvSpPr>
        <p:spPr bwMode="auto">
          <a:xfrm>
            <a:off x="5868144" y="1357979"/>
            <a:ext cx="360040" cy="1099297"/>
          </a:xfrm>
          <a:prstGeom prst="rect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9" name="Ellipse 98"/>
          <p:cNvSpPr/>
          <p:nvPr/>
        </p:nvSpPr>
        <p:spPr bwMode="auto">
          <a:xfrm>
            <a:off x="3680222" y="1621403"/>
            <a:ext cx="72008" cy="72008"/>
          </a:xfrm>
          <a:prstGeom prst="ellipse">
            <a:avLst/>
          </a:prstGeom>
          <a:solidFill>
            <a:schemeClr val="tx2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0" name="Ellipse 99"/>
          <p:cNvSpPr/>
          <p:nvPr/>
        </p:nvSpPr>
        <p:spPr bwMode="auto">
          <a:xfrm>
            <a:off x="4769234" y="3267095"/>
            <a:ext cx="72008" cy="72008"/>
          </a:xfrm>
          <a:prstGeom prst="ellipse">
            <a:avLst/>
          </a:prstGeom>
          <a:solidFill>
            <a:schemeClr val="tx2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1" name="Ellipse 100"/>
          <p:cNvSpPr/>
          <p:nvPr/>
        </p:nvSpPr>
        <p:spPr bwMode="auto">
          <a:xfrm>
            <a:off x="4769234" y="1598867"/>
            <a:ext cx="72008" cy="72008"/>
          </a:xfrm>
          <a:prstGeom prst="ellipse">
            <a:avLst/>
          </a:prstGeom>
          <a:solidFill>
            <a:schemeClr val="tx2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2" name="Ellipse 101"/>
          <p:cNvSpPr/>
          <p:nvPr/>
        </p:nvSpPr>
        <p:spPr bwMode="auto">
          <a:xfrm>
            <a:off x="4407966" y="3436300"/>
            <a:ext cx="72008" cy="72008"/>
          </a:xfrm>
          <a:prstGeom prst="ellipse">
            <a:avLst/>
          </a:prstGeom>
          <a:solidFill>
            <a:schemeClr val="tx2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3" name="Ellipse 102"/>
          <p:cNvSpPr/>
          <p:nvPr/>
        </p:nvSpPr>
        <p:spPr bwMode="auto">
          <a:xfrm>
            <a:off x="5052788" y="1884386"/>
            <a:ext cx="72008" cy="72008"/>
          </a:xfrm>
          <a:prstGeom prst="ellipse">
            <a:avLst/>
          </a:prstGeom>
          <a:solidFill>
            <a:schemeClr val="tx2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4" name="Flèche droite 48"/>
          <p:cNvSpPr/>
          <p:nvPr/>
        </p:nvSpPr>
        <p:spPr bwMode="auto">
          <a:xfrm rot="6191399">
            <a:off x="4039610" y="2959002"/>
            <a:ext cx="288032" cy="210851"/>
          </a:xfrm>
          <a:prstGeom prst="rightArrow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5" name="Ellipse 104"/>
          <p:cNvSpPr/>
          <p:nvPr/>
        </p:nvSpPr>
        <p:spPr bwMode="auto">
          <a:xfrm>
            <a:off x="4017105" y="3371200"/>
            <a:ext cx="144016" cy="144016"/>
          </a:xfrm>
          <a:prstGeom prst="ellips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6" name="ZoneTexte 105"/>
          <p:cNvSpPr txBox="1"/>
          <p:nvPr/>
        </p:nvSpPr>
        <p:spPr bwMode="auto">
          <a:xfrm>
            <a:off x="4394528" y="980728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fr-FR" dirty="0" smtClean="0">
              <a:solidFill>
                <a:srgbClr val="FF0000"/>
              </a:solidFill>
            </a:endParaRPr>
          </a:p>
        </p:txBody>
      </p:sp>
      <p:sp>
        <p:nvSpPr>
          <p:cNvPr id="107" name="ZoneTexte 106"/>
          <p:cNvSpPr txBox="1"/>
          <p:nvPr/>
        </p:nvSpPr>
        <p:spPr bwMode="auto">
          <a:xfrm>
            <a:off x="5432700" y="2553101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2</a:t>
            </a:r>
            <a:endParaRPr lang="fr-FR" dirty="0" smtClean="0">
              <a:solidFill>
                <a:schemeClr val="accent2"/>
              </a:solidFill>
            </a:endParaRPr>
          </a:p>
        </p:txBody>
      </p:sp>
      <p:sp>
        <p:nvSpPr>
          <p:cNvPr id="108" name="ZoneTexte 107"/>
          <p:cNvSpPr txBox="1"/>
          <p:nvPr/>
        </p:nvSpPr>
        <p:spPr bwMode="auto">
          <a:xfrm>
            <a:off x="2998708" y="299242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3</a:t>
            </a:r>
            <a:endParaRPr lang="fr-FR" dirty="0" smtClean="0">
              <a:solidFill>
                <a:schemeClr val="accent4"/>
              </a:solidFill>
            </a:endParaRPr>
          </a:p>
        </p:txBody>
      </p:sp>
      <p:sp>
        <p:nvSpPr>
          <p:cNvPr id="109" name="ZoneTexte 108"/>
          <p:cNvSpPr txBox="1"/>
          <p:nvPr/>
        </p:nvSpPr>
        <p:spPr bwMode="auto">
          <a:xfrm>
            <a:off x="3827810" y="3608661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5</a:t>
            </a:r>
            <a:endParaRPr lang="fr-FR" dirty="0" smtClean="0">
              <a:solidFill>
                <a:schemeClr val="accent1"/>
              </a:solidFill>
            </a:endParaRPr>
          </a:p>
        </p:txBody>
      </p:sp>
      <p:sp>
        <p:nvSpPr>
          <p:cNvPr id="110" name="ZoneTexte 109"/>
          <p:cNvSpPr txBox="1"/>
          <p:nvPr/>
        </p:nvSpPr>
        <p:spPr bwMode="auto">
          <a:xfrm>
            <a:off x="5246275" y="1562631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4</a:t>
            </a:r>
            <a:endParaRPr lang="fr-FR" dirty="0" smtClean="0">
              <a:solidFill>
                <a:schemeClr val="accent3"/>
              </a:solidFill>
            </a:endParaRPr>
          </a:p>
        </p:txBody>
      </p:sp>
      <p:sp>
        <p:nvSpPr>
          <p:cNvPr id="111" name="Flèche droite 56"/>
          <p:cNvSpPr/>
          <p:nvPr/>
        </p:nvSpPr>
        <p:spPr bwMode="auto">
          <a:xfrm rot="10085088">
            <a:off x="3572210" y="2484738"/>
            <a:ext cx="288032" cy="210851"/>
          </a:xfrm>
          <a:prstGeom prst="rightArrow">
            <a:avLst/>
          </a:prstGeom>
          <a:solidFill>
            <a:srgbClr val="00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2" name="Ellipse 111"/>
          <p:cNvSpPr/>
          <p:nvPr/>
        </p:nvSpPr>
        <p:spPr bwMode="auto">
          <a:xfrm>
            <a:off x="3224665" y="2607722"/>
            <a:ext cx="144016" cy="144016"/>
          </a:xfrm>
          <a:prstGeom prst="ellipse">
            <a:avLst/>
          </a:prstGeom>
          <a:solidFill>
            <a:schemeClr val="tx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3" name="ZoneTexte 112"/>
          <p:cNvSpPr txBox="1"/>
          <p:nvPr/>
        </p:nvSpPr>
        <p:spPr bwMode="auto">
          <a:xfrm>
            <a:off x="2814716" y="2580959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fr-FR" dirty="0" smtClean="0"/>
          </a:p>
        </p:txBody>
      </p:sp>
      <p:cxnSp>
        <p:nvCxnSpPr>
          <p:cNvPr id="114" name="Connecteur droit 113"/>
          <p:cNvCxnSpPr/>
          <p:nvPr/>
        </p:nvCxnSpPr>
        <p:spPr bwMode="auto">
          <a:xfrm flipV="1">
            <a:off x="2987824" y="2420888"/>
            <a:ext cx="936104" cy="576064"/>
          </a:xfrm>
          <a:prstGeom prst="line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115" name="Connecteur droit 114"/>
          <p:cNvCxnSpPr/>
          <p:nvPr/>
        </p:nvCxnSpPr>
        <p:spPr bwMode="auto">
          <a:xfrm flipV="1">
            <a:off x="2915816" y="2708920"/>
            <a:ext cx="1105159" cy="7671"/>
          </a:xfrm>
          <a:prstGeom prst="line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1525401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80009E-6 L 0.17239 0.00023 " pathEditMode="relative" rAng="0" ptsTypes="AA">
                                      <p:cBhvr>
                                        <p:cTn id="11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11" y="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8936E-6 L 0.13646 0.00231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23" y="116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4012E-6 L 0.10469 -3.4012E-6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6" y="0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9005E-6 L 0.0875 -0.00301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5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00"/>
                            </p:stCondLst>
                            <p:childTnLst>
                              <p:par>
                                <p:cTn id="1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1" grpId="0" animBg="1"/>
      <p:bldP spid="81" grpId="1" animBg="1"/>
      <p:bldP spid="82" grpId="0" animBg="1"/>
      <p:bldP spid="83" grpId="0" animBg="1"/>
      <p:bldP spid="83" grpId="1" animBg="1"/>
      <p:bldP spid="84" grpId="0" animBg="1"/>
      <p:bldP spid="84" grpId="1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3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4" grpId="1" animBg="1"/>
      <p:bldP spid="105" grpId="0" animBg="1"/>
      <p:bldP spid="106" grpId="0"/>
      <p:bldP spid="106" grpId="1"/>
      <p:bldP spid="107" grpId="0"/>
      <p:bldP spid="108" grpId="0"/>
      <p:bldP spid="109" grpId="0"/>
      <p:bldP spid="110" grpId="0"/>
      <p:bldP spid="111" grpId="0" animBg="1"/>
      <p:bldP spid="111" grpId="1" animBg="1"/>
      <p:bldP spid="112" grpId="0" animBg="1"/>
      <p:bldP spid="1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85682" y="1844824"/>
            <a:ext cx="8229600" cy="1255728"/>
          </a:xfrm>
        </p:spPr>
        <p:txBody>
          <a:bodyPr/>
          <a:lstStyle/>
          <a:p>
            <a:r>
              <a:rPr lang="en-US" sz="2400" dirty="0" smtClean="0">
                <a:solidFill>
                  <a:schemeClr val="accent1"/>
                </a:solidFill>
              </a:rPr>
              <a:t>Bad</a:t>
            </a:r>
            <a:r>
              <a:rPr lang="en-US" sz="2400" dirty="0" smtClean="0"/>
              <a:t> : no electrical stabilization, no unique logical solution</a:t>
            </a:r>
          </a:p>
          <a:p>
            <a:pPr marL="256032" lvl="1" indent="0">
              <a:buNone/>
            </a:pPr>
            <a:r>
              <a:rPr lang="en-US" dirty="0" smtClean="0"/>
              <a:t>   </a:t>
            </a:r>
            <a:r>
              <a:rPr lang="en-US" dirty="0" smtClean="0">
                <a:solidFill>
                  <a:schemeClr val="tx1"/>
                </a:solidFill>
              </a:rPr>
              <a:t>X 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</a:t>
            </a:r>
            <a:r>
              <a:rPr lang="en-US" b="1" dirty="0" smtClean="0">
                <a:solidFill>
                  <a:schemeClr val="tx1"/>
                </a:solidFill>
                <a:sym typeface="Symbol"/>
              </a:rPr>
              <a:t>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 X</a:t>
            </a:r>
          </a:p>
          <a:p>
            <a:pPr marL="256032" lvl="1" indent="0">
              <a:buNone/>
            </a:pPr>
            <a:r>
              <a:rPr lang="en-US" dirty="0" smtClean="0">
                <a:sym typeface="Symbol"/>
              </a:rPr>
              <a:t>   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X </a:t>
            </a:r>
            <a:r>
              <a:rPr lang="en-US" b="1" dirty="0" smtClean="0">
                <a:solidFill>
                  <a:schemeClr val="tx1"/>
                </a:solidFill>
                <a:sym typeface="Symbol"/>
              </a:rPr>
              <a:t>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 </a:t>
            </a:r>
            <a:r>
              <a:rPr lang="en-US" b="1" dirty="0" smtClean="0">
                <a:solidFill>
                  <a:schemeClr val="tx1"/>
                </a:solidFill>
                <a:sym typeface="Symbol"/>
              </a:rPr>
              <a:t>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X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fr-FR" smtClean="0"/>
              <a:t>23/04/2014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>
          <a:xfrm>
            <a:off x="6934200" y="6572272"/>
            <a:ext cx="2133600" cy="365125"/>
          </a:xfrm>
        </p:spPr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32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>
          <a:xfrm>
            <a:off x="4644008" y="6572272"/>
            <a:ext cx="3280792" cy="365125"/>
          </a:xfrm>
        </p:spPr>
        <p:txBody>
          <a:bodyPr/>
          <a:lstStyle/>
          <a:p>
            <a:r>
              <a:rPr lang="fr-FR" smtClean="0"/>
              <a:t>G. Berry, IHP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Three Kinds of Cyclic Circuits</a:t>
            </a:r>
            <a:endParaRPr lang="en-US" dirty="0"/>
          </a:p>
        </p:txBody>
      </p:sp>
      <p:sp>
        <p:nvSpPr>
          <p:cNvPr id="7" name="Espace réservé du contenu 5"/>
          <p:cNvSpPr txBox="1">
            <a:spLocks/>
          </p:cNvSpPr>
          <p:nvPr/>
        </p:nvSpPr>
        <p:spPr>
          <a:xfrm>
            <a:off x="185682" y="908720"/>
            <a:ext cx="8229600" cy="8679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01168" indent="-201168" algn="l" rtl="0" eaLnBrk="1" fontAlgn="base" hangingPunct="1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Char char="–"/>
              <a:defRPr sz="2400" baseline="0">
                <a:solidFill>
                  <a:schemeClr val="tx2"/>
                </a:solidFill>
                <a:latin typeface="+mn-lt"/>
              </a:defRPr>
            </a:lvl2pPr>
            <a:lvl3pPr marL="73152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2000" b="0">
                <a:solidFill>
                  <a:schemeClr val="tx2"/>
                </a:solidFill>
                <a:latin typeface="+mn-lt"/>
              </a:defRPr>
            </a:lvl3pPr>
            <a:lvl4pPr marL="100584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1800">
                <a:solidFill>
                  <a:schemeClr val="tx2"/>
                </a:solidFill>
                <a:latin typeface="+mn-lt"/>
              </a:defRPr>
            </a:lvl4pPr>
            <a:lvl5pPr marL="128016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1800" baseline="0">
                <a:solidFill>
                  <a:schemeClr val="tx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 smtClean="0">
                <a:solidFill>
                  <a:schemeClr val="accent2"/>
                </a:solidFill>
              </a:rPr>
              <a:t>Good</a:t>
            </a:r>
            <a:r>
              <a:rPr lang="en-US" sz="2400" kern="0" dirty="0" smtClean="0"/>
              <a:t> : electrical stabilization, logical consistency</a:t>
            </a:r>
          </a:p>
          <a:p>
            <a:pPr marL="256032" lvl="1" indent="0">
              <a:buFontTx/>
              <a:buNone/>
            </a:pPr>
            <a:r>
              <a:rPr lang="en-US" kern="0" dirty="0" smtClean="0"/>
              <a:t>   previous examples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2555776" y="4590745"/>
            <a:ext cx="920445" cy="453201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5000"/>
              </a:lnSpc>
              <a:spcAft>
                <a:spcPct val="0"/>
              </a:spcAft>
            </a:pPr>
            <a:r>
              <a:rPr lang="en-US" sz="2400" kern="0" dirty="0" smtClean="0"/>
              <a:t>ToBe</a:t>
            </a:r>
            <a:endParaRPr kumimoji="0" lang="en-US" sz="2400" b="0" i="0" u="none" strike="noStrike" kern="0" cap="none" spc="0" normalizeH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8" name="Espace réservé du contenu 5"/>
          <p:cNvSpPr txBox="1">
            <a:spLocks/>
          </p:cNvSpPr>
          <p:nvPr/>
        </p:nvSpPr>
        <p:spPr>
          <a:xfrm>
            <a:off x="185682" y="3284984"/>
            <a:ext cx="9398642" cy="12557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01168" indent="-201168" algn="l" rtl="0" eaLnBrk="1" fontAlgn="base" hangingPunct="1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Char char="–"/>
              <a:defRPr sz="2400" baseline="0">
                <a:solidFill>
                  <a:schemeClr val="tx2"/>
                </a:solidFill>
                <a:latin typeface="+mn-lt"/>
              </a:defRPr>
            </a:lvl2pPr>
            <a:lvl3pPr marL="73152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2000" b="0">
                <a:solidFill>
                  <a:schemeClr val="tx2"/>
                </a:solidFill>
                <a:latin typeface="+mn-lt"/>
              </a:defRPr>
            </a:lvl3pPr>
            <a:lvl4pPr marL="100584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1800">
                <a:solidFill>
                  <a:schemeClr val="tx2"/>
                </a:solidFill>
                <a:latin typeface="+mn-lt"/>
              </a:defRPr>
            </a:lvl4pPr>
            <a:lvl5pPr marL="128016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1800" baseline="0">
                <a:solidFill>
                  <a:schemeClr val="tx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 smtClean="0">
                <a:solidFill>
                  <a:srgbClr val="F67500"/>
                </a:solidFill>
              </a:rPr>
              <a:t>Weird</a:t>
            </a:r>
            <a:r>
              <a:rPr lang="en-US" sz="2400" kern="0" dirty="0" smtClean="0"/>
              <a:t> : unique logical solution, but electrical stabilization depending on wire and gate delays</a:t>
            </a:r>
          </a:p>
          <a:p>
            <a:pPr marL="256032" lvl="1" indent="0">
              <a:buFontTx/>
              <a:buNone/>
            </a:pPr>
            <a:r>
              <a:rPr lang="en-US" kern="0" dirty="0" smtClean="0"/>
              <a:t>   </a:t>
            </a:r>
            <a:r>
              <a:rPr lang="en-US" kern="0" dirty="0" smtClean="0">
                <a:solidFill>
                  <a:schemeClr val="tx1"/>
                </a:solidFill>
              </a:rPr>
              <a:t>ToBe 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</a:t>
            </a:r>
            <a:r>
              <a:rPr lang="en-US" b="1" dirty="0" smtClean="0">
                <a:solidFill>
                  <a:schemeClr val="tx1"/>
                </a:solidFill>
                <a:sym typeface="Symbol"/>
              </a:rPr>
              <a:t></a:t>
            </a:r>
            <a:r>
              <a:rPr lang="en-US" kern="0" dirty="0" smtClean="0">
                <a:solidFill>
                  <a:schemeClr val="tx1"/>
                </a:solidFill>
                <a:sym typeface="Symbol"/>
              </a:rPr>
              <a:t> ToBe </a:t>
            </a:r>
            <a:r>
              <a:rPr lang="en-US" b="1" kern="0" dirty="0" smtClean="0">
                <a:solidFill>
                  <a:schemeClr val="tx1"/>
                </a:solidFill>
                <a:sym typeface="Symbol"/>
              </a:rPr>
              <a:t> </a:t>
            </a:r>
            <a:r>
              <a:rPr lang="en-US" kern="0" dirty="0" smtClean="0">
                <a:solidFill>
                  <a:schemeClr val="tx1"/>
                </a:solidFill>
                <a:sym typeface="Symbol"/>
              </a:rPr>
              <a:t>ToBe</a:t>
            </a:r>
          </a:p>
        </p:txBody>
      </p:sp>
      <p:sp>
        <p:nvSpPr>
          <p:cNvPr id="57" name="ZoneTexte 56"/>
          <p:cNvSpPr txBox="1"/>
          <p:nvPr/>
        </p:nvSpPr>
        <p:spPr bwMode="auto">
          <a:xfrm>
            <a:off x="3682287" y="4656931"/>
            <a:ext cx="5354210" cy="83099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Ins="46800" rtlCol="0">
            <a:spAutoFit/>
          </a:bodyPr>
          <a:lstStyle/>
          <a:p>
            <a:r>
              <a:rPr lang="en-US" sz="2400" dirty="0" smtClean="0"/>
              <a:t>no electrical stabilization when starting </a:t>
            </a:r>
          </a:p>
          <a:p>
            <a:r>
              <a:rPr lang="en-US" sz="2400" dirty="0" smtClean="0"/>
              <a:t>from ToBe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smtClean="0">
                <a:sym typeface="Symbol"/>
              </a:rPr>
              <a:t>0 </a:t>
            </a:r>
            <a:r>
              <a:rPr lang="en-US" sz="2400" dirty="0" smtClean="0"/>
              <a:t>with </a:t>
            </a:r>
            <a:r>
              <a:rPr lang="en-US" sz="2400" dirty="0" smtClean="0">
                <a:solidFill>
                  <a:schemeClr val="accent3"/>
                </a:solidFill>
              </a:rPr>
              <a:t>D</a:t>
            </a:r>
            <a:r>
              <a:rPr lang="en-US" sz="2400" dirty="0" smtClean="0">
                <a:sym typeface="Symbol"/>
              </a:rPr>
              <a:t>2 and </a:t>
            </a:r>
            <a:r>
              <a:rPr lang="en-US" sz="2400" dirty="0" smtClean="0">
                <a:solidFill>
                  <a:schemeClr val="accent3"/>
                </a:solidFill>
                <a:sym typeface="Symbol"/>
              </a:rPr>
              <a:t>E</a:t>
            </a:r>
            <a:r>
              <a:rPr lang="en-US" sz="2400" dirty="0" smtClean="0">
                <a:sym typeface="Symbol"/>
              </a:rPr>
              <a:t>5</a:t>
            </a:r>
            <a:endParaRPr lang="en-US" sz="2400" dirty="0" smtClean="0"/>
          </a:p>
        </p:txBody>
      </p:sp>
      <p:grpSp>
        <p:nvGrpSpPr>
          <p:cNvPr id="33" name="Groupe 32"/>
          <p:cNvGrpSpPr/>
          <p:nvPr/>
        </p:nvGrpSpPr>
        <p:grpSpPr>
          <a:xfrm>
            <a:off x="399803" y="4702416"/>
            <a:ext cx="2997106" cy="1008939"/>
            <a:chOff x="1142846" y="5018859"/>
            <a:chExt cx="2997106" cy="1008939"/>
          </a:xfrm>
        </p:grpSpPr>
        <p:cxnSp>
          <p:nvCxnSpPr>
            <p:cNvPr id="34" name="Connecteur en angle 33"/>
            <p:cNvCxnSpPr/>
            <p:nvPr/>
          </p:nvCxnSpPr>
          <p:spPr bwMode="auto">
            <a:xfrm flipV="1">
              <a:off x="1142846" y="5360462"/>
              <a:ext cx="2215591" cy="663764"/>
            </a:xfrm>
            <a:prstGeom prst="bentConnector3">
              <a:avLst>
                <a:gd name="adj1" fmla="val 100270"/>
              </a:avLst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7" name="Arc 10"/>
            <p:cNvSpPr>
              <a:spLocks/>
            </p:cNvSpPr>
            <p:nvPr/>
          </p:nvSpPr>
          <p:spPr bwMode="auto">
            <a:xfrm>
              <a:off x="2227670" y="5103203"/>
              <a:ext cx="852488" cy="254000"/>
            </a:xfrm>
            <a:custGeom>
              <a:avLst/>
              <a:gdLst>
                <a:gd name="G0" fmla="+- 40 0 0"/>
                <a:gd name="G1" fmla="+- 21600 0 0"/>
                <a:gd name="G2" fmla="+- 21600 0 0"/>
                <a:gd name="T0" fmla="*/ 0 w 21640"/>
                <a:gd name="T1" fmla="*/ 0 h 21600"/>
                <a:gd name="T2" fmla="*/ 21640 w 21640"/>
                <a:gd name="T3" fmla="*/ 21600 h 21600"/>
                <a:gd name="T4" fmla="*/ 40 w 2164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0" h="21600" fill="none" extrusionOk="0">
                  <a:moveTo>
                    <a:pt x="0" y="0"/>
                  </a:moveTo>
                  <a:cubicBezTo>
                    <a:pt x="13" y="0"/>
                    <a:pt x="26" y="-1"/>
                    <a:pt x="40" y="0"/>
                  </a:cubicBezTo>
                  <a:cubicBezTo>
                    <a:pt x="11969" y="0"/>
                    <a:pt x="21640" y="9670"/>
                    <a:pt x="21640" y="21600"/>
                  </a:cubicBezTo>
                </a:path>
                <a:path w="21640" h="21600" stroke="0" extrusionOk="0">
                  <a:moveTo>
                    <a:pt x="0" y="0"/>
                  </a:moveTo>
                  <a:cubicBezTo>
                    <a:pt x="13" y="0"/>
                    <a:pt x="26" y="-1"/>
                    <a:pt x="40" y="0"/>
                  </a:cubicBezTo>
                  <a:cubicBezTo>
                    <a:pt x="11969" y="0"/>
                    <a:pt x="21640" y="9670"/>
                    <a:pt x="21640" y="21600"/>
                  </a:cubicBezTo>
                  <a:lnTo>
                    <a:pt x="40" y="21600"/>
                  </a:lnTo>
                  <a:close/>
                </a:path>
              </a:pathLst>
            </a:cu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3" name="Arc 11"/>
            <p:cNvSpPr>
              <a:spLocks/>
            </p:cNvSpPr>
            <p:nvPr/>
          </p:nvSpPr>
          <p:spPr bwMode="auto">
            <a:xfrm>
              <a:off x="2214027" y="5344501"/>
              <a:ext cx="863750" cy="27204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44" name="Groupe 43"/>
            <p:cNvGrpSpPr/>
            <p:nvPr/>
          </p:nvGrpSpPr>
          <p:grpSpPr>
            <a:xfrm>
              <a:off x="2213855" y="5103202"/>
              <a:ext cx="164629" cy="509984"/>
              <a:chOff x="1038846" y="4335363"/>
              <a:chExt cx="164629" cy="509984"/>
            </a:xfrm>
          </p:grpSpPr>
          <p:sp>
            <p:nvSpPr>
              <p:cNvPr id="59" name="Arc 9"/>
              <p:cNvSpPr>
                <a:spLocks/>
              </p:cNvSpPr>
              <p:nvPr/>
            </p:nvSpPr>
            <p:spPr bwMode="auto">
              <a:xfrm>
                <a:off x="1038846" y="4335363"/>
                <a:ext cx="164629" cy="252724"/>
              </a:xfrm>
              <a:custGeom>
                <a:avLst/>
                <a:gdLst>
                  <a:gd name="G0" fmla="+- 284 0 0"/>
                  <a:gd name="G1" fmla="+- 21600 0 0"/>
                  <a:gd name="G2" fmla="+- 21600 0 0"/>
                  <a:gd name="T0" fmla="*/ 0 w 21884"/>
                  <a:gd name="T1" fmla="*/ 2 h 21600"/>
                  <a:gd name="T2" fmla="*/ 21884 w 21884"/>
                  <a:gd name="T3" fmla="*/ 21600 h 21600"/>
                  <a:gd name="T4" fmla="*/ 284 w 21884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84" h="21600" fill="none" extrusionOk="0">
                    <a:moveTo>
                      <a:pt x="-1" y="1"/>
                    </a:moveTo>
                    <a:cubicBezTo>
                      <a:pt x="94" y="0"/>
                      <a:pt x="189" y="-1"/>
                      <a:pt x="284" y="0"/>
                    </a:cubicBezTo>
                    <a:cubicBezTo>
                      <a:pt x="12213" y="0"/>
                      <a:pt x="21884" y="9670"/>
                      <a:pt x="21884" y="21600"/>
                    </a:cubicBezTo>
                  </a:path>
                  <a:path w="21884" h="21600" stroke="0" extrusionOk="0">
                    <a:moveTo>
                      <a:pt x="-1" y="1"/>
                    </a:moveTo>
                    <a:cubicBezTo>
                      <a:pt x="94" y="0"/>
                      <a:pt x="189" y="-1"/>
                      <a:pt x="284" y="0"/>
                    </a:cubicBezTo>
                    <a:cubicBezTo>
                      <a:pt x="12213" y="0"/>
                      <a:pt x="21884" y="9670"/>
                      <a:pt x="21884" y="21600"/>
                    </a:cubicBezTo>
                    <a:lnTo>
                      <a:pt x="284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0" name="Arc 9"/>
              <p:cNvSpPr>
                <a:spLocks/>
              </p:cNvSpPr>
              <p:nvPr/>
            </p:nvSpPr>
            <p:spPr bwMode="auto">
              <a:xfrm flipV="1">
                <a:off x="1038846" y="4592623"/>
                <a:ext cx="164629" cy="252724"/>
              </a:xfrm>
              <a:custGeom>
                <a:avLst/>
                <a:gdLst>
                  <a:gd name="G0" fmla="+- 284 0 0"/>
                  <a:gd name="G1" fmla="+- 21600 0 0"/>
                  <a:gd name="G2" fmla="+- 21600 0 0"/>
                  <a:gd name="T0" fmla="*/ 0 w 21884"/>
                  <a:gd name="T1" fmla="*/ 2 h 21600"/>
                  <a:gd name="T2" fmla="*/ 21884 w 21884"/>
                  <a:gd name="T3" fmla="*/ 21600 h 21600"/>
                  <a:gd name="T4" fmla="*/ 284 w 21884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84" h="21600" fill="none" extrusionOk="0">
                    <a:moveTo>
                      <a:pt x="-1" y="1"/>
                    </a:moveTo>
                    <a:cubicBezTo>
                      <a:pt x="94" y="0"/>
                      <a:pt x="189" y="-1"/>
                      <a:pt x="284" y="0"/>
                    </a:cubicBezTo>
                    <a:cubicBezTo>
                      <a:pt x="12213" y="0"/>
                      <a:pt x="21884" y="9670"/>
                      <a:pt x="21884" y="21600"/>
                    </a:cubicBezTo>
                  </a:path>
                  <a:path w="21884" h="21600" stroke="0" extrusionOk="0">
                    <a:moveTo>
                      <a:pt x="-1" y="1"/>
                    </a:moveTo>
                    <a:cubicBezTo>
                      <a:pt x="94" y="0"/>
                      <a:pt x="189" y="-1"/>
                      <a:pt x="284" y="0"/>
                    </a:cubicBezTo>
                    <a:cubicBezTo>
                      <a:pt x="12213" y="0"/>
                      <a:pt x="21884" y="9670"/>
                      <a:pt x="21884" y="21600"/>
                    </a:cubicBezTo>
                    <a:lnTo>
                      <a:pt x="284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45" name="Line 56"/>
            <p:cNvSpPr>
              <a:spLocks noChangeShapeType="1"/>
            </p:cNvSpPr>
            <p:nvPr/>
          </p:nvSpPr>
          <p:spPr bwMode="auto">
            <a:xfrm>
              <a:off x="1156777" y="5497199"/>
              <a:ext cx="26516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7" name="Line 56"/>
            <p:cNvSpPr>
              <a:spLocks noChangeShapeType="1"/>
            </p:cNvSpPr>
            <p:nvPr/>
          </p:nvSpPr>
          <p:spPr bwMode="auto">
            <a:xfrm>
              <a:off x="1841474" y="5241458"/>
              <a:ext cx="52449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8" name="Rectangle à coins arrondis 47"/>
            <p:cNvSpPr/>
            <p:nvPr/>
          </p:nvSpPr>
          <p:spPr bwMode="auto">
            <a:xfrm>
              <a:off x="1763688" y="5124008"/>
              <a:ext cx="432048" cy="234900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Line 56"/>
            <p:cNvSpPr>
              <a:spLocks noChangeShapeType="1"/>
            </p:cNvSpPr>
            <p:nvPr/>
          </p:nvSpPr>
          <p:spPr bwMode="auto">
            <a:xfrm>
              <a:off x="1841473" y="5497199"/>
              <a:ext cx="52449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0" name="Rectangle à coins arrondis 49"/>
            <p:cNvSpPr/>
            <p:nvPr/>
          </p:nvSpPr>
          <p:spPr bwMode="auto">
            <a:xfrm>
              <a:off x="1421939" y="5392366"/>
              <a:ext cx="432048" cy="234900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51" name="Connecteur en angle 50"/>
            <p:cNvCxnSpPr>
              <a:endCxn id="48" idx="1"/>
            </p:cNvCxnSpPr>
            <p:nvPr/>
          </p:nvCxnSpPr>
          <p:spPr bwMode="auto">
            <a:xfrm rot="5400000" flipH="1" flipV="1">
              <a:off x="1069310" y="5333420"/>
              <a:ext cx="786339" cy="602417"/>
            </a:xfrm>
            <a:prstGeom prst="bentConnector2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2" name="ZoneTexte 51"/>
            <p:cNvSpPr txBox="1"/>
            <p:nvPr/>
          </p:nvSpPr>
          <p:spPr bwMode="auto">
            <a:xfrm>
              <a:off x="3218782" y="5018859"/>
              <a:ext cx="139655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endParaRPr lang="fr-FR" sz="2400" dirty="0" smtClean="0"/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1863434" y="5373216"/>
              <a:ext cx="184731" cy="453201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fontAlgn="base">
                <a:lnSpc>
                  <a:spcPct val="105000"/>
                </a:lnSpc>
                <a:spcAft>
                  <a:spcPct val="0"/>
                </a:spcAft>
              </a:pPr>
              <a:endParaRPr kumimoji="0" lang="fr-FR" sz="2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54" name="ZoneTexte 53"/>
            <p:cNvSpPr txBox="1"/>
            <p:nvPr/>
          </p:nvSpPr>
          <p:spPr bwMode="auto">
            <a:xfrm>
              <a:off x="1817426" y="5064243"/>
              <a:ext cx="306302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en-US" dirty="0" smtClean="0">
                  <a:solidFill>
                    <a:schemeClr val="accent3"/>
                  </a:solidFill>
                </a:rPr>
                <a:t>D</a:t>
              </a:r>
              <a:endParaRPr lang="fr-FR" dirty="0" smtClean="0">
                <a:solidFill>
                  <a:schemeClr val="accent3"/>
                </a:solidFill>
              </a:endParaRPr>
            </a:p>
          </p:txBody>
        </p:sp>
        <p:sp>
          <p:nvSpPr>
            <p:cNvPr id="55" name="ZoneTexte 54"/>
            <p:cNvSpPr txBox="1"/>
            <p:nvPr/>
          </p:nvSpPr>
          <p:spPr bwMode="auto">
            <a:xfrm>
              <a:off x="1482173" y="5332601"/>
              <a:ext cx="293478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en-US" dirty="0" smtClean="0">
                  <a:solidFill>
                    <a:schemeClr val="accent3"/>
                  </a:solidFill>
                </a:rPr>
                <a:t>E</a:t>
              </a:r>
              <a:endParaRPr lang="fr-FR" dirty="0" smtClean="0">
                <a:solidFill>
                  <a:schemeClr val="accent3"/>
                </a:solidFill>
              </a:endParaRPr>
            </a:p>
          </p:txBody>
        </p:sp>
        <p:sp>
          <p:nvSpPr>
            <p:cNvPr id="56" name="Ellipse 55"/>
            <p:cNvSpPr/>
            <p:nvPr/>
          </p:nvSpPr>
          <p:spPr bwMode="auto">
            <a:xfrm>
              <a:off x="1403648" y="5168443"/>
              <a:ext cx="144016" cy="14401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58" name="Connecteur droit 57"/>
            <p:cNvCxnSpPr>
              <a:stCxn id="43" idx="0"/>
            </p:cNvCxnSpPr>
            <p:nvPr/>
          </p:nvCxnSpPr>
          <p:spPr bwMode="auto">
            <a:xfrm>
              <a:off x="3077777" y="5344501"/>
              <a:ext cx="1062175" cy="14407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0420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6" grpId="0"/>
      <p:bldP spid="8" grpId="0"/>
      <p:bldP spid="5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11"/>
          <p:cNvSpPr>
            <a:spLocks noGrp="1"/>
          </p:cNvSpPr>
          <p:nvPr>
            <p:ph idx="1"/>
          </p:nvPr>
        </p:nvSpPr>
        <p:spPr>
          <a:xfrm>
            <a:off x="323528" y="3645024"/>
            <a:ext cx="8229600" cy="2029786"/>
          </a:xfrm>
        </p:spPr>
        <p:txBody>
          <a:bodyPr/>
          <a:lstStyle/>
          <a:p>
            <a:r>
              <a:rPr lang="en-US" dirty="0" smtClean="0"/>
              <a:t>Logical gates : zero-delay, grouping possible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 polynomial notation : </a:t>
            </a:r>
            <a:r>
              <a:rPr lang="en-US" dirty="0" smtClean="0">
                <a:solidFill>
                  <a:schemeClr val="tx1"/>
                </a:solidFill>
              </a:rPr>
              <a:t>y</a:t>
            </a:r>
            <a:r>
              <a:rPr lang="en-US" sz="2800" baseline="-25000" dirty="0" smtClean="0">
                <a:solidFill>
                  <a:schemeClr val="tx1"/>
                </a:solidFill>
              </a:rPr>
              <a:t>1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 x, s</a:t>
            </a:r>
            <a:r>
              <a:rPr lang="en-US" baseline="-25000" dirty="0" smtClean="0">
                <a:solidFill>
                  <a:schemeClr val="tx1"/>
                </a:solidFill>
                <a:sym typeface="Symbol"/>
              </a:rPr>
              <a:t>2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  s</a:t>
            </a:r>
            <a:r>
              <a:rPr lang="en-US" sz="2800" baseline="-25000" dirty="0" smtClean="0">
                <a:solidFill>
                  <a:schemeClr val="tx1"/>
                </a:solidFill>
                <a:sym typeface="Symbol"/>
              </a:rPr>
              <a:t>1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x</a:t>
            </a:r>
            <a:r>
              <a:rPr lang="en-US" b="1" dirty="0" smtClean="0">
                <a:solidFill>
                  <a:schemeClr val="tx1"/>
                </a:solidFill>
                <a:sym typeface="Symbol"/>
              </a:rPr>
              <a:t>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s</a:t>
            </a:r>
            <a:r>
              <a:rPr lang="en-US" baseline="-25000" dirty="0" smtClean="0">
                <a:solidFill>
                  <a:schemeClr val="tx1"/>
                </a:solidFill>
                <a:sym typeface="Symbol"/>
              </a:rPr>
              <a:t>2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  s</a:t>
            </a:r>
            <a:r>
              <a:rPr lang="en-US" baseline="-25000" dirty="0" smtClean="0">
                <a:solidFill>
                  <a:schemeClr val="tx1"/>
                </a:solidFill>
                <a:sym typeface="Symbol"/>
              </a:rPr>
              <a:t>1</a:t>
            </a:r>
            <a:r>
              <a:rPr lang="en-US" b="1" dirty="0" smtClean="0">
                <a:solidFill>
                  <a:schemeClr val="tx1"/>
                </a:solidFill>
                <a:sym typeface="Symbol"/>
              </a:rPr>
              <a:t>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x</a:t>
            </a:r>
            <a:r>
              <a:rPr lang="en-US" b="1" dirty="0" smtClean="0">
                <a:solidFill>
                  <a:schemeClr val="tx1"/>
                </a:solidFill>
                <a:sym typeface="Symbol"/>
              </a:rPr>
              <a:t>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s</a:t>
            </a:r>
            <a:r>
              <a:rPr lang="en-US" baseline="-25000" dirty="0" smtClean="0">
                <a:solidFill>
                  <a:schemeClr val="tx1"/>
                </a:solidFill>
                <a:sym typeface="Symbol"/>
              </a:rPr>
              <a:t>2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/>
              <a:t>Explicit delay nodes</a:t>
            </a:r>
          </a:p>
          <a:p>
            <a:r>
              <a:rPr lang="en-US" dirty="0" smtClean="0"/>
              <a:t>At least one delay per cycle</a:t>
            </a:r>
            <a:endParaRPr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fr-FR" smtClean="0"/>
              <a:t>23/04/2014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>
          <a:xfrm>
            <a:off x="6934200" y="6572272"/>
            <a:ext cx="2133600" cy="365125"/>
          </a:xfrm>
        </p:spPr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33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>
          <a:xfrm>
            <a:off x="4644008" y="6572272"/>
            <a:ext cx="3280792" cy="365125"/>
          </a:xfrm>
        </p:spPr>
        <p:txBody>
          <a:bodyPr/>
          <a:lstStyle/>
          <a:p>
            <a:r>
              <a:rPr lang="fr-FR" dirty="0" smtClean="0"/>
              <a:t>G. Berry, IHP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Circuits With Delays</a:t>
            </a:r>
            <a:endParaRPr lang="en-US" dirty="0"/>
          </a:p>
        </p:txBody>
      </p:sp>
      <p:grpSp>
        <p:nvGrpSpPr>
          <p:cNvPr id="6" name="Groupe 5"/>
          <p:cNvGrpSpPr/>
          <p:nvPr/>
        </p:nvGrpSpPr>
        <p:grpSpPr>
          <a:xfrm>
            <a:off x="251520" y="980728"/>
            <a:ext cx="8470578" cy="2376264"/>
            <a:chOff x="84139" y="188640"/>
            <a:chExt cx="8470578" cy="2376264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139" y="188640"/>
              <a:ext cx="8470578" cy="2016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ZoneTexte 7"/>
            <p:cNvSpPr txBox="1"/>
            <p:nvPr/>
          </p:nvSpPr>
          <p:spPr bwMode="auto">
            <a:xfrm>
              <a:off x="5292080" y="2103239"/>
              <a:ext cx="720080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square" rIns="46800" rtlCol="0">
              <a:spAutoFit/>
            </a:bodyPr>
            <a:lstStyle/>
            <a:p>
              <a:r>
                <a:rPr lang="en-US" sz="2400" dirty="0" smtClean="0">
                  <a:solidFill>
                    <a:schemeClr val="accent3"/>
                  </a:solidFill>
                </a:rPr>
                <a:t>d2</a:t>
              </a:r>
              <a:endParaRPr lang="fr-FR" sz="2400" dirty="0" smtClean="0">
                <a:solidFill>
                  <a:schemeClr val="accent3"/>
                </a:solidFill>
              </a:endParaRPr>
            </a:p>
          </p:txBody>
        </p:sp>
        <p:sp>
          <p:nvSpPr>
            <p:cNvPr id="9" name="ZoneTexte 8"/>
            <p:cNvSpPr txBox="1"/>
            <p:nvPr/>
          </p:nvSpPr>
          <p:spPr bwMode="auto">
            <a:xfrm>
              <a:off x="2123728" y="1196752"/>
              <a:ext cx="720080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square" rIns="46800" rtlCol="0">
              <a:spAutoFit/>
            </a:bodyPr>
            <a:lstStyle/>
            <a:p>
              <a:r>
                <a:rPr lang="en-US" sz="2400" dirty="0" smtClean="0">
                  <a:solidFill>
                    <a:schemeClr val="accent3"/>
                  </a:solidFill>
                </a:rPr>
                <a:t>d1</a:t>
              </a:r>
              <a:endParaRPr lang="fr-FR" sz="2400" dirty="0" smtClean="0">
                <a:solidFill>
                  <a:schemeClr val="accent3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5724128" y="1514401"/>
              <a:ext cx="432048" cy="288032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14" name="Connecteur droit 13"/>
          <p:cNvCxnSpPr/>
          <p:nvPr/>
        </p:nvCxnSpPr>
        <p:spPr bwMode="auto">
          <a:xfrm>
            <a:off x="5368602" y="4293096"/>
            <a:ext cx="432048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Connecteur droit 12"/>
          <p:cNvCxnSpPr/>
          <p:nvPr/>
        </p:nvCxnSpPr>
        <p:spPr bwMode="auto">
          <a:xfrm>
            <a:off x="4458019" y="4293096"/>
            <a:ext cx="144016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Connecteur droit 14"/>
          <p:cNvCxnSpPr/>
          <p:nvPr/>
        </p:nvCxnSpPr>
        <p:spPr bwMode="auto">
          <a:xfrm>
            <a:off x="6605029" y="4293096"/>
            <a:ext cx="216024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Connecteur droit 19"/>
          <p:cNvCxnSpPr/>
          <p:nvPr/>
        </p:nvCxnSpPr>
        <p:spPr bwMode="auto">
          <a:xfrm>
            <a:off x="7020272" y="4293096"/>
            <a:ext cx="144016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536628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5" name="Connecteur droit 104"/>
          <p:cNvCxnSpPr/>
          <p:nvPr/>
        </p:nvCxnSpPr>
        <p:spPr bwMode="auto">
          <a:xfrm>
            <a:off x="4716016" y="923528"/>
            <a:ext cx="0" cy="1705178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fr-FR" smtClean="0"/>
              <a:t>23/04/2014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>
          <a:xfrm>
            <a:off x="6934200" y="6572272"/>
            <a:ext cx="2133600" cy="365125"/>
          </a:xfrm>
        </p:spPr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34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>
          <a:xfrm>
            <a:off x="4211960" y="6572272"/>
            <a:ext cx="3712840" cy="365125"/>
          </a:xfrm>
        </p:spPr>
        <p:txBody>
          <a:bodyPr/>
          <a:lstStyle/>
          <a:p>
            <a:r>
              <a:rPr lang="fr-FR" dirty="0" smtClean="0"/>
              <a:t>G. Berry, IHP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228600" y="44624"/>
            <a:ext cx="8686800" cy="646331"/>
          </a:xfrm>
        </p:spPr>
        <p:txBody>
          <a:bodyPr/>
          <a:lstStyle/>
          <a:p>
            <a:r>
              <a:rPr lang="en-US" dirty="0" smtClean="0"/>
              <a:t>UN-Delay and Stability</a:t>
            </a:r>
            <a:endParaRPr lang="en-US" dirty="0"/>
          </a:p>
        </p:txBody>
      </p:sp>
      <p:cxnSp>
        <p:nvCxnSpPr>
          <p:cNvPr id="9" name="Connecteur en angle 8"/>
          <p:cNvCxnSpPr/>
          <p:nvPr/>
        </p:nvCxnSpPr>
        <p:spPr bwMode="auto">
          <a:xfrm flipV="1">
            <a:off x="3080019" y="1247080"/>
            <a:ext cx="864096" cy="432048"/>
          </a:xfrm>
          <a:prstGeom prst="bentConnector3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Connecteur en angle 9"/>
          <p:cNvCxnSpPr/>
          <p:nvPr/>
        </p:nvCxnSpPr>
        <p:spPr bwMode="auto">
          <a:xfrm rot="10800000">
            <a:off x="3912481" y="1247081"/>
            <a:ext cx="792088" cy="432049"/>
          </a:xfrm>
          <a:prstGeom prst="bentConnector3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Connecteur en angle 13"/>
          <p:cNvCxnSpPr/>
          <p:nvPr/>
        </p:nvCxnSpPr>
        <p:spPr bwMode="auto">
          <a:xfrm flipV="1">
            <a:off x="4704569" y="1247080"/>
            <a:ext cx="2567731" cy="428649"/>
          </a:xfrm>
          <a:prstGeom prst="bentConnector3">
            <a:avLst>
              <a:gd name="adj1" fmla="val 525"/>
            </a:avLst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Connecteur droit 28"/>
          <p:cNvCxnSpPr/>
          <p:nvPr/>
        </p:nvCxnSpPr>
        <p:spPr bwMode="auto">
          <a:xfrm flipV="1">
            <a:off x="7293685" y="1247080"/>
            <a:ext cx="302651" cy="3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Connecteur droit 46"/>
          <p:cNvCxnSpPr/>
          <p:nvPr/>
        </p:nvCxnSpPr>
        <p:spPr bwMode="auto">
          <a:xfrm>
            <a:off x="3080019" y="2052642"/>
            <a:ext cx="36004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Connecteur droit 48"/>
          <p:cNvCxnSpPr/>
          <p:nvPr/>
        </p:nvCxnSpPr>
        <p:spPr bwMode="auto">
          <a:xfrm flipV="1">
            <a:off x="3440059" y="2052642"/>
            <a:ext cx="0" cy="432048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ZoneTexte 49"/>
          <p:cNvSpPr txBox="1"/>
          <p:nvPr/>
        </p:nvSpPr>
        <p:spPr bwMode="auto">
          <a:xfrm>
            <a:off x="3562596" y="788815"/>
            <a:ext cx="54354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fr-FR" sz="2400" b="1" dirty="0" smtClean="0">
                <a:solidFill>
                  <a:schemeClr val="tx2"/>
                </a:solidFill>
                <a:sym typeface="Symbol"/>
              </a:rPr>
              <a:t></a:t>
            </a:r>
            <a:r>
              <a:rPr lang="fr-FR" b="1" dirty="0" smtClean="0">
                <a:solidFill>
                  <a:schemeClr val="tx2"/>
                </a:solidFill>
                <a:sym typeface="Symbol"/>
              </a:rPr>
              <a:t> </a:t>
            </a:r>
            <a:r>
              <a:rPr lang="fr-FR" sz="2400" dirty="0" smtClean="0">
                <a:solidFill>
                  <a:schemeClr val="tx2"/>
                </a:solidFill>
                <a:sym typeface="Symbol"/>
              </a:rPr>
              <a:t>d</a:t>
            </a:r>
            <a:endParaRPr lang="fr-FR" sz="2400" dirty="0" smtClean="0">
              <a:solidFill>
                <a:schemeClr val="tx2"/>
              </a:solidFill>
            </a:endParaRPr>
          </a:p>
        </p:txBody>
      </p:sp>
      <p:sp>
        <p:nvSpPr>
          <p:cNvPr id="51" name="ZoneTexte 50"/>
          <p:cNvSpPr txBox="1"/>
          <p:nvPr/>
        </p:nvSpPr>
        <p:spPr bwMode="auto">
          <a:xfrm>
            <a:off x="4176294" y="1601145"/>
            <a:ext cx="54354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fr-FR" sz="2400" b="1" dirty="0" smtClean="0">
                <a:solidFill>
                  <a:schemeClr val="tx2"/>
                </a:solidFill>
                <a:sym typeface="Symbol"/>
              </a:rPr>
              <a:t></a:t>
            </a:r>
            <a:r>
              <a:rPr lang="fr-FR" b="1" dirty="0" smtClean="0">
                <a:solidFill>
                  <a:schemeClr val="tx2"/>
                </a:solidFill>
                <a:sym typeface="Symbol"/>
              </a:rPr>
              <a:t> </a:t>
            </a:r>
            <a:r>
              <a:rPr lang="fr-FR" sz="2400" dirty="0" smtClean="0">
                <a:solidFill>
                  <a:schemeClr val="tx2"/>
                </a:solidFill>
                <a:sym typeface="Symbol"/>
              </a:rPr>
              <a:t>d</a:t>
            </a:r>
            <a:endParaRPr lang="fr-FR" sz="2400" dirty="0" smtClean="0">
              <a:solidFill>
                <a:schemeClr val="tx2"/>
              </a:solidFill>
            </a:endParaRPr>
          </a:p>
        </p:txBody>
      </p:sp>
      <p:cxnSp>
        <p:nvCxnSpPr>
          <p:cNvPr id="53" name="Connecteur droit avec flèche 52"/>
          <p:cNvCxnSpPr/>
          <p:nvPr/>
        </p:nvCxnSpPr>
        <p:spPr bwMode="auto">
          <a:xfrm>
            <a:off x="4704569" y="1116538"/>
            <a:ext cx="1379599" cy="0"/>
          </a:xfrm>
          <a:prstGeom prst="straightConnector1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arrow" w="med" len="med"/>
            <a:tailEnd type="arrow" w="med" len="med"/>
          </a:ln>
          <a:effectLst/>
        </p:spPr>
      </p:cxnSp>
      <p:sp>
        <p:nvSpPr>
          <p:cNvPr id="54" name="ZoneTexte 53"/>
          <p:cNvSpPr txBox="1"/>
          <p:nvPr/>
        </p:nvSpPr>
        <p:spPr bwMode="auto">
          <a:xfrm>
            <a:off x="5196992" y="692696"/>
            <a:ext cx="3111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fr-FR" sz="2400" dirty="0" smtClean="0">
                <a:solidFill>
                  <a:schemeClr val="tx2"/>
                </a:solidFill>
                <a:sym typeface="Symbol"/>
              </a:rPr>
              <a:t>d</a:t>
            </a:r>
            <a:endParaRPr lang="fr-FR" sz="2400" dirty="0" smtClean="0">
              <a:solidFill>
                <a:schemeClr val="tx2"/>
              </a:solidFill>
            </a:endParaRPr>
          </a:p>
        </p:txBody>
      </p:sp>
      <p:cxnSp>
        <p:nvCxnSpPr>
          <p:cNvPr id="57" name="Connecteur droit 56"/>
          <p:cNvCxnSpPr/>
          <p:nvPr/>
        </p:nvCxnSpPr>
        <p:spPr bwMode="auto">
          <a:xfrm flipV="1">
            <a:off x="3592459" y="2052642"/>
            <a:ext cx="0" cy="432048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Connecteur droit 59"/>
          <p:cNvCxnSpPr/>
          <p:nvPr/>
        </p:nvCxnSpPr>
        <p:spPr bwMode="auto">
          <a:xfrm flipV="1">
            <a:off x="3897259" y="2052642"/>
            <a:ext cx="0" cy="432048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Connecteur droit 60"/>
          <p:cNvCxnSpPr/>
          <p:nvPr/>
        </p:nvCxnSpPr>
        <p:spPr bwMode="auto">
          <a:xfrm flipV="1">
            <a:off x="4139952" y="2052642"/>
            <a:ext cx="0" cy="432048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Connecteur droit 61"/>
          <p:cNvCxnSpPr/>
          <p:nvPr/>
        </p:nvCxnSpPr>
        <p:spPr bwMode="auto">
          <a:xfrm flipV="1">
            <a:off x="4283968" y="2052642"/>
            <a:ext cx="0" cy="432048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Connecteur droit 62"/>
          <p:cNvCxnSpPr/>
          <p:nvPr/>
        </p:nvCxnSpPr>
        <p:spPr bwMode="auto">
          <a:xfrm flipV="1">
            <a:off x="4860032" y="2052642"/>
            <a:ext cx="0" cy="432048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Connecteur droit 63"/>
          <p:cNvCxnSpPr/>
          <p:nvPr/>
        </p:nvCxnSpPr>
        <p:spPr bwMode="auto">
          <a:xfrm flipV="1">
            <a:off x="5508104" y="2052642"/>
            <a:ext cx="0" cy="432048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Connecteur droit 64"/>
          <p:cNvCxnSpPr/>
          <p:nvPr/>
        </p:nvCxnSpPr>
        <p:spPr bwMode="auto">
          <a:xfrm flipV="1">
            <a:off x="5652120" y="2052642"/>
            <a:ext cx="0" cy="432048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Connecteur droit 65"/>
          <p:cNvCxnSpPr/>
          <p:nvPr/>
        </p:nvCxnSpPr>
        <p:spPr bwMode="auto">
          <a:xfrm flipV="1">
            <a:off x="5364088" y="2052642"/>
            <a:ext cx="0" cy="432048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Connecteur droit 67"/>
          <p:cNvCxnSpPr/>
          <p:nvPr/>
        </p:nvCxnSpPr>
        <p:spPr bwMode="auto">
          <a:xfrm>
            <a:off x="3440059" y="2484690"/>
            <a:ext cx="15240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Connecteur droit 69"/>
          <p:cNvCxnSpPr/>
          <p:nvPr/>
        </p:nvCxnSpPr>
        <p:spPr bwMode="auto">
          <a:xfrm>
            <a:off x="3594608" y="2052642"/>
            <a:ext cx="302651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Connecteur droit 71"/>
          <p:cNvCxnSpPr/>
          <p:nvPr/>
        </p:nvCxnSpPr>
        <p:spPr bwMode="auto">
          <a:xfrm>
            <a:off x="7293685" y="2052642"/>
            <a:ext cx="302651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Connecteur droit 72"/>
          <p:cNvCxnSpPr/>
          <p:nvPr/>
        </p:nvCxnSpPr>
        <p:spPr bwMode="auto">
          <a:xfrm>
            <a:off x="5724128" y="2052642"/>
            <a:ext cx="1548172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Connecteur droit 73"/>
          <p:cNvCxnSpPr/>
          <p:nvPr/>
        </p:nvCxnSpPr>
        <p:spPr bwMode="auto">
          <a:xfrm>
            <a:off x="4132642" y="2052642"/>
            <a:ext cx="151325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Connecteur droit 74"/>
          <p:cNvCxnSpPr/>
          <p:nvPr/>
        </p:nvCxnSpPr>
        <p:spPr bwMode="auto">
          <a:xfrm>
            <a:off x="4860032" y="2052642"/>
            <a:ext cx="504056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Connecteur droit 75"/>
          <p:cNvCxnSpPr/>
          <p:nvPr/>
        </p:nvCxnSpPr>
        <p:spPr bwMode="auto">
          <a:xfrm>
            <a:off x="5508104" y="2052642"/>
            <a:ext cx="151325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7" name="Connecteur droit 76"/>
          <p:cNvCxnSpPr/>
          <p:nvPr/>
        </p:nvCxnSpPr>
        <p:spPr bwMode="auto">
          <a:xfrm>
            <a:off x="5364088" y="2484690"/>
            <a:ext cx="15240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Connecteur droit 77"/>
          <p:cNvCxnSpPr/>
          <p:nvPr/>
        </p:nvCxnSpPr>
        <p:spPr bwMode="auto">
          <a:xfrm>
            <a:off x="3897259" y="2480176"/>
            <a:ext cx="242693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Connecteur droit 78"/>
          <p:cNvCxnSpPr/>
          <p:nvPr/>
        </p:nvCxnSpPr>
        <p:spPr bwMode="auto">
          <a:xfrm>
            <a:off x="4283968" y="2484690"/>
            <a:ext cx="576064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0" name="Connecteur droit 79"/>
          <p:cNvCxnSpPr/>
          <p:nvPr/>
        </p:nvCxnSpPr>
        <p:spPr bwMode="auto">
          <a:xfrm>
            <a:off x="5652120" y="2484690"/>
            <a:ext cx="76200" cy="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Connecteur droit 87"/>
          <p:cNvCxnSpPr/>
          <p:nvPr/>
        </p:nvCxnSpPr>
        <p:spPr bwMode="auto">
          <a:xfrm flipV="1">
            <a:off x="5724128" y="2052642"/>
            <a:ext cx="0" cy="432048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Connecteur droit 91"/>
          <p:cNvCxnSpPr/>
          <p:nvPr/>
        </p:nvCxnSpPr>
        <p:spPr bwMode="auto">
          <a:xfrm>
            <a:off x="6084168" y="923528"/>
            <a:ext cx="0" cy="1705178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grpSp>
        <p:nvGrpSpPr>
          <p:cNvPr id="100" name="Groupe 99"/>
          <p:cNvGrpSpPr/>
          <p:nvPr/>
        </p:nvGrpSpPr>
        <p:grpSpPr>
          <a:xfrm>
            <a:off x="740957" y="1675729"/>
            <a:ext cx="1598795" cy="470907"/>
            <a:chOff x="4269349" y="1735291"/>
            <a:chExt cx="1598795" cy="470907"/>
          </a:xfrm>
        </p:grpSpPr>
        <p:sp>
          <p:nvSpPr>
            <p:cNvPr id="7" name="ZoneTexte 6"/>
            <p:cNvSpPr txBox="1"/>
            <p:nvPr/>
          </p:nvSpPr>
          <p:spPr bwMode="auto">
            <a:xfrm>
              <a:off x="4857664" y="1744533"/>
              <a:ext cx="31111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en-US" sz="2400" dirty="0" smtClean="0"/>
                <a:t>d</a:t>
              </a:r>
              <a:endParaRPr lang="fr-FR" sz="2400" dirty="0" smtClean="0"/>
            </a:p>
          </p:txBody>
        </p:sp>
        <p:sp>
          <p:nvSpPr>
            <p:cNvPr id="25" name="Rectangle à coins arrondis 24"/>
            <p:cNvSpPr/>
            <p:nvPr/>
          </p:nvSpPr>
          <p:spPr bwMode="auto">
            <a:xfrm>
              <a:off x="4716015" y="1735291"/>
              <a:ext cx="705461" cy="461665"/>
            </a:xfrm>
            <a:prstGeom prst="roundRect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97" name="Connecteur droit 96"/>
            <p:cNvCxnSpPr>
              <a:endCxn id="25" idx="1"/>
            </p:cNvCxnSpPr>
            <p:nvPr/>
          </p:nvCxnSpPr>
          <p:spPr bwMode="auto">
            <a:xfrm>
              <a:off x="4269349" y="1966123"/>
              <a:ext cx="446666" cy="1"/>
            </a:xfrm>
            <a:prstGeom prst="line">
              <a:avLst/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" name="Connecteur droit 98"/>
            <p:cNvCxnSpPr>
              <a:stCxn id="25" idx="3"/>
            </p:cNvCxnSpPr>
            <p:nvPr/>
          </p:nvCxnSpPr>
          <p:spPr bwMode="auto">
            <a:xfrm flipV="1">
              <a:off x="5421476" y="1966123"/>
              <a:ext cx="446668" cy="1"/>
            </a:xfrm>
            <a:prstGeom prst="line">
              <a:avLst/>
            </a:prstGeom>
            <a:noFill/>
            <a:ln w="1905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01" name="ZoneTexte 100"/>
          <p:cNvSpPr txBox="1"/>
          <p:nvPr/>
        </p:nvSpPr>
        <p:spPr bwMode="auto">
          <a:xfrm>
            <a:off x="778141" y="3176661"/>
            <a:ext cx="253608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smtClean="0"/>
              <a:t>UN-delay : </a:t>
            </a:r>
            <a:r>
              <a:rPr lang="en-US" sz="2400" dirty="0" err="1" smtClean="0">
                <a:solidFill>
                  <a:schemeClr val="accent3"/>
                </a:solidFill>
              </a:rPr>
              <a:t>d</a:t>
            </a:r>
            <a:r>
              <a:rPr lang="en-US" sz="2400" b="1" dirty="0" err="1" smtClean="0">
                <a:sym typeface="Symbol"/>
              </a:rPr>
              <a:t></a:t>
            </a:r>
            <a:r>
              <a:rPr lang="en-US" sz="2800" b="1" dirty="0" err="1" smtClean="0">
                <a:latin typeface="Arial Unicode MS"/>
                <a:ea typeface="Arial Unicode MS"/>
                <a:cs typeface="Arial Unicode MS"/>
              </a:rPr>
              <a:t>ℝ</a:t>
            </a:r>
            <a:r>
              <a:rPr lang="en-US" sz="2800" b="1" baseline="30000" dirty="0" smtClean="0">
                <a:latin typeface="Arial Unicode MS"/>
                <a:ea typeface="Arial Unicode MS"/>
                <a:cs typeface="Arial Unicode MS"/>
              </a:rPr>
              <a:t>+</a:t>
            </a:r>
            <a:r>
              <a:rPr lang="en-US" sz="2400" dirty="0" smtClean="0"/>
              <a:t> </a:t>
            </a:r>
          </a:p>
        </p:txBody>
      </p:sp>
      <p:sp>
        <p:nvSpPr>
          <p:cNvPr id="103" name="ZoneTexte 102"/>
          <p:cNvSpPr txBox="1"/>
          <p:nvPr/>
        </p:nvSpPr>
        <p:spPr bwMode="auto">
          <a:xfrm>
            <a:off x="2627784" y="1250480"/>
            <a:ext cx="3111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h</a:t>
            </a:r>
            <a:endParaRPr lang="fr-FR" sz="2400" dirty="0" smtClean="0">
              <a:solidFill>
                <a:schemeClr val="tx2"/>
              </a:solidFill>
            </a:endParaRPr>
          </a:p>
        </p:txBody>
      </p:sp>
      <p:sp>
        <p:nvSpPr>
          <p:cNvPr id="104" name="ZoneTexte 103"/>
          <p:cNvSpPr txBox="1"/>
          <p:nvPr/>
        </p:nvSpPr>
        <p:spPr bwMode="auto">
          <a:xfrm>
            <a:off x="2627784" y="2023025"/>
            <a:ext cx="3800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smtClean="0">
                <a:solidFill>
                  <a:schemeClr val="accent4"/>
                </a:solidFill>
              </a:rPr>
              <a:t>h’</a:t>
            </a:r>
            <a:endParaRPr lang="fr-FR" sz="2400" dirty="0" smtClean="0">
              <a:solidFill>
                <a:schemeClr val="accent4"/>
              </a:solidFill>
            </a:endParaRPr>
          </a:p>
        </p:txBody>
      </p:sp>
      <p:sp>
        <p:nvSpPr>
          <p:cNvPr id="106" name="ZoneTexte 105"/>
          <p:cNvSpPr txBox="1"/>
          <p:nvPr/>
        </p:nvSpPr>
        <p:spPr bwMode="auto">
          <a:xfrm>
            <a:off x="4568862" y="2556698"/>
            <a:ext cx="2245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smtClean="0"/>
              <a:t>t</a:t>
            </a:r>
            <a:endParaRPr lang="fr-FR" sz="2400" dirty="0" smtClean="0"/>
          </a:p>
        </p:txBody>
      </p:sp>
      <p:sp>
        <p:nvSpPr>
          <p:cNvPr id="107" name="ZoneTexte 106"/>
          <p:cNvSpPr txBox="1"/>
          <p:nvPr/>
        </p:nvSpPr>
        <p:spPr bwMode="auto">
          <a:xfrm>
            <a:off x="5828754" y="2556698"/>
            <a:ext cx="56438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err="1" smtClean="0"/>
              <a:t>t</a:t>
            </a:r>
            <a:r>
              <a:rPr lang="en-US" sz="2400" dirty="0" err="1" smtClean="0">
                <a:sym typeface="Symbol"/>
              </a:rPr>
              <a:t></a:t>
            </a:r>
            <a:r>
              <a:rPr lang="en-US" sz="2400" dirty="0" err="1" smtClean="0">
                <a:solidFill>
                  <a:schemeClr val="accent3"/>
                </a:solidFill>
                <a:sym typeface="Symbol"/>
              </a:rPr>
              <a:t>d</a:t>
            </a:r>
            <a:endParaRPr lang="fr-FR" sz="2400" dirty="0" smtClean="0">
              <a:solidFill>
                <a:schemeClr val="accent3"/>
              </a:solidFill>
            </a:endParaRPr>
          </a:p>
        </p:txBody>
      </p:sp>
      <p:sp>
        <p:nvSpPr>
          <p:cNvPr id="108" name="ZoneTexte 107"/>
          <p:cNvSpPr txBox="1"/>
          <p:nvPr/>
        </p:nvSpPr>
        <p:spPr bwMode="auto">
          <a:xfrm>
            <a:off x="3783426" y="3207439"/>
            <a:ext cx="492615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h</a:t>
            </a:r>
            <a:r>
              <a:rPr lang="fr-FR" sz="2400" dirty="0" smtClean="0">
                <a:sym typeface="Symbol"/>
              </a:rPr>
              <a:t></a:t>
            </a:r>
            <a:r>
              <a:rPr lang="fr-FR" sz="2400" dirty="0" err="1" smtClean="0"/>
              <a:t>t,</a:t>
            </a:r>
            <a:r>
              <a:rPr lang="fr-FR" sz="2400" dirty="0" err="1" smtClean="0">
                <a:latin typeface="Arial Unicode MS"/>
                <a:ea typeface="Arial Unicode MS"/>
                <a:cs typeface="Arial Unicode MS"/>
              </a:rPr>
              <a:t>u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b and </a:t>
            </a:r>
            <a:r>
              <a:rPr lang="fr-FR" sz="2400" dirty="0"/>
              <a:t>t</a:t>
            </a:r>
            <a:r>
              <a:rPr lang="en-US" sz="2400" b="1" dirty="0">
                <a:sym typeface="Symbol"/>
              </a:rPr>
              <a:t></a:t>
            </a:r>
            <a:r>
              <a:rPr lang="fr-FR" sz="2400" dirty="0" smtClean="0">
                <a:solidFill>
                  <a:schemeClr val="accent3"/>
                </a:solidFill>
              </a:rPr>
              <a:t>d</a:t>
            </a:r>
            <a:r>
              <a:rPr lang="fr-FR" sz="2400" dirty="0" smtClean="0"/>
              <a:t> </a:t>
            </a:r>
            <a:r>
              <a:rPr lang="fr-FR" sz="2400" b="1" dirty="0" smtClean="0">
                <a:sym typeface="Symbol"/>
              </a:rPr>
              <a:t></a:t>
            </a:r>
            <a:r>
              <a:rPr lang="fr-FR" sz="2400" dirty="0" smtClean="0">
                <a:sym typeface="Symbol"/>
              </a:rPr>
              <a:t> </a:t>
            </a:r>
            <a:r>
              <a:rPr lang="fr-FR" sz="2400" dirty="0" smtClean="0">
                <a:latin typeface="Arial Unicode MS"/>
                <a:ea typeface="Arial Unicode MS"/>
                <a:cs typeface="Arial Unicode MS"/>
              </a:rPr>
              <a:t>u 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 </a:t>
            </a:r>
            <a:r>
              <a:rPr lang="en-US" sz="2400" dirty="0" smtClean="0">
                <a:solidFill>
                  <a:schemeClr val="accent4"/>
                </a:solidFill>
              </a:rPr>
              <a:t>h’</a:t>
            </a:r>
            <a:r>
              <a:rPr lang="fr-FR" sz="2400" dirty="0" smtClean="0">
                <a:sym typeface="Symbol"/>
              </a:rPr>
              <a:t></a:t>
            </a:r>
            <a:r>
              <a:rPr lang="fr-FR" sz="2400" dirty="0" smtClean="0"/>
              <a:t>t</a:t>
            </a:r>
            <a:r>
              <a:rPr lang="en-US" sz="2400" dirty="0" smtClean="0">
                <a:sym typeface="Symbol"/>
              </a:rPr>
              <a:t></a:t>
            </a:r>
            <a:r>
              <a:rPr lang="fr-FR" sz="2400" dirty="0" err="1" smtClean="0">
                <a:solidFill>
                  <a:schemeClr val="accent3"/>
                </a:solidFill>
              </a:rPr>
              <a:t>d</a:t>
            </a:r>
            <a:r>
              <a:rPr lang="fr-FR" sz="2400" dirty="0" err="1" smtClean="0"/>
              <a:t>,</a:t>
            </a:r>
            <a:r>
              <a:rPr lang="fr-FR" sz="2400" dirty="0" err="1" smtClean="0">
                <a:latin typeface="Arial Unicode MS"/>
                <a:ea typeface="Arial Unicode MS"/>
                <a:cs typeface="Arial Unicode MS"/>
              </a:rPr>
              <a:t>u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b </a:t>
            </a:r>
            <a:r>
              <a:rPr lang="en-US" sz="2400" dirty="0" smtClean="0"/>
              <a:t> </a:t>
            </a:r>
            <a:endParaRPr lang="fr-FR" sz="2400" dirty="0" smtClean="0"/>
          </a:p>
        </p:txBody>
      </p:sp>
      <p:sp>
        <p:nvSpPr>
          <p:cNvPr id="6" name="ZoneTexte 5"/>
          <p:cNvSpPr txBox="1"/>
          <p:nvPr/>
        </p:nvSpPr>
        <p:spPr bwMode="auto">
          <a:xfrm>
            <a:off x="484919" y="4115688"/>
            <a:ext cx="7296357" cy="96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pPr marL="205200" indent="-205200">
              <a:buFont typeface="Arial" panose="020B0604020202020204" pitchFamily="34" charset="0"/>
              <a:buChar char="•"/>
            </a:pPr>
            <a:r>
              <a:rPr lang="en-US" sz="2400" dirty="0" smtClean="0"/>
              <a:t>A history </a:t>
            </a:r>
            <a:r>
              <a:rPr lang="en-US" sz="2400" dirty="0" smtClean="0">
                <a:solidFill>
                  <a:schemeClr val="tx2"/>
                </a:solidFill>
              </a:rPr>
              <a:t>h</a:t>
            </a:r>
            <a:r>
              <a:rPr lang="en-US" sz="2400" dirty="0" smtClean="0"/>
              <a:t> is </a:t>
            </a:r>
            <a:r>
              <a:rPr lang="en-US" sz="2400" dirty="0" smtClean="0">
                <a:solidFill>
                  <a:schemeClr val="tx2"/>
                </a:solidFill>
              </a:rPr>
              <a:t>stable at b</a:t>
            </a:r>
            <a:r>
              <a:rPr lang="en-US" sz="2400" dirty="0" smtClean="0"/>
              <a:t> after a delay </a:t>
            </a:r>
            <a:r>
              <a:rPr lang="en-US" sz="2400" dirty="0" smtClean="0">
                <a:solidFill>
                  <a:schemeClr val="accent3"/>
                </a:solidFill>
              </a:rPr>
              <a:t>d </a:t>
            </a:r>
            <a:r>
              <a:rPr lang="en-US" sz="2400" dirty="0" smtClean="0"/>
              <a:t>if </a:t>
            </a:r>
            <a:r>
              <a:rPr lang="en-US" sz="2400" dirty="0" err="1" smtClean="0">
                <a:solidFill>
                  <a:schemeClr val="tx2"/>
                </a:solidFill>
              </a:rPr>
              <a:t>h</a:t>
            </a:r>
            <a:r>
              <a:rPr lang="en-US" sz="2400" dirty="0" err="1" smtClean="0">
                <a:sym typeface="Symbol"/>
              </a:rPr>
              <a:t></a:t>
            </a:r>
            <a:r>
              <a:rPr lang="en-US" sz="2400" dirty="0" err="1" smtClean="0">
                <a:solidFill>
                  <a:schemeClr val="accent3"/>
                </a:solidFill>
              </a:rPr>
              <a:t>d</a:t>
            </a:r>
            <a:r>
              <a:rPr lang="en-US" sz="2400" dirty="0" smtClean="0"/>
              <a:t>,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</a:rPr>
              <a:t>∞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 </a:t>
            </a:r>
            <a:r>
              <a:rPr lang="en-US" sz="2400" b="1" dirty="0" smtClean="0">
                <a:latin typeface="Arial Unicode MS"/>
                <a:ea typeface="Arial Unicode MS"/>
                <a:cs typeface="Arial Unicode MS"/>
                <a:sym typeface="Symbol"/>
              </a:rPr>
              <a:t>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b</a:t>
            </a:r>
          </a:p>
          <a:p>
            <a:pPr marL="205200" indent="-205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Otherwise, 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h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is called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tx2"/>
                </a:solidFill>
              </a:rPr>
              <a:t>unstable</a:t>
            </a:r>
            <a:r>
              <a:rPr lang="en-US" sz="2400" dirty="0" smtClean="0"/>
              <a:t> or </a:t>
            </a:r>
            <a:r>
              <a:rPr lang="en-US" sz="2400" dirty="0" smtClean="0">
                <a:solidFill>
                  <a:schemeClr val="tx2"/>
                </a:solidFill>
              </a:rPr>
              <a:t>oscillating</a:t>
            </a:r>
          </a:p>
        </p:txBody>
      </p:sp>
    </p:spTree>
    <p:extLst>
      <p:ext uri="{BB962C8B-B14F-4D97-AF65-F5344CB8AC3E}">
        <p14:creationId xmlns:p14="http://schemas.microsoft.com/office/powerpoint/2010/main" val="222641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07504" y="764704"/>
            <a:ext cx="8784976" cy="2225225"/>
          </a:xfrm>
        </p:spPr>
        <p:txBody>
          <a:bodyPr/>
          <a:lstStyle/>
          <a:p>
            <a:r>
              <a:rPr lang="en-US" dirty="0" smtClean="0"/>
              <a:t>Goal : to represent the </a:t>
            </a:r>
            <a:r>
              <a:rPr lang="en-US" dirty="0" smtClean="0">
                <a:solidFill>
                  <a:schemeClr val="tx2"/>
                </a:solidFill>
              </a:rPr>
              <a:t>not </a:t>
            </a:r>
            <a:r>
              <a:rPr lang="en-US" dirty="0" smtClean="0"/>
              <a:t>gate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 x</a:t>
            </a:r>
            <a:r>
              <a:rPr lang="en-US" dirty="0" smtClean="0">
                <a:solidFill>
                  <a:schemeClr val="tx2"/>
                </a:solidFill>
              </a:rPr>
              <a:t> stable to </a:t>
            </a:r>
            <a:r>
              <a:rPr lang="en-US" dirty="0" smtClean="0">
                <a:solidFill>
                  <a:schemeClr val="tx1"/>
                </a:solidFill>
              </a:rPr>
              <a:t>1</a:t>
            </a:r>
            <a:r>
              <a:rPr lang="en-US" dirty="0" smtClean="0">
                <a:solidFill>
                  <a:schemeClr val="tx2"/>
                </a:solidFill>
              </a:rPr>
              <a:t> : </a:t>
            </a:r>
            <a:r>
              <a:rPr lang="en-US" dirty="0" err="1" smtClean="0">
                <a:solidFill>
                  <a:schemeClr val="tx1"/>
                </a:solidFill>
              </a:rPr>
              <a:t>h</a:t>
            </a:r>
            <a:r>
              <a:rPr lang="en-US" dirty="0" err="1" smtClean="0">
                <a:solidFill>
                  <a:schemeClr val="tx1"/>
                </a:solidFill>
                <a:sym typeface="Symbol"/>
              </a:rPr>
              <a:t></a:t>
            </a:r>
            <a:r>
              <a:rPr lang="en-US" dirty="0" err="1" smtClean="0">
                <a:solidFill>
                  <a:schemeClr val="tx1"/>
                </a:solidFill>
              </a:rPr>
              <a:t>t,u</a:t>
            </a:r>
            <a:r>
              <a:rPr lang="en-US" dirty="0" smtClean="0">
                <a:solidFill>
                  <a:schemeClr val="tx1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dirty="0" smtClean="0">
                <a:solidFill>
                  <a:schemeClr val="tx1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 Unicode MS"/>
                <a:ea typeface="Arial Unicode MS"/>
                <a:cs typeface="Arial Unicode MS"/>
                <a:sym typeface="Symbol"/>
              </a:rPr>
              <a:t>x</a:t>
            </a:r>
          </a:p>
          <a:p>
            <a:pPr lvl="1"/>
            <a:r>
              <a:rPr lang="en-US" dirty="0" smtClean="0">
                <a:latin typeface="Arial Unicode MS"/>
                <a:ea typeface="Arial Unicode MS"/>
                <a:cs typeface="Arial Unicode MS"/>
                <a:sym typeface="Symbol"/>
              </a:rPr>
              <a:t> logical opposite : </a:t>
            </a:r>
            <a:r>
              <a:rPr lang="en-US" dirty="0" err="1" smtClean="0">
                <a:solidFill>
                  <a:schemeClr val="tx1"/>
                </a:solidFill>
              </a:rPr>
              <a:t>h</a:t>
            </a:r>
            <a:r>
              <a:rPr lang="en-US" dirty="0" err="1" smtClean="0">
                <a:solidFill>
                  <a:schemeClr val="tx1"/>
                </a:solidFill>
                <a:sym typeface="Symbol"/>
              </a:rPr>
              <a:t></a:t>
            </a:r>
            <a:r>
              <a:rPr lang="en-US" dirty="0" err="1" smtClean="0">
                <a:solidFill>
                  <a:schemeClr val="tx1"/>
                </a:solidFill>
              </a:rPr>
              <a:t>t,u</a:t>
            </a:r>
            <a:r>
              <a:rPr lang="en-US" dirty="0" smtClean="0">
                <a:solidFill>
                  <a:schemeClr val="tx1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dirty="0" smtClean="0">
                <a:solidFill>
                  <a:schemeClr val="tx1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 Unicode MS"/>
                <a:ea typeface="Arial Unicode MS"/>
                <a:cs typeface="Arial Unicode MS"/>
                <a:sym typeface="Symbol"/>
              </a:rPr>
              <a:t>x</a:t>
            </a:r>
          </a:p>
          <a:p>
            <a:pPr lvl="1"/>
            <a:r>
              <a:rPr lang="en-US" dirty="0" smtClean="0">
                <a:latin typeface="Arial Unicode MS"/>
                <a:ea typeface="Arial Unicode MS"/>
                <a:cs typeface="Arial Unicode MS"/>
                <a:sym typeface="Symbol"/>
              </a:rPr>
              <a:t> but the logical opposite is satisfied by </a:t>
            </a:r>
            <a:r>
              <a:rPr lang="en-US" dirty="0" smtClean="0">
                <a:solidFill>
                  <a:schemeClr val="accent1"/>
                </a:solidFill>
                <a:latin typeface="Arial Unicode MS"/>
                <a:ea typeface="Arial Unicode MS"/>
                <a:cs typeface="Arial Unicode MS"/>
                <a:sym typeface="Symbol"/>
              </a:rPr>
              <a:t>any unstable signal</a:t>
            </a:r>
          </a:p>
          <a:p>
            <a:pPr lvl="1"/>
            <a:r>
              <a:rPr lang="en-US" dirty="0" smtClean="0">
                <a:latin typeface="Arial Unicode MS"/>
                <a:ea typeface="Arial Unicode MS"/>
                <a:cs typeface="Arial Unicode MS"/>
                <a:sym typeface="Symbol"/>
              </a:rPr>
              <a:t> we want </a:t>
            </a:r>
            <a:r>
              <a:rPr lang="en-US" dirty="0" smtClean="0">
                <a:solidFill>
                  <a:schemeClr val="tx1"/>
                </a:solidFill>
                <a:latin typeface="Arial Unicode MS"/>
                <a:ea typeface="Arial Unicode MS"/>
                <a:cs typeface="Arial Unicode MS"/>
                <a:sym typeface="Symbol"/>
              </a:rPr>
              <a:t>x </a:t>
            </a:r>
            <a:r>
              <a:rPr lang="en-US" dirty="0" smtClean="0">
                <a:latin typeface="Arial Unicode MS"/>
                <a:ea typeface="Arial Unicode MS"/>
                <a:cs typeface="Arial Unicode MS"/>
                <a:sym typeface="Symbol"/>
              </a:rPr>
              <a:t>stable to</a:t>
            </a:r>
            <a:r>
              <a:rPr lang="en-US" dirty="0" smtClean="0">
                <a:solidFill>
                  <a:schemeClr val="tx1"/>
                </a:solidFill>
                <a:latin typeface="Arial Unicode MS"/>
                <a:ea typeface="Arial Unicode MS"/>
                <a:cs typeface="Arial Unicode MS"/>
                <a:sym typeface="Symbol"/>
              </a:rPr>
              <a:t> 0</a:t>
            </a:r>
            <a:r>
              <a:rPr lang="en-US" dirty="0" smtClean="0">
                <a:latin typeface="Arial Unicode MS"/>
                <a:ea typeface="Arial Unicode MS"/>
                <a:cs typeface="Arial Unicode MS"/>
                <a:sym typeface="Symbol"/>
              </a:rPr>
              <a:t>, i.e. </a:t>
            </a:r>
            <a:r>
              <a:rPr lang="en-US" b="1" dirty="0" smtClean="0">
                <a:solidFill>
                  <a:schemeClr val="tx1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</a:t>
            </a:r>
            <a:r>
              <a:rPr lang="en-US" dirty="0" smtClean="0">
                <a:solidFill>
                  <a:schemeClr val="tx1"/>
                </a:solidFill>
                <a:latin typeface="Arial Unicode MS"/>
                <a:ea typeface="Arial Unicode MS"/>
                <a:cs typeface="Arial Unicode MS"/>
                <a:sym typeface="Symbol"/>
              </a:rPr>
              <a:t>x  x</a:t>
            </a:r>
            <a:r>
              <a:rPr lang="en-US" dirty="0" smtClean="0">
                <a:latin typeface="Arial Unicode MS"/>
                <a:ea typeface="Arial Unicode MS"/>
                <a:cs typeface="Arial Unicode MS"/>
                <a:sym typeface="Symbol"/>
              </a:rPr>
              <a:t>, which is different!</a:t>
            </a:r>
            <a:endParaRPr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fr-FR" smtClean="0"/>
              <a:t>23/04/2014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>
          <a:xfrm>
            <a:off x="6934200" y="6572272"/>
            <a:ext cx="2133600" cy="365125"/>
          </a:xfrm>
        </p:spPr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35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>
          <a:xfrm>
            <a:off x="4644008" y="6572272"/>
            <a:ext cx="3280792" cy="365125"/>
          </a:xfrm>
        </p:spPr>
        <p:txBody>
          <a:bodyPr/>
          <a:lstStyle/>
          <a:p>
            <a:r>
              <a:rPr lang="fr-FR" dirty="0" smtClean="0"/>
              <a:t>G. Berry, IHP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Intuitionistic Negation</a:t>
            </a:r>
            <a:endParaRPr lang="en-US" dirty="0"/>
          </a:p>
        </p:txBody>
      </p:sp>
      <p:grpSp>
        <p:nvGrpSpPr>
          <p:cNvPr id="15" name="Groupe 14"/>
          <p:cNvGrpSpPr/>
          <p:nvPr/>
        </p:nvGrpSpPr>
        <p:grpSpPr>
          <a:xfrm>
            <a:off x="3962074" y="1871716"/>
            <a:ext cx="1151490" cy="765196"/>
            <a:chOff x="3943265" y="1865538"/>
            <a:chExt cx="1151490" cy="765196"/>
          </a:xfrm>
        </p:grpSpPr>
        <p:cxnSp>
          <p:nvCxnSpPr>
            <p:cNvPr id="9" name="Connecteur droit 8"/>
            <p:cNvCxnSpPr/>
            <p:nvPr/>
          </p:nvCxnSpPr>
          <p:spPr bwMode="auto">
            <a:xfrm flipV="1">
              <a:off x="3943265" y="1865538"/>
              <a:ext cx="105870" cy="1953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Connecteur droit 10"/>
            <p:cNvCxnSpPr/>
            <p:nvPr/>
          </p:nvCxnSpPr>
          <p:spPr bwMode="auto">
            <a:xfrm>
              <a:off x="4932281" y="2630734"/>
              <a:ext cx="162474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" name="Groupe 7"/>
          <p:cNvGrpSpPr/>
          <p:nvPr/>
        </p:nvGrpSpPr>
        <p:grpSpPr>
          <a:xfrm>
            <a:off x="867396" y="5085184"/>
            <a:ext cx="7409209" cy="1384995"/>
            <a:chOff x="717515" y="3284984"/>
            <a:chExt cx="7409209" cy="1384995"/>
          </a:xfrm>
        </p:grpSpPr>
        <p:sp>
          <p:nvSpPr>
            <p:cNvPr id="12" name="ZoneTexte 11"/>
            <p:cNvSpPr txBox="1"/>
            <p:nvPr/>
          </p:nvSpPr>
          <p:spPr bwMode="auto">
            <a:xfrm>
              <a:off x="717515" y="3284984"/>
              <a:ext cx="7409209" cy="138499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en-US" sz="2400" dirty="0" err="1" smtClean="0"/>
                <a:t>h</a:t>
              </a:r>
              <a:r>
                <a:rPr lang="en-US" sz="2400" dirty="0" err="1" smtClean="0">
                  <a:sym typeface="Symbol"/>
                </a:rPr>
                <a:t></a:t>
              </a:r>
              <a:r>
                <a:rPr lang="en-US" sz="2400" dirty="0" err="1" smtClean="0"/>
                <a:t>t,u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</a:t>
              </a:r>
              <a:r>
                <a:rPr lang="en-US" sz="2400" dirty="0" smtClean="0"/>
                <a:t> </a:t>
              </a:r>
              <a:r>
                <a:rPr lang="en-US" sz="2800" dirty="0" smtClean="0">
                  <a:latin typeface="Arial Unicode MS"/>
                  <a:ea typeface="Arial Unicode MS"/>
                  <a:cs typeface="Arial Unicode MS"/>
                </a:rPr>
                <a:t>⊨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</a:rPr>
                <a:t> </a:t>
              </a:r>
              <a:r>
                <a:rPr lang="en-US" sz="2400" b="1" dirty="0" smtClean="0">
                  <a:sym typeface="Symbol"/>
                </a:rPr>
                <a:t></a:t>
              </a:r>
              <a:r>
                <a:rPr lang="en-US" sz="28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</a:t>
              </a:r>
              <a:r>
                <a:rPr lang="en-US" sz="2400" dirty="0" smtClean="0">
                  <a:sym typeface="Symbol"/>
                </a:rPr>
                <a:t>  </a:t>
              </a:r>
              <a:r>
                <a:rPr lang="en-US" sz="2400" dirty="0" smtClean="0">
                  <a:solidFill>
                    <a:schemeClr val="tx2"/>
                  </a:solidFill>
                  <a:sym typeface="Symbol"/>
                </a:rPr>
                <a:t>iff</a:t>
              </a:r>
              <a:r>
                <a:rPr lang="en-US" sz="2400" dirty="0" smtClean="0">
                  <a:sym typeface="Symbol"/>
                </a:rPr>
                <a:t>  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</a:t>
              </a:r>
              <a:r>
                <a:rPr lang="en-US" sz="2400" dirty="0" smtClean="0">
                  <a:sym typeface="Symbol"/>
                </a:rPr>
                <a:t></a:t>
              </a:r>
              <a:r>
                <a:rPr lang="en-US" sz="2400" dirty="0" err="1" smtClean="0"/>
                <a:t>t’,u</a:t>
              </a:r>
              <a:r>
                <a:rPr lang="en-US" sz="2400" dirty="0" smtClean="0"/>
                <a:t>’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⊂</a:t>
              </a:r>
              <a:r>
                <a:rPr lang="en-US" sz="2400" dirty="0" smtClean="0">
                  <a:sym typeface="Symbol"/>
                </a:rPr>
                <a:t></a:t>
              </a:r>
              <a:r>
                <a:rPr lang="en-US" sz="2400" dirty="0" err="1" smtClean="0"/>
                <a:t>t,u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</a:t>
              </a:r>
              <a:r>
                <a:rPr lang="en-US" sz="2400" dirty="0" smtClean="0"/>
                <a:t>. </a:t>
              </a:r>
              <a:r>
                <a:rPr lang="en-US" sz="2400" dirty="0" err="1" smtClean="0"/>
                <a:t>h</a:t>
              </a:r>
              <a:r>
                <a:rPr lang="en-US" sz="2400" dirty="0" err="1" smtClean="0">
                  <a:sym typeface="Symbol"/>
                </a:rPr>
                <a:t>t</a:t>
              </a:r>
              <a:r>
                <a:rPr lang="en-US" sz="2400" dirty="0" smtClean="0"/>
                <a:t>’,u’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</a:t>
              </a:r>
              <a:r>
                <a:rPr lang="en-US" sz="2400" dirty="0" smtClean="0"/>
                <a:t> </a:t>
              </a:r>
              <a:r>
                <a:rPr lang="en-US" sz="2800" dirty="0" smtClean="0">
                  <a:latin typeface="Arial Unicode MS"/>
                  <a:ea typeface="Arial Unicode MS"/>
                  <a:cs typeface="Arial Unicode MS"/>
                </a:rPr>
                <a:t>⊨ </a:t>
              </a:r>
              <a:r>
                <a:rPr lang="en-US" sz="28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</a:t>
              </a:r>
              <a:endParaRPr lang="en-US" sz="2400" dirty="0" smtClean="0">
                <a:sym typeface="Symbol"/>
              </a:endParaRPr>
            </a:p>
            <a:p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                         </a:t>
              </a:r>
              <a:r>
                <a:rPr lang="en-US" sz="28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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en-US" sz="2400" dirty="0" smtClean="0">
                  <a:solidFill>
                    <a:schemeClr val="tx2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is </a:t>
              </a:r>
              <a:r>
                <a:rPr lang="en-US" sz="2400" dirty="0" smtClean="0">
                  <a:solidFill>
                    <a:schemeClr val="accent1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never </a:t>
              </a:r>
              <a:r>
                <a:rPr lang="en-US" sz="2400" dirty="0" smtClean="0">
                  <a:solidFill>
                    <a:schemeClr val="tx2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satisfied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en-US" sz="2400" dirty="0" smtClean="0">
                  <a:solidFill>
                    <a:schemeClr val="tx2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by 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h </a:t>
              </a:r>
              <a:r>
                <a:rPr lang="en-US" sz="2400" dirty="0" smtClean="0">
                  <a:solidFill>
                    <a:schemeClr val="tx2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on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en-US" sz="2400" dirty="0" smtClean="0">
                  <a:sym typeface="Symbol"/>
                </a:rPr>
                <a:t></a:t>
              </a:r>
              <a:r>
                <a:rPr lang="en-US" sz="2400" dirty="0" err="1" smtClean="0"/>
                <a:t>t,u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</a:t>
              </a:r>
            </a:p>
            <a:p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                         </a:t>
              </a:r>
              <a:r>
                <a:rPr lang="en-US" sz="2400" dirty="0" smtClean="0">
                  <a:solidFill>
                    <a:schemeClr val="tx2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different from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en-US" sz="28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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en-US" sz="2400" dirty="0" smtClean="0">
                  <a:solidFill>
                    <a:schemeClr val="tx2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is </a:t>
              </a:r>
              <a:r>
                <a:rPr lang="en-US" sz="2400" dirty="0" smtClean="0">
                  <a:solidFill>
                    <a:schemeClr val="accent1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not </a:t>
              </a:r>
              <a:r>
                <a:rPr lang="en-US" sz="2400" dirty="0" smtClean="0">
                  <a:solidFill>
                    <a:schemeClr val="tx2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satisfied by 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h </a:t>
              </a:r>
              <a:r>
                <a:rPr lang="en-US" sz="2400" dirty="0" smtClean="0">
                  <a:solidFill>
                    <a:schemeClr val="tx2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!</a:t>
              </a:r>
            </a:p>
          </p:txBody>
        </p:sp>
        <p:cxnSp>
          <p:nvCxnSpPr>
            <p:cNvPr id="13" name="Connecteur droit 12"/>
            <p:cNvCxnSpPr/>
            <p:nvPr/>
          </p:nvCxnSpPr>
          <p:spPr bwMode="auto">
            <a:xfrm flipV="1">
              <a:off x="5646255" y="3467670"/>
              <a:ext cx="144016" cy="216024"/>
            </a:xfrm>
            <a:prstGeom prst="line">
              <a:avLst/>
            </a:prstGeom>
            <a:noFill/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3" name="Groupe 52"/>
          <p:cNvGrpSpPr/>
          <p:nvPr/>
        </p:nvGrpSpPr>
        <p:grpSpPr>
          <a:xfrm>
            <a:off x="1148322" y="3111351"/>
            <a:ext cx="6376006" cy="1829817"/>
            <a:chOff x="1148322" y="3039343"/>
            <a:chExt cx="6376006" cy="1829817"/>
          </a:xfrm>
        </p:grpSpPr>
        <p:cxnSp>
          <p:nvCxnSpPr>
            <p:cNvPr id="30" name="Elbow Connector 33"/>
            <p:cNvCxnSpPr/>
            <p:nvPr/>
          </p:nvCxnSpPr>
          <p:spPr bwMode="auto">
            <a:xfrm>
              <a:off x="1945273" y="3239008"/>
              <a:ext cx="1311855" cy="540176"/>
            </a:xfrm>
            <a:prstGeom prst="bentConnector3">
              <a:avLst>
                <a:gd name="adj1" fmla="val 50000"/>
              </a:avLst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Elbow Connector 34"/>
            <p:cNvCxnSpPr/>
            <p:nvPr/>
          </p:nvCxnSpPr>
          <p:spPr bwMode="auto">
            <a:xfrm flipV="1">
              <a:off x="3257128" y="3245784"/>
              <a:ext cx="1295400" cy="533400"/>
            </a:xfrm>
            <a:prstGeom prst="bentConnector3">
              <a:avLst>
                <a:gd name="adj1" fmla="val 50000"/>
              </a:avLst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Elbow Connector 40"/>
            <p:cNvCxnSpPr/>
            <p:nvPr/>
          </p:nvCxnSpPr>
          <p:spPr bwMode="auto">
            <a:xfrm>
              <a:off x="4552528" y="3245784"/>
              <a:ext cx="1447800" cy="533400"/>
            </a:xfrm>
            <a:prstGeom prst="bentConnector3">
              <a:avLst>
                <a:gd name="adj1" fmla="val 50000"/>
              </a:avLst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Elbow Connector 43"/>
            <p:cNvCxnSpPr/>
            <p:nvPr/>
          </p:nvCxnSpPr>
          <p:spPr bwMode="auto">
            <a:xfrm flipV="1">
              <a:off x="6000328" y="3245784"/>
              <a:ext cx="1524000" cy="533400"/>
            </a:xfrm>
            <a:prstGeom prst="bentConnector3">
              <a:avLst>
                <a:gd name="adj1" fmla="val 50000"/>
              </a:avLst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Connecteur droit 33"/>
            <p:cNvCxnSpPr/>
            <p:nvPr/>
          </p:nvCxnSpPr>
          <p:spPr bwMode="auto">
            <a:xfrm flipH="1">
              <a:off x="1438672" y="3245784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Connecteur droit 34"/>
            <p:cNvCxnSpPr/>
            <p:nvPr/>
          </p:nvCxnSpPr>
          <p:spPr bwMode="auto">
            <a:xfrm flipH="1">
              <a:off x="1438672" y="3779184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6" name="ZoneTexte 35"/>
            <p:cNvSpPr txBox="1"/>
            <p:nvPr/>
          </p:nvSpPr>
          <p:spPr>
            <a:xfrm>
              <a:off x="1150640" y="3039343"/>
              <a:ext cx="327334" cy="415498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fontAlgn="base">
                <a:lnSpc>
                  <a:spcPct val="105000"/>
                </a:lnSpc>
                <a:spcAft>
                  <a:spcPct val="0"/>
                </a:spcAft>
              </a:pPr>
              <a:r>
                <a:rPr kumimoji="0" lang="en-US" sz="2000" b="0" i="0" u="none" strike="noStrike" kern="0" cap="none" spc="0" normalizeH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</a:rPr>
                <a:t>1</a:t>
              </a: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1148322" y="3576480"/>
              <a:ext cx="327334" cy="415498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fontAlgn="base">
                <a:lnSpc>
                  <a:spcPct val="105000"/>
                </a:lnSpc>
                <a:spcAft>
                  <a:spcPct val="0"/>
                </a:spcAft>
              </a:pPr>
              <a:r>
                <a:rPr kumimoji="0" lang="en-US" sz="2000" b="0" i="0" u="none" strike="noStrike" kern="0" cap="none" spc="0" normalizeH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</a:rPr>
                <a:t>0</a:t>
              </a:r>
            </a:p>
          </p:txBody>
        </p:sp>
        <p:cxnSp>
          <p:nvCxnSpPr>
            <p:cNvPr id="38" name="Connecteur droit 37"/>
            <p:cNvCxnSpPr/>
            <p:nvPr/>
          </p:nvCxnSpPr>
          <p:spPr bwMode="auto">
            <a:xfrm>
              <a:off x="1945273" y="3039343"/>
              <a:ext cx="0" cy="93025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9" name="ZoneTexte 38"/>
            <p:cNvSpPr txBox="1"/>
            <p:nvPr/>
          </p:nvSpPr>
          <p:spPr bwMode="auto">
            <a:xfrm>
              <a:off x="1781062" y="3975447"/>
              <a:ext cx="18066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rIns="46800" rtlCol="0">
              <a:spAutoFit/>
            </a:bodyPr>
            <a:lstStyle/>
            <a:p>
              <a:r>
                <a:rPr lang="en-US" sz="2400" dirty="0" smtClean="0"/>
                <a:t>0</a:t>
              </a:r>
            </a:p>
          </p:txBody>
        </p:sp>
        <p:cxnSp>
          <p:nvCxnSpPr>
            <p:cNvPr id="40" name="Connecteur droit 39"/>
            <p:cNvCxnSpPr/>
            <p:nvPr/>
          </p:nvCxnSpPr>
          <p:spPr bwMode="auto">
            <a:xfrm>
              <a:off x="3131840" y="3039343"/>
              <a:ext cx="0" cy="93025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1" name="ZoneTexte 40"/>
            <p:cNvSpPr txBox="1"/>
            <p:nvPr/>
          </p:nvSpPr>
          <p:spPr bwMode="auto">
            <a:xfrm>
              <a:off x="2987824" y="3975447"/>
              <a:ext cx="18066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rIns="46800" rtlCol="0">
              <a:spAutoFit/>
            </a:bodyPr>
            <a:lstStyle/>
            <a:p>
              <a:r>
                <a:rPr lang="en-US" sz="2400" dirty="0" smtClean="0"/>
                <a:t>t</a:t>
              </a:r>
            </a:p>
          </p:txBody>
        </p:sp>
        <p:sp>
          <p:nvSpPr>
            <p:cNvPr id="42" name="ZoneTexte 41"/>
            <p:cNvSpPr txBox="1"/>
            <p:nvPr/>
          </p:nvSpPr>
          <p:spPr bwMode="auto">
            <a:xfrm>
              <a:off x="4932040" y="3975447"/>
              <a:ext cx="18066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rIns="46800" rtlCol="0">
              <a:spAutoFit/>
            </a:bodyPr>
            <a:lstStyle/>
            <a:p>
              <a:r>
                <a:rPr lang="en-US" sz="2400" dirty="0" smtClean="0"/>
                <a:t>u</a:t>
              </a:r>
            </a:p>
          </p:txBody>
        </p:sp>
        <p:cxnSp>
          <p:nvCxnSpPr>
            <p:cNvPr id="43" name="Connecteur droit 42"/>
            <p:cNvCxnSpPr/>
            <p:nvPr/>
          </p:nvCxnSpPr>
          <p:spPr bwMode="auto">
            <a:xfrm>
              <a:off x="5040698" y="3039343"/>
              <a:ext cx="0" cy="93025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9" name="ZoneTexte 48"/>
            <p:cNvSpPr txBox="1"/>
            <p:nvPr/>
          </p:nvSpPr>
          <p:spPr bwMode="auto">
            <a:xfrm>
              <a:off x="2339752" y="4345940"/>
              <a:ext cx="434587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en-US" sz="2400" dirty="0" smtClean="0">
                  <a:solidFill>
                    <a:schemeClr val="tx2"/>
                  </a:solidFill>
                </a:rPr>
                <a:t>neither</a:t>
              </a:r>
              <a:r>
                <a:rPr lang="en-US" sz="2400" dirty="0" smtClean="0"/>
                <a:t> </a:t>
              </a:r>
              <a:r>
                <a:rPr lang="en-US" sz="2400" dirty="0" err="1" smtClean="0"/>
                <a:t>h</a:t>
              </a:r>
              <a:r>
                <a:rPr lang="en-US" sz="2400" dirty="0" err="1" smtClean="0">
                  <a:sym typeface="Symbol"/>
                </a:rPr>
                <a:t>t</a:t>
              </a:r>
              <a:r>
                <a:rPr lang="en-US" sz="2400" dirty="0" err="1" smtClean="0"/>
                <a:t>,u</a:t>
              </a:r>
              <a:r>
                <a:rPr lang="en-US" sz="2400" dirty="0" smtClean="0">
                  <a:sym typeface="Symbol"/>
                </a:rPr>
                <a:t>)</a:t>
              </a:r>
              <a:r>
                <a:rPr lang="en-US" sz="2400" dirty="0" smtClean="0"/>
                <a:t> </a:t>
              </a:r>
              <a:r>
                <a:rPr lang="en-US" sz="2800" dirty="0" smtClean="0">
                  <a:latin typeface="Arial Unicode MS"/>
                  <a:ea typeface="Arial Unicode MS"/>
                  <a:cs typeface="Arial Unicode MS"/>
                </a:rPr>
                <a:t>⊨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</a:rPr>
                <a:t> </a:t>
              </a:r>
              <a:r>
                <a:rPr lang="en-US" sz="2400" dirty="0" smtClean="0">
                  <a:sym typeface="Symbol"/>
                </a:rPr>
                <a:t>x  </a:t>
              </a:r>
              <a:r>
                <a:rPr lang="en-US" sz="2400" dirty="0" smtClean="0">
                  <a:solidFill>
                    <a:schemeClr val="tx2"/>
                  </a:solidFill>
                  <a:sym typeface="Symbol"/>
                </a:rPr>
                <a:t>nor </a:t>
              </a:r>
              <a:r>
                <a:rPr lang="en-US" sz="2400" dirty="0" err="1" smtClean="0"/>
                <a:t>h</a:t>
              </a:r>
              <a:r>
                <a:rPr lang="en-US" sz="2400" dirty="0" err="1" smtClean="0">
                  <a:sym typeface="Symbol"/>
                </a:rPr>
                <a:t></a:t>
              </a:r>
              <a:r>
                <a:rPr lang="en-US" sz="2400" dirty="0" err="1" smtClean="0"/>
                <a:t>t,u</a:t>
              </a:r>
              <a:r>
                <a:rPr lang="en-US" sz="2400" dirty="0" smtClean="0">
                  <a:sym typeface="Symbol"/>
                </a:rPr>
                <a:t>)</a:t>
              </a:r>
              <a:r>
                <a:rPr lang="en-US" sz="2400" dirty="0" smtClean="0"/>
                <a:t> </a:t>
              </a:r>
              <a:r>
                <a:rPr lang="en-US" sz="2800" dirty="0" smtClean="0">
                  <a:latin typeface="Arial Unicode MS"/>
                  <a:ea typeface="Arial Unicode MS"/>
                  <a:cs typeface="Arial Unicode MS"/>
                </a:rPr>
                <a:t>⊨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</a:rPr>
                <a:t> </a:t>
              </a:r>
              <a:r>
                <a:rPr lang="en-US" sz="2400" dirty="0" smtClean="0">
                  <a:sym typeface="Symbol"/>
                </a:rPr>
                <a:t>x</a:t>
              </a:r>
              <a:endParaRPr lang="en-US" sz="2400" dirty="0" smtClean="0"/>
            </a:p>
          </p:txBody>
        </p:sp>
      </p:grpSp>
      <p:cxnSp>
        <p:nvCxnSpPr>
          <p:cNvPr id="44" name="Connecteur droit 43"/>
          <p:cNvCxnSpPr/>
          <p:nvPr/>
        </p:nvCxnSpPr>
        <p:spPr bwMode="auto">
          <a:xfrm>
            <a:off x="6447925" y="4609350"/>
            <a:ext cx="144016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097311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fr-FR" smtClean="0"/>
              <a:t>23/04/2014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>
          <a:xfrm>
            <a:off x="6934200" y="6572272"/>
            <a:ext cx="2133600" cy="365125"/>
          </a:xfrm>
        </p:spPr>
        <p:txBody>
          <a:bodyPr/>
          <a:lstStyle/>
          <a:p>
            <a:fld id="{BD380794-AD05-45D1-BCEF-E41591C34CDA}" type="slidenum">
              <a:rPr lang="fr-FR" smtClean="0"/>
              <a:pPr/>
              <a:t>36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>
          <a:xfrm>
            <a:off x="4211960" y="6572272"/>
            <a:ext cx="3712840" cy="365125"/>
          </a:xfrm>
        </p:spPr>
        <p:txBody>
          <a:bodyPr/>
          <a:lstStyle/>
          <a:p>
            <a:r>
              <a:rPr lang="fr-FR" smtClean="0"/>
              <a:t>G. Berry, IHP</a:t>
            </a:r>
            <a:endParaRPr lang="fr-FR" dirty="0"/>
          </a:p>
        </p:txBody>
      </p:sp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UN-Logic Definition</a:t>
            </a:r>
            <a:endParaRPr lang="en-US" dirty="0"/>
          </a:p>
        </p:txBody>
      </p:sp>
      <p:sp>
        <p:nvSpPr>
          <p:cNvPr id="6" name="ZoneTexte 5"/>
          <p:cNvSpPr txBox="1"/>
          <p:nvPr/>
        </p:nvSpPr>
        <p:spPr bwMode="auto">
          <a:xfrm>
            <a:off x="945679" y="1450318"/>
            <a:ext cx="554331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err="1" smtClean="0"/>
              <a:t>h</a:t>
            </a:r>
            <a:r>
              <a:rPr lang="en-US" sz="2400" dirty="0" err="1" smtClean="0">
                <a:sym typeface="Symbol"/>
              </a:rPr>
              <a:t></a:t>
            </a:r>
            <a:r>
              <a:rPr lang="en-US" sz="2400" dirty="0" err="1" smtClean="0"/>
              <a:t>t,u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dirty="0" smtClean="0"/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</a:t>
            </a:r>
            <a:r>
              <a:rPr lang="en-US" sz="2400" b="1" dirty="0" smtClean="0">
                <a:latin typeface="Arial Unicode MS"/>
                <a:ea typeface="Arial Unicode MS"/>
                <a:cs typeface="Arial Unicode MS"/>
                <a:sym typeface="Symbol"/>
              </a:rPr>
              <a:t>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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 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if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dirty="0" err="1"/>
              <a:t>h</a:t>
            </a:r>
            <a:r>
              <a:rPr lang="en-US" sz="2400" dirty="0" err="1" smtClean="0">
                <a:sym typeface="Symbol"/>
              </a:rPr>
              <a:t></a:t>
            </a:r>
            <a:r>
              <a:rPr lang="en-US" sz="2400" dirty="0" err="1" smtClean="0"/>
              <a:t>t,u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dirty="0" smtClean="0"/>
              <a:t> </a:t>
            </a:r>
            <a:r>
              <a:rPr lang="en-US" sz="2800" dirty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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and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dirty="0" err="1"/>
              <a:t>h</a:t>
            </a:r>
            <a:r>
              <a:rPr lang="en-US" sz="2400" dirty="0" err="1" smtClean="0">
                <a:sym typeface="Symbol"/>
              </a:rPr>
              <a:t></a:t>
            </a:r>
            <a:r>
              <a:rPr lang="en-US" sz="2400" dirty="0" err="1" smtClean="0"/>
              <a:t>t,u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dirty="0" smtClean="0"/>
              <a:t> </a:t>
            </a:r>
            <a:r>
              <a:rPr lang="en-US" sz="2800" dirty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</a:t>
            </a:r>
            <a:endParaRPr lang="fr-FR" sz="2400" dirty="0" smtClean="0"/>
          </a:p>
        </p:txBody>
      </p:sp>
      <p:sp>
        <p:nvSpPr>
          <p:cNvPr id="7" name="ZoneTexte 6"/>
          <p:cNvSpPr txBox="1"/>
          <p:nvPr/>
        </p:nvSpPr>
        <p:spPr bwMode="auto">
          <a:xfrm>
            <a:off x="945679" y="2090881"/>
            <a:ext cx="53028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err="1" smtClean="0"/>
              <a:t>h</a:t>
            </a:r>
            <a:r>
              <a:rPr lang="en-US" sz="2400" dirty="0" err="1" smtClean="0">
                <a:sym typeface="Symbol"/>
              </a:rPr>
              <a:t></a:t>
            </a:r>
            <a:r>
              <a:rPr lang="en-US" sz="2400" dirty="0" err="1" smtClean="0"/>
              <a:t>t,u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dirty="0" smtClean="0"/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</a:t>
            </a:r>
            <a:r>
              <a:rPr lang="en-US" sz="2400" b="1" dirty="0" smtClean="0">
                <a:latin typeface="Arial Unicode MS"/>
                <a:ea typeface="Arial Unicode MS"/>
                <a:cs typeface="Arial Unicode MS"/>
                <a:sym typeface="Symbol"/>
              </a:rPr>
              <a:t>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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 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if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dirty="0" err="1" smtClean="0"/>
              <a:t>h</a:t>
            </a:r>
            <a:r>
              <a:rPr lang="en-US" sz="2400" dirty="0" err="1" smtClean="0">
                <a:sym typeface="Symbol"/>
              </a:rPr>
              <a:t></a:t>
            </a:r>
            <a:r>
              <a:rPr lang="en-US" sz="2400" dirty="0" err="1" smtClean="0"/>
              <a:t>t,u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dirty="0" smtClean="0"/>
              <a:t> </a:t>
            </a:r>
            <a:r>
              <a:rPr lang="en-US" sz="2800" dirty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800" dirty="0">
                <a:latin typeface="Arial Unicode MS"/>
                <a:ea typeface="Arial Unicode MS"/>
                <a:cs typeface="Arial Unicode MS"/>
                <a:sym typeface="Symbol"/>
              </a:rPr>
              <a:t></a:t>
            </a:r>
            <a:r>
              <a:rPr lang="en-US" sz="2400" b="1" dirty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or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dirty="0" err="1"/>
              <a:t>h</a:t>
            </a:r>
            <a:r>
              <a:rPr lang="en-US" sz="2400" dirty="0" err="1" smtClean="0">
                <a:sym typeface="Symbol"/>
              </a:rPr>
              <a:t></a:t>
            </a:r>
            <a:r>
              <a:rPr lang="en-US" sz="2400" dirty="0" err="1" smtClean="0"/>
              <a:t>t,u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dirty="0" smtClean="0"/>
              <a:t> </a:t>
            </a:r>
            <a:r>
              <a:rPr lang="en-US" sz="2800" dirty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</a:t>
            </a:r>
            <a:endParaRPr lang="fr-FR" sz="2400" dirty="0" smtClean="0"/>
          </a:p>
        </p:txBody>
      </p:sp>
      <p:sp>
        <p:nvSpPr>
          <p:cNvPr id="8" name="ZoneTexte 7"/>
          <p:cNvSpPr txBox="1"/>
          <p:nvPr/>
        </p:nvSpPr>
        <p:spPr bwMode="auto">
          <a:xfrm>
            <a:off x="945679" y="809755"/>
            <a:ext cx="41374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err="1" smtClean="0"/>
              <a:t>h</a:t>
            </a:r>
            <a:r>
              <a:rPr lang="en-US" sz="2400" dirty="0" err="1" smtClean="0">
                <a:sym typeface="Symbol"/>
              </a:rPr>
              <a:t></a:t>
            </a:r>
            <a:r>
              <a:rPr lang="en-US" sz="2400" dirty="0" err="1" smtClean="0"/>
              <a:t>t,u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dirty="0" smtClean="0"/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R  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if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</a:t>
            </a:r>
            <a:r>
              <a:rPr lang="en-US" sz="2400" b="1" dirty="0" smtClean="0">
                <a:latin typeface="Arial Unicode MS"/>
                <a:ea typeface="Arial Unicode MS"/>
                <a:cs typeface="Arial Unicode MS"/>
                <a:sym typeface="Symbol"/>
              </a:rPr>
              <a:t>∈</a:t>
            </a:r>
            <a:r>
              <a:rPr lang="en-US" sz="2400" dirty="0" smtClean="0">
                <a:sym typeface="Symbol"/>
              </a:rPr>
              <a:t></a:t>
            </a:r>
            <a:r>
              <a:rPr lang="en-US" sz="2400" dirty="0" err="1" smtClean="0"/>
              <a:t>t,u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dirty="0" smtClean="0"/>
              <a:t>. h</a:t>
            </a:r>
            <a:r>
              <a:rPr lang="en-US" sz="2400" dirty="0">
                <a:latin typeface="Arial Unicode MS"/>
                <a:ea typeface="Arial Unicode MS"/>
                <a:cs typeface="Arial Unicode MS"/>
                <a:sym typeface="Symbol"/>
              </a:rPr>
              <a:t></a:t>
            </a:r>
            <a:r>
              <a:rPr lang="en-US" sz="2400" b="1" dirty="0" smtClean="0">
                <a:latin typeface="Arial Unicode MS"/>
                <a:ea typeface="Arial Unicode MS"/>
                <a:cs typeface="Arial Unicode MS"/>
                <a:sym typeface="Symbol"/>
              </a:rPr>
              <a:t>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∈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R</a:t>
            </a:r>
            <a:endParaRPr lang="fr-FR" sz="2400" dirty="0" smtClean="0"/>
          </a:p>
        </p:txBody>
      </p:sp>
      <p:sp>
        <p:nvSpPr>
          <p:cNvPr id="10" name="ZoneTexte 9"/>
          <p:cNvSpPr txBox="1"/>
          <p:nvPr/>
        </p:nvSpPr>
        <p:spPr bwMode="auto">
          <a:xfrm>
            <a:off x="945679" y="3372007"/>
            <a:ext cx="755187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err="1" smtClean="0"/>
              <a:t>h</a:t>
            </a:r>
            <a:r>
              <a:rPr lang="en-US" sz="2400" dirty="0" err="1" smtClean="0">
                <a:sym typeface="Symbol"/>
              </a:rPr>
              <a:t></a:t>
            </a:r>
            <a:r>
              <a:rPr lang="en-US" sz="2400" dirty="0" err="1" smtClean="0"/>
              <a:t>t,u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dirty="0" smtClean="0"/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</a:t>
            </a:r>
            <a:r>
              <a:rPr lang="en-US" sz="2400" b="1" dirty="0" smtClean="0">
                <a:latin typeface="Arial Unicode MS"/>
                <a:ea typeface="Arial Unicode MS"/>
                <a:cs typeface="Arial Unicode MS"/>
                <a:sym typeface="Symbol"/>
              </a:rPr>
              <a:t>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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 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if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</a:t>
            </a:r>
            <a:r>
              <a:rPr lang="en-US" sz="2400" dirty="0" smtClean="0">
                <a:sym typeface="Symbol"/>
              </a:rPr>
              <a:t></a:t>
            </a:r>
            <a:r>
              <a:rPr lang="en-US" sz="2400" dirty="0" err="1" smtClean="0"/>
              <a:t>t’,u</a:t>
            </a:r>
            <a:r>
              <a:rPr lang="en-US" sz="2400" dirty="0" smtClean="0"/>
              <a:t>’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⊂</a:t>
            </a:r>
            <a:r>
              <a:rPr lang="en-US" sz="2400" dirty="0" smtClean="0">
                <a:sym typeface="Symbol"/>
              </a:rPr>
              <a:t></a:t>
            </a:r>
            <a:r>
              <a:rPr lang="en-US" sz="2400" dirty="0" err="1" smtClean="0"/>
              <a:t>t,u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dirty="0" smtClean="0"/>
              <a:t>. </a:t>
            </a:r>
            <a:r>
              <a:rPr lang="en-US" sz="2400" dirty="0" err="1" smtClean="0"/>
              <a:t>h</a:t>
            </a:r>
            <a:r>
              <a:rPr lang="en-US" sz="2400" dirty="0" err="1" smtClean="0">
                <a:sym typeface="Symbol"/>
              </a:rPr>
              <a:t></a:t>
            </a:r>
            <a:r>
              <a:rPr lang="en-US" sz="2400" dirty="0" err="1" smtClean="0"/>
              <a:t>t</a:t>
            </a:r>
            <a:r>
              <a:rPr lang="en-US" sz="2400" dirty="0" smtClean="0"/>
              <a:t>’,u’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dirty="0" smtClean="0"/>
              <a:t> </a:t>
            </a:r>
            <a:r>
              <a:rPr lang="en-US" sz="2800" dirty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</a:t>
            </a:r>
            <a:r>
              <a:rPr lang="en-US" sz="2400" b="1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b="1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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dirty="0" err="1" smtClean="0"/>
              <a:t>h</a:t>
            </a:r>
            <a:r>
              <a:rPr lang="en-US" sz="2400" dirty="0" err="1" smtClean="0">
                <a:sym typeface="Symbol"/>
              </a:rPr>
              <a:t></a:t>
            </a:r>
            <a:r>
              <a:rPr lang="en-US" sz="2400" dirty="0" err="1" smtClean="0"/>
              <a:t>t</a:t>
            </a:r>
            <a:r>
              <a:rPr lang="en-US" sz="2400" dirty="0" smtClean="0"/>
              <a:t>’,u’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dirty="0" smtClean="0"/>
              <a:t> </a:t>
            </a:r>
            <a:r>
              <a:rPr lang="en-US" sz="2800" dirty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</a:t>
            </a:r>
            <a:endParaRPr lang="fr-FR" sz="2400" dirty="0" smtClean="0"/>
          </a:p>
        </p:txBody>
      </p:sp>
      <p:grpSp>
        <p:nvGrpSpPr>
          <p:cNvPr id="14" name="Groupe 13"/>
          <p:cNvGrpSpPr/>
          <p:nvPr/>
        </p:nvGrpSpPr>
        <p:grpSpPr>
          <a:xfrm>
            <a:off x="945679" y="2731444"/>
            <a:ext cx="5374998" cy="523220"/>
            <a:chOff x="1237321" y="1825660"/>
            <a:chExt cx="5374998" cy="523220"/>
          </a:xfrm>
        </p:grpSpPr>
        <p:sp>
          <p:nvSpPr>
            <p:cNvPr id="9" name="ZoneTexte 8"/>
            <p:cNvSpPr txBox="1"/>
            <p:nvPr/>
          </p:nvSpPr>
          <p:spPr bwMode="auto">
            <a:xfrm>
              <a:off x="1237321" y="1825660"/>
              <a:ext cx="537499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en-US" sz="2400" dirty="0" err="1" smtClean="0"/>
                <a:t>h</a:t>
              </a:r>
              <a:r>
                <a:rPr lang="en-US" sz="2400" dirty="0" err="1" smtClean="0">
                  <a:sym typeface="Symbol"/>
                </a:rPr>
                <a:t></a:t>
              </a:r>
              <a:r>
                <a:rPr lang="en-US" sz="2400" dirty="0" err="1" smtClean="0"/>
                <a:t>t,u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</a:t>
              </a:r>
              <a:r>
                <a:rPr lang="en-US" sz="2400" dirty="0" smtClean="0"/>
                <a:t> </a:t>
              </a:r>
              <a:r>
                <a:rPr lang="en-US" sz="2800" dirty="0" smtClean="0">
                  <a:latin typeface="Arial Unicode MS"/>
                  <a:ea typeface="Arial Unicode MS"/>
                  <a:cs typeface="Arial Unicode MS"/>
                </a:rPr>
                <a:t>⊨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</a:rPr>
                <a:t> </a:t>
              </a:r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</a:t>
              </a:r>
              <a:r>
                <a:rPr lang="en-US" sz="2800" dirty="0">
                  <a:latin typeface="Arial Unicode MS"/>
                  <a:ea typeface="Arial Unicode MS"/>
                  <a:cs typeface="Arial Unicode MS"/>
                  <a:sym typeface="Symbol"/>
                </a:rPr>
                <a:t>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 </a:t>
              </a:r>
              <a:r>
                <a:rPr lang="en-US" sz="2400" dirty="0" smtClean="0">
                  <a:solidFill>
                    <a:schemeClr val="tx2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if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</a:t>
              </a:r>
              <a:r>
                <a:rPr lang="en-US" sz="2400" dirty="0" smtClean="0">
                  <a:sym typeface="Symbol"/>
                </a:rPr>
                <a:t></a:t>
              </a:r>
              <a:r>
                <a:rPr lang="en-US" sz="2400" dirty="0" err="1" smtClean="0"/>
                <a:t>t’,u</a:t>
              </a:r>
              <a:r>
                <a:rPr lang="en-US" sz="2400" dirty="0" smtClean="0"/>
                <a:t>’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⊂</a:t>
              </a:r>
              <a:r>
                <a:rPr lang="en-US" sz="2400" dirty="0" smtClean="0">
                  <a:sym typeface="Symbol"/>
                </a:rPr>
                <a:t></a:t>
              </a:r>
              <a:r>
                <a:rPr lang="en-US" sz="2400" dirty="0" err="1" smtClean="0"/>
                <a:t>t,u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</a:t>
              </a:r>
              <a:r>
                <a:rPr lang="en-US" sz="2400" dirty="0" smtClean="0"/>
                <a:t>. </a:t>
              </a:r>
              <a:r>
                <a:rPr lang="en-US" sz="2400" dirty="0" err="1" smtClean="0"/>
                <a:t>h</a:t>
              </a:r>
              <a:r>
                <a:rPr lang="en-US" sz="2400" dirty="0" err="1" smtClean="0">
                  <a:sym typeface="Symbol"/>
                </a:rPr>
                <a:t></a:t>
              </a:r>
              <a:r>
                <a:rPr lang="en-US" sz="2400" dirty="0" err="1" smtClean="0"/>
                <a:t>t</a:t>
              </a:r>
              <a:r>
                <a:rPr lang="en-US" sz="2400" dirty="0" smtClean="0"/>
                <a:t>’,u’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</a:t>
              </a:r>
              <a:r>
                <a:rPr lang="en-US" sz="2400" dirty="0" smtClean="0"/>
                <a:t> </a:t>
              </a:r>
              <a:r>
                <a:rPr lang="en-US" sz="2800" dirty="0">
                  <a:latin typeface="Arial Unicode MS"/>
                  <a:ea typeface="Arial Unicode MS"/>
                  <a:cs typeface="Arial Unicode MS"/>
                </a:rPr>
                <a:t>⊨ </a:t>
              </a:r>
              <a:r>
                <a:rPr lang="en-US" sz="28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</a:t>
              </a:r>
              <a:endParaRPr lang="fr-FR" sz="2400" dirty="0" smtClean="0"/>
            </a:p>
          </p:txBody>
        </p:sp>
        <p:cxnSp>
          <p:nvCxnSpPr>
            <p:cNvPr id="13" name="Connecteur droit 12"/>
            <p:cNvCxnSpPr/>
            <p:nvPr/>
          </p:nvCxnSpPr>
          <p:spPr bwMode="auto">
            <a:xfrm flipH="1">
              <a:off x="5988269" y="2027463"/>
              <a:ext cx="144016" cy="216024"/>
            </a:xfrm>
            <a:prstGeom prst="line">
              <a:avLst/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5" name="ZoneTexte 14"/>
          <p:cNvSpPr txBox="1"/>
          <p:nvPr/>
        </p:nvSpPr>
        <p:spPr bwMode="auto">
          <a:xfrm>
            <a:off x="945679" y="4012570"/>
            <a:ext cx="751660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err="1" smtClean="0"/>
              <a:t>h</a:t>
            </a:r>
            <a:r>
              <a:rPr lang="en-US" sz="2400" dirty="0" err="1" smtClean="0">
                <a:sym typeface="Symbol"/>
              </a:rPr>
              <a:t></a:t>
            </a:r>
            <a:r>
              <a:rPr lang="en-US" sz="2400" dirty="0" err="1" smtClean="0"/>
              <a:t>t,u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dirty="0" smtClean="0"/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</a:t>
            </a:r>
            <a:r>
              <a:rPr lang="en-US" sz="2400" b="1" dirty="0" smtClean="0">
                <a:latin typeface="Arial Unicode MS"/>
                <a:ea typeface="Arial Unicode MS"/>
                <a:cs typeface="Arial Unicode MS"/>
                <a:sym typeface="Symbol"/>
              </a:rPr>
              <a:t>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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 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if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</a:t>
            </a:r>
            <a:r>
              <a:rPr lang="en-US" sz="2400" dirty="0" smtClean="0">
                <a:sym typeface="Symbol"/>
              </a:rPr>
              <a:t></a:t>
            </a:r>
            <a:r>
              <a:rPr lang="en-US" sz="2400" dirty="0" err="1" smtClean="0"/>
              <a:t>t’,u</a:t>
            </a:r>
            <a:r>
              <a:rPr lang="en-US" sz="2400" dirty="0" smtClean="0"/>
              <a:t>’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⊂</a:t>
            </a:r>
            <a:r>
              <a:rPr lang="en-US" sz="2400" dirty="0" smtClean="0">
                <a:sym typeface="Symbol"/>
              </a:rPr>
              <a:t></a:t>
            </a:r>
            <a:r>
              <a:rPr lang="en-US" sz="2400" dirty="0" err="1" smtClean="0"/>
              <a:t>t,u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dirty="0" smtClean="0"/>
              <a:t>. </a:t>
            </a:r>
            <a:r>
              <a:rPr lang="en-US" sz="2400" dirty="0" err="1" smtClean="0"/>
              <a:t>h</a:t>
            </a:r>
            <a:r>
              <a:rPr lang="en-US" sz="2400" dirty="0" err="1" smtClean="0">
                <a:sym typeface="Symbol"/>
              </a:rPr>
              <a:t></a:t>
            </a:r>
            <a:r>
              <a:rPr lang="en-US" sz="2400" dirty="0" err="1" smtClean="0"/>
              <a:t>t</a:t>
            </a:r>
            <a:r>
              <a:rPr lang="en-US" sz="2400" dirty="0" smtClean="0"/>
              <a:t>’,u’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dirty="0" smtClean="0"/>
              <a:t> </a:t>
            </a:r>
            <a:r>
              <a:rPr lang="en-US" sz="2800" dirty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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b="1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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dirty="0" err="1" smtClean="0"/>
              <a:t>h</a:t>
            </a:r>
            <a:r>
              <a:rPr lang="en-US" sz="2400" dirty="0" err="1" smtClean="0">
                <a:sym typeface="Symbol"/>
              </a:rPr>
              <a:t></a:t>
            </a:r>
            <a:r>
              <a:rPr lang="en-US" sz="2400" dirty="0" err="1" smtClean="0"/>
              <a:t>t</a:t>
            </a:r>
            <a:r>
              <a:rPr lang="en-US" sz="2400" dirty="0" smtClean="0"/>
              <a:t>’,u’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dirty="0" smtClean="0"/>
              <a:t> </a:t>
            </a:r>
            <a:r>
              <a:rPr lang="en-US" sz="2800" dirty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</a:t>
            </a:r>
            <a:endParaRPr lang="fr-FR" sz="2400" dirty="0" smtClean="0"/>
          </a:p>
        </p:txBody>
      </p:sp>
      <p:sp>
        <p:nvSpPr>
          <p:cNvPr id="17" name="ZoneTexte 16"/>
          <p:cNvSpPr txBox="1"/>
          <p:nvPr/>
        </p:nvSpPr>
        <p:spPr bwMode="auto">
          <a:xfrm>
            <a:off x="945679" y="4653136"/>
            <a:ext cx="52563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err="1"/>
              <a:t>h</a:t>
            </a:r>
            <a:r>
              <a:rPr lang="en-US" sz="2400" dirty="0" err="1" smtClean="0">
                <a:sym typeface="Symbol"/>
              </a:rPr>
              <a:t></a:t>
            </a:r>
            <a:r>
              <a:rPr lang="en-US" sz="2400" dirty="0" err="1" smtClean="0"/>
              <a:t>t,u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dirty="0" smtClean="0"/>
              <a:t> </a:t>
            </a:r>
            <a:r>
              <a:rPr lang="en-US" sz="2800" dirty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400" dirty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400" baseline="-25000" dirty="0" smtClean="0">
                <a:solidFill>
                  <a:schemeClr val="accent3"/>
                </a:solidFill>
                <a:latin typeface="Arial Unicode MS"/>
                <a:ea typeface="Arial Unicode MS"/>
                <a:cs typeface="Arial Unicode MS"/>
                <a:sym typeface="Symbol"/>
              </a:rPr>
              <a:t>d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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 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if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  <a:sym typeface="Symbol"/>
              </a:rPr>
              <a:t>t</a:t>
            </a:r>
            <a:r>
              <a:rPr lang="en-US" sz="2400" dirty="0" err="1" smtClean="0">
                <a:solidFill>
                  <a:schemeClr val="accent3"/>
                </a:solidFill>
                <a:latin typeface="Arial Unicode MS"/>
                <a:ea typeface="Arial Unicode MS"/>
                <a:cs typeface="Arial Unicode MS"/>
                <a:sym typeface="Symbol"/>
              </a:rPr>
              <a:t>d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b="1" dirty="0" smtClean="0">
                <a:latin typeface="Arial Unicode MS"/>
                <a:ea typeface="Arial Unicode MS"/>
                <a:cs typeface="Arial Unicode MS"/>
                <a:sym typeface="Symbol"/>
              </a:rPr>
              <a:t>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u 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if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dirty="0" err="1" smtClean="0"/>
              <a:t>h</a:t>
            </a:r>
            <a:r>
              <a:rPr lang="en-US" sz="2400" dirty="0" err="1" smtClean="0">
                <a:sym typeface="Symbol"/>
              </a:rPr>
              <a:t></a:t>
            </a:r>
            <a:r>
              <a:rPr lang="en-US" sz="2400" dirty="0" err="1" smtClean="0"/>
              <a:t>t</a:t>
            </a:r>
            <a:r>
              <a:rPr lang="en-US" sz="2400" dirty="0" err="1" smtClean="0">
                <a:latin typeface="Arial Unicode MS"/>
                <a:ea typeface="Arial Unicode MS"/>
                <a:cs typeface="Arial Unicode MS"/>
                <a:sym typeface="Symbol"/>
              </a:rPr>
              <a:t></a:t>
            </a:r>
            <a:r>
              <a:rPr lang="en-US" sz="2400" dirty="0" err="1" smtClean="0">
                <a:solidFill>
                  <a:schemeClr val="accent3"/>
                </a:solidFill>
                <a:latin typeface="Arial Unicode MS"/>
                <a:ea typeface="Arial Unicode MS"/>
                <a:cs typeface="Arial Unicode MS"/>
                <a:sym typeface="Symbol"/>
              </a:rPr>
              <a:t>d</a:t>
            </a:r>
            <a:r>
              <a:rPr lang="en-US" sz="2400" dirty="0" err="1" smtClean="0"/>
              <a:t>,u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dirty="0" smtClean="0"/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800" dirty="0">
                <a:latin typeface="Arial Unicode MS"/>
                <a:ea typeface="Arial Unicode MS"/>
                <a:cs typeface="Arial Unicode MS"/>
                <a:sym typeface="Symbol"/>
              </a:rPr>
              <a:t>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endParaRPr lang="fr-FR" sz="2400" dirty="0" smtClean="0"/>
          </a:p>
        </p:txBody>
      </p:sp>
      <p:sp>
        <p:nvSpPr>
          <p:cNvPr id="5" name="ZoneTexte 4"/>
          <p:cNvSpPr txBox="1"/>
          <p:nvPr/>
        </p:nvSpPr>
        <p:spPr bwMode="auto">
          <a:xfrm>
            <a:off x="1105442" y="5445224"/>
            <a:ext cx="6938727" cy="477054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0" rIns="46800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Notation : </a:t>
            </a:r>
            <a:r>
              <a:rPr lang="en-US" sz="2800" dirty="0">
                <a:latin typeface="Arial Unicode MS"/>
                <a:ea typeface="Arial Unicode MS"/>
                <a:cs typeface="Arial Unicode MS"/>
                <a:sym typeface="Symbol"/>
              </a:rPr>
              <a:t></a:t>
            </a:r>
            <a:r>
              <a:rPr lang="en-US" sz="2400" dirty="0"/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</a:t>
            </a:r>
            <a:r>
              <a:rPr lang="en-US" sz="2400" b="1" dirty="0" smtClean="0">
                <a:latin typeface="Arial Unicode MS"/>
                <a:ea typeface="Arial Unicode MS"/>
                <a:cs typeface="Arial Unicode MS"/>
                <a:sym typeface="Symbol"/>
              </a:rPr>
              <a:t>  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iff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b="1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</a:t>
            </a:r>
            <a:r>
              <a:rPr lang="en-US" sz="2400" dirty="0" err="1" smtClean="0"/>
              <a:t>h</a:t>
            </a:r>
            <a:r>
              <a:rPr lang="en-US" sz="2400" dirty="0" err="1" smtClean="0">
                <a:sym typeface="Symbol"/>
              </a:rPr>
              <a:t>,</a:t>
            </a:r>
            <a:r>
              <a:rPr lang="en-US" sz="2400" dirty="0" err="1" smtClean="0"/>
              <a:t>t,u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.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dirty="0" err="1" smtClean="0"/>
              <a:t>h</a:t>
            </a:r>
            <a:r>
              <a:rPr lang="en-US" sz="2400" dirty="0" err="1" smtClean="0">
                <a:sym typeface="Symbol"/>
              </a:rPr>
              <a:t></a:t>
            </a:r>
            <a:r>
              <a:rPr lang="en-US" sz="2400" dirty="0" err="1" smtClean="0"/>
              <a:t>t,u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dirty="0" smtClean="0"/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⊨ </a:t>
            </a:r>
            <a:r>
              <a:rPr lang="en-US" sz="2800" dirty="0">
                <a:latin typeface="Arial Unicode MS"/>
                <a:ea typeface="Arial Unicode MS"/>
                <a:cs typeface="Arial Unicode MS"/>
                <a:sym typeface="Symbol"/>
              </a:rPr>
              <a:t></a:t>
            </a:r>
            <a:r>
              <a:rPr lang="en-US" sz="2400" dirty="0" smtClean="0"/>
              <a:t> </a:t>
            </a:r>
            <a:r>
              <a:rPr lang="en-US" sz="2400" b="1" dirty="0" smtClean="0">
                <a:solidFill>
                  <a:schemeClr val="tx2"/>
                </a:solidFill>
                <a:sym typeface="Symbol"/>
              </a:rPr>
              <a:t></a:t>
            </a:r>
            <a:r>
              <a:rPr lang="en-US" sz="2400" dirty="0" smtClean="0">
                <a:sym typeface="Symbol"/>
              </a:rPr>
              <a:t> </a:t>
            </a:r>
            <a:r>
              <a:rPr lang="en-US" sz="2400" dirty="0" err="1" smtClean="0"/>
              <a:t>h</a:t>
            </a:r>
            <a:r>
              <a:rPr lang="en-US" sz="2400" dirty="0" err="1" smtClean="0">
                <a:sym typeface="Symbol"/>
              </a:rPr>
              <a:t></a:t>
            </a:r>
            <a:r>
              <a:rPr lang="en-US" sz="2400" dirty="0" err="1" smtClean="0"/>
              <a:t>t,u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dirty="0" smtClean="0"/>
              <a:t>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⊨ </a:t>
            </a:r>
            <a:r>
              <a:rPr lang="en-US" sz="2800" dirty="0">
                <a:latin typeface="Arial Unicode MS"/>
                <a:ea typeface="Arial Unicode MS"/>
                <a:cs typeface="Arial Unicode MS"/>
                <a:sym typeface="Symbol"/>
              </a:rPr>
              <a:t></a:t>
            </a:r>
            <a:endParaRPr lang="fr-FR" sz="2400" dirty="0" smtClean="0"/>
          </a:p>
        </p:txBody>
      </p:sp>
    </p:spTree>
    <p:extLst>
      <p:ext uri="{BB962C8B-B14F-4D97-AF65-F5344CB8AC3E}">
        <p14:creationId xmlns:p14="http://schemas.microsoft.com/office/powerpoint/2010/main" val="1998194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fr-FR" smtClean="0"/>
              <a:t>23/04/2014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>
          <a:xfrm>
            <a:off x="6934200" y="6572272"/>
            <a:ext cx="2133600" cy="365125"/>
          </a:xfrm>
        </p:spPr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37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>
          <a:xfrm>
            <a:off x="4211960" y="6572272"/>
            <a:ext cx="3712840" cy="365125"/>
          </a:xfrm>
        </p:spPr>
        <p:txBody>
          <a:bodyPr/>
          <a:lstStyle/>
          <a:p>
            <a:r>
              <a:rPr lang="fr-FR" dirty="0" smtClean="0"/>
              <a:t>G. Berry, IHP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Deductive Calculus Formulae : </a:t>
            </a:r>
            <a:r>
              <a:rPr lang="en-US" b="1" i="0" dirty="0" smtClean="0">
                <a:latin typeface="Arial Unicode MS"/>
                <a:ea typeface="Arial Unicode MS"/>
                <a:cs typeface="Arial Unicode MS"/>
              </a:rPr>
              <a:t>⊢</a:t>
            </a:r>
            <a:r>
              <a:rPr lang="en-US" b="1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dirty="0" smtClean="0">
                <a:latin typeface="Arial Unicode MS"/>
                <a:ea typeface="Arial Unicode MS"/>
                <a:cs typeface="Arial Unicode MS"/>
              </a:rPr>
              <a:t>vs. </a:t>
            </a:r>
            <a:r>
              <a:rPr lang="en-US" b="1" i="0" dirty="0" smtClean="0">
                <a:latin typeface="Arial Unicode MS"/>
                <a:ea typeface="Arial Unicode MS"/>
                <a:cs typeface="Arial Unicode MS"/>
              </a:rPr>
              <a:t>⊨ </a:t>
            </a:r>
            <a:endParaRPr lang="en-US" b="1" i="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4294967295"/>
          </p:nvPr>
        </p:nvSpPr>
        <p:spPr>
          <a:xfrm>
            <a:off x="179512" y="908050"/>
            <a:ext cx="8929687" cy="1127125"/>
          </a:xfrm>
          <a:prstGeom prst="rect">
            <a:avLst/>
          </a:prstGeom>
        </p:spPr>
        <p:txBody>
          <a:bodyPr/>
          <a:lstStyle/>
          <a:p>
            <a:r>
              <a:rPr lang="en-US" sz="2800" dirty="0" smtClean="0"/>
              <a:t>Timed region : </a:t>
            </a:r>
            <a:r>
              <a:rPr lang="en-US" sz="2800" dirty="0" smtClean="0">
                <a:sym typeface="Symbol"/>
              </a:rPr>
              <a:t>  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3600" baseline="-25000" dirty="0" err="1" smtClean="0">
                <a:solidFill>
                  <a:schemeClr val="accent3"/>
                </a:solidFill>
                <a:sym typeface="Symbol"/>
              </a:rPr>
              <a:t>d</a:t>
            </a:r>
            <a:r>
              <a:rPr lang="en-US" sz="2800" dirty="0" err="1" smtClean="0">
                <a:sym typeface="Symbol"/>
              </a:rPr>
              <a:t>R</a:t>
            </a:r>
            <a:endParaRPr lang="en-US" sz="2800" dirty="0" smtClean="0"/>
          </a:p>
          <a:p>
            <a:r>
              <a:rPr lang="en-US" sz="2800" dirty="0">
                <a:solidFill>
                  <a:schemeClr val="bg1"/>
                </a:solidFill>
              </a:rPr>
              <a:t>Timed region : </a:t>
            </a:r>
            <a:r>
              <a:rPr lang="en-US" sz="2800" dirty="0" smtClean="0">
                <a:sym typeface="Symbol"/>
              </a:rPr>
              <a:t>  </a:t>
            </a:r>
            <a:r>
              <a:rPr lang="en-US" sz="3600" dirty="0" smtClean="0">
                <a:latin typeface="Arial Unicode MS"/>
                <a:ea typeface="Arial Unicode MS"/>
                <a:cs typeface="Arial Unicode MS"/>
                <a:sym typeface="Symbol"/>
              </a:rPr>
              <a:t></a:t>
            </a:r>
            <a:r>
              <a:rPr lang="en-US" sz="2800" baseline="-25000" dirty="0" err="1" smtClean="0">
                <a:sym typeface="Symbol"/>
              </a:rPr>
              <a:t>kK</a:t>
            </a:r>
            <a:r>
              <a:rPr lang="en-US" sz="2800" baseline="-25000" dirty="0" smtClean="0">
                <a:sym typeface="Symbol"/>
              </a:rPr>
              <a:t> </a:t>
            </a:r>
            <a:r>
              <a:rPr lang="en-US" sz="2800" dirty="0" smtClean="0">
                <a:sym typeface="Symbol"/>
              </a:rPr>
              <a:t></a:t>
            </a:r>
            <a:r>
              <a:rPr lang="en-US" sz="2800" baseline="-25000" dirty="0" smtClean="0">
                <a:sym typeface="Symbol"/>
              </a:rPr>
              <a:t>k</a:t>
            </a:r>
            <a:r>
              <a:rPr lang="en-US" sz="2800" dirty="0" smtClean="0">
                <a:sym typeface="Symbol"/>
              </a:rPr>
              <a:t> </a:t>
            </a:r>
            <a:r>
              <a:rPr lang="en-US" sz="2800" dirty="0" smtClean="0">
                <a:solidFill>
                  <a:schemeClr val="tx2"/>
                </a:solidFill>
                <a:sym typeface="Symbol"/>
              </a:rPr>
              <a:t>for </a:t>
            </a:r>
            <a:r>
              <a:rPr lang="en-US" sz="2800" dirty="0" smtClean="0">
                <a:sym typeface="Symbol"/>
              </a:rPr>
              <a:t>K </a:t>
            </a:r>
            <a:r>
              <a:rPr lang="en-US" sz="2800" dirty="0" smtClean="0">
                <a:solidFill>
                  <a:schemeClr val="tx2"/>
                </a:solidFill>
                <a:sym typeface="Symbol"/>
              </a:rPr>
              <a:t>finite or infinite</a:t>
            </a:r>
            <a:endParaRPr lang="en-US" sz="2800" dirty="0" smtClean="0">
              <a:solidFill>
                <a:schemeClr val="tx2"/>
              </a:solidFill>
            </a:endParaRPr>
          </a:p>
        </p:txBody>
      </p:sp>
      <p:cxnSp>
        <p:nvCxnSpPr>
          <p:cNvPr id="14" name="Connecteur droit avec flèche 13"/>
          <p:cNvCxnSpPr/>
          <p:nvPr/>
        </p:nvCxnSpPr>
        <p:spPr bwMode="auto">
          <a:xfrm>
            <a:off x="5148064" y="3284984"/>
            <a:ext cx="1378068" cy="583015"/>
          </a:xfrm>
          <a:prstGeom prst="straightConnector1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Rectangle 14"/>
          <p:cNvSpPr/>
          <p:nvPr/>
        </p:nvSpPr>
        <p:spPr>
          <a:xfrm>
            <a:off x="5953700" y="3769876"/>
            <a:ext cx="12875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 Unicode MS"/>
                <a:ea typeface="Arial Unicode MS"/>
                <a:cs typeface="Arial Unicode MS"/>
                <a:sym typeface="Symbol"/>
              </a:rPr>
              <a:t></a:t>
            </a:r>
            <a:r>
              <a:rPr lang="en-US" sz="2800" baseline="-25000" dirty="0" err="1" smtClean="0">
                <a:sym typeface="Symbol"/>
              </a:rPr>
              <a:t>k</a:t>
            </a:r>
            <a:r>
              <a:rPr lang="en-US" sz="2800" baseline="-25000" dirty="0" err="1">
                <a:sym typeface="Symbol"/>
              </a:rPr>
              <a:t>K</a:t>
            </a:r>
            <a:r>
              <a:rPr lang="en-US" sz="2800" baseline="-25000" dirty="0">
                <a:sym typeface="Symbol"/>
              </a:rPr>
              <a:t> </a:t>
            </a:r>
            <a:r>
              <a:rPr lang="en-US" sz="2800" dirty="0">
                <a:sym typeface="Symbol"/>
              </a:rPr>
              <a:t></a:t>
            </a:r>
            <a:r>
              <a:rPr lang="en-US" sz="2800" baseline="-25000" dirty="0" smtClean="0">
                <a:sym typeface="Symbol"/>
              </a:rPr>
              <a:t>k</a:t>
            </a:r>
            <a:endParaRPr lang="fr-FR" sz="2800" dirty="0"/>
          </a:p>
        </p:txBody>
      </p:sp>
      <p:cxnSp>
        <p:nvCxnSpPr>
          <p:cNvPr id="21" name="Connecteur droit avec flèche 20"/>
          <p:cNvCxnSpPr/>
          <p:nvPr/>
        </p:nvCxnSpPr>
        <p:spPr bwMode="auto">
          <a:xfrm flipH="1">
            <a:off x="2627784" y="3291935"/>
            <a:ext cx="1296144" cy="576064"/>
          </a:xfrm>
          <a:prstGeom prst="straightConnector1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Connecteur droit avec flèche 26"/>
          <p:cNvCxnSpPr/>
          <p:nvPr/>
        </p:nvCxnSpPr>
        <p:spPr bwMode="auto">
          <a:xfrm>
            <a:off x="4819638" y="3207094"/>
            <a:ext cx="1772" cy="2282637"/>
          </a:xfrm>
          <a:prstGeom prst="straightConnector1">
            <a:avLst/>
          </a:prstGeom>
          <a:noFill/>
          <a:ln w="57150" cap="flat" cmpd="dbl" algn="ctr">
            <a:solidFill>
              <a:schemeClr val="accent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28" name="ZoneTexte 27"/>
          <p:cNvSpPr txBox="1"/>
          <p:nvPr/>
        </p:nvSpPr>
        <p:spPr bwMode="auto">
          <a:xfrm>
            <a:off x="4880106" y="4092763"/>
            <a:ext cx="33996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?</a:t>
            </a:r>
            <a:endParaRPr lang="fr-FR" sz="2800" dirty="0" smtClean="0">
              <a:solidFill>
                <a:schemeClr val="accent1"/>
              </a:solidFill>
            </a:endParaRPr>
          </a:p>
        </p:txBody>
      </p:sp>
      <p:sp>
        <p:nvSpPr>
          <p:cNvPr id="29" name="Ellipse 28"/>
          <p:cNvSpPr/>
          <p:nvPr/>
        </p:nvSpPr>
        <p:spPr bwMode="auto">
          <a:xfrm>
            <a:off x="4668737" y="2924944"/>
            <a:ext cx="288032" cy="288032"/>
          </a:xfrm>
          <a:prstGeom prst="ellips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Ellipse 29"/>
          <p:cNvSpPr/>
          <p:nvPr/>
        </p:nvSpPr>
        <p:spPr bwMode="auto">
          <a:xfrm>
            <a:off x="4675622" y="5489731"/>
            <a:ext cx="291576" cy="291576"/>
          </a:xfrm>
          <a:prstGeom prst="ellips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3" name="Groupe 32"/>
          <p:cNvGrpSpPr/>
          <p:nvPr/>
        </p:nvGrpSpPr>
        <p:grpSpPr>
          <a:xfrm>
            <a:off x="2414406" y="5354052"/>
            <a:ext cx="3239927" cy="523220"/>
            <a:chOff x="2414406" y="5066020"/>
            <a:chExt cx="3239927" cy="523220"/>
          </a:xfrm>
        </p:grpSpPr>
        <p:sp>
          <p:nvSpPr>
            <p:cNvPr id="25" name="ZoneTexte 24"/>
            <p:cNvSpPr txBox="1"/>
            <p:nvPr/>
          </p:nvSpPr>
          <p:spPr bwMode="auto">
            <a:xfrm>
              <a:off x="3563888" y="5066020"/>
              <a:ext cx="209044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en-US" sz="2800" dirty="0" smtClean="0">
                  <a:sym typeface="Symbol"/>
                </a:rPr>
                <a:t></a:t>
              </a:r>
              <a:r>
                <a:rPr lang="en-US" sz="28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C,</a:t>
              </a:r>
              <a:r>
                <a:rPr lang="en-US" sz="2800" kern="0" dirty="0" smtClean="0">
                  <a:latin typeface="Script MT Bold"/>
                </a:rPr>
                <a:t>I</a:t>
              </a:r>
              <a:r>
                <a:rPr lang="en-US" sz="28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 </a:t>
              </a:r>
              <a:r>
                <a:rPr lang="en-US" sz="2800" b="1" dirty="0" smtClean="0">
                  <a:latin typeface="Arial Unicode MS"/>
                  <a:ea typeface="Arial Unicode MS"/>
                  <a:cs typeface="Arial Unicode MS"/>
                </a:rPr>
                <a:t>⊨</a:t>
              </a:r>
              <a:r>
                <a:rPr lang="en-US" sz="2800" dirty="0" smtClean="0">
                  <a:sym typeface="Symbol"/>
                </a:rPr>
                <a:t> </a:t>
              </a:r>
              <a:r>
                <a:rPr lang="en-US" sz="2800" dirty="0" smtClean="0">
                  <a:latin typeface="Arial Unicode MS"/>
                  <a:ea typeface="Arial Unicode MS"/>
                  <a:cs typeface="Arial Unicode MS"/>
                </a:rPr>
                <a:t> </a:t>
              </a:r>
              <a:r>
                <a:rPr lang="en-US" sz="28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endParaRPr lang="en-US" sz="2800" dirty="0" smtClean="0"/>
            </a:p>
          </p:txBody>
        </p:sp>
        <p:sp>
          <p:nvSpPr>
            <p:cNvPr id="32" name="ZoneTexte 31"/>
            <p:cNvSpPr txBox="1"/>
            <p:nvPr/>
          </p:nvSpPr>
          <p:spPr bwMode="auto">
            <a:xfrm>
              <a:off x="2414406" y="5096797"/>
              <a:ext cx="114948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en-US" sz="2400" dirty="0" smtClean="0">
                  <a:solidFill>
                    <a:schemeClr val="tx2"/>
                  </a:solidFill>
                </a:rPr>
                <a:t>model</a:t>
              </a:r>
              <a:r>
                <a:rPr lang="en-US" sz="1400" dirty="0" smtClean="0">
                  <a:solidFill>
                    <a:schemeClr val="tx2"/>
                  </a:solidFill>
                </a:rPr>
                <a:t> </a:t>
              </a:r>
              <a:r>
                <a:rPr lang="en-US" sz="2400" dirty="0" smtClean="0">
                  <a:solidFill>
                    <a:schemeClr val="tx2"/>
                  </a:solidFill>
                </a:rPr>
                <a:t>:</a:t>
              </a:r>
            </a:p>
          </p:txBody>
        </p:sp>
      </p:grpSp>
      <p:grpSp>
        <p:nvGrpSpPr>
          <p:cNvPr id="41" name="Groupe 40"/>
          <p:cNvGrpSpPr/>
          <p:nvPr/>
        </p:nvGrpSpPr>
        <p:grpSpPr>
          <a:xfrm>
            <a:off x="179512" y="2132856"/>
            <a:ext cx="8928992" cy="1152128"/>
            <a:chOff x="179512" y="2196344"/>
            <a:chExt cx="8928992" cy="1152128"/>
          </a:xfrm>
        </p:grpSpPr>
        <p:sp>
          <p:nvSpPr>
            <p:cNvPr id="8" name="ZoneTexte 7"/>
            <p:cNvSpPr txBox="1"/>
            <p:nvPr/>
          </p:nvSpPr>
          <p:spPr bwMode="auto">
            <a:xfrm>
              <a:off x="3563888" y="2825252"/>
              <a:ext cx="209044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en-US" sz="2800" dirty="0" smtClean="0">
                  <a:sym typeface="Symbol"/>
                </a:rPr>
                <a:t></a:t>
              </a:r>
              <a:r>
                <a:rPr lang="en-US" sz="28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C,</a:t>
              </a:r>
              <a:r>
                <a:rPr lang="en-US" sz="2800" kern="0" dirty="0" smtClean="0">
                  <a:latin typeface="Script MT Bold"/>
                </a:rPr>
                <a:t>I</a:t>
              </a:r>
              <a:r>
                <a:rPr lang="en-US" sz="28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 </a:t>
              </a:r>
              <a:r>
                <a:rPr lang="en-US" sz="2800" b="1" dirty="0" smtClean="0">
                  <a:latin typeface="Arial Unicode MS"/>
                  <a:ea typeface="Arial Unicode MS"/>
                  <a:cs typeface="Arial Unicode MS"/>
                </a:rPr>
                <a:t>⊢</a:t>
              </a:r>
              <a:r>
                <a:rPr lang="en-US" sz="2800" dirty="0" smtClean="0">
                  <a:sym typeface="Symbol"/>
                </a:rPr>
                <a:t> </a:t>
              </a:r>
              <a:r>
                <a:rPr lang="en-US" sz="2800" dirty="0" smtClean="0">
                  <a:latin typeface="Arial Unicode MS"/>
                  <a:ea typeface="Arial Unicode MS"/>
                  <a:cs typeface="Arial Unicode MS"/>
                </a:rPr>
                <a:t> </a:t>
              </a:r>
              <a:r>
                <a:rPr lang="en-US" sz="28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endParaRPr lang="en-US" sz="2800" dirty="0" smtClean="0"/>
            </a:p>
          </p:txBody>
        </p:sp>
        <p:sp>
          <p:nvSpPr>
            <p:cNvPr id="34" name="Espace réservé du contenu 6"/>
            <p:cNvSpPr txBox="1">
              <a:spLocks/>
            </p:cNvSpPr>
            <p:nvPr/>
          </p:nvSpPr>
          <p:spPr>
            <a:xfrm>
              <a:off x="179512" y="2196344"/>
              <a:ext cx="8928992" cy="5134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201168" indent="-201168" algn="l" rtl="0" eaLnBrk="1" fontAlgn="base" hangingPunct="1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201168" algn="l" rtl="0" eaLnBrk="1" fontAlgn="base" hangingPunct="1">
                <a:lnSpc>
                  <a:spcPct val="105000"/>
                </a:lnSpc>
                <a:spcBef>
                  <a:spcPts val="0"/>
                </a:spcBef>
                <a:spcAft>
                  <a:spcPct val="0"/>
                </a:spcAft>
                <a:buChar char="–"/>
                <a:defRPr sz="2400" baseline="0">
                  <a:solidFill>
                    <a:schemeClr val="tx2"/>
                  </a:solidFill>
                  <a:latin typeface="+mn-lt"/>
                </a:defRPr>
              </a:lvl2pPr>
              <a:lvl3pPr marL="731520" indent="-201168" algn="l" rtl="0" eaLnBrk="1" fontAlgn="base" hangingPunct="1">
                <a:lnSpc>
                  <a:spcPct val="105000"/>
                </a:lnSpc>
                <a:spcBef>
                  <a:spcPts val="0"/>
                </a:spcBef>
                <a:spcAft>
                  <a:spcPct val="0"/>
                </a:spcAft>
                <a:buFont typeface="Arial" pitchFamily="34" charset="0"/>
                <a:buChar char="–"/>
                <a:defRPr sz="2000" b="0">
                  <a:solidFill>
                    <a:schemeClr val="tx2"/>
                  </a:solidFill>
                  <a:latin typeface="+mn-lt"/>
                </a:defRPr>
              </a:lvl3pPr>
              <a:lvl4pPr marL="1005840" indent="-201168" algn="l" rtl="0" eaLnBrk="1" fontAlgn="base" hangingPunct="1">
                <a:lnSpc>
                  <a:spcPct val="105000"/>
                </a:lnSpc>
                <a:spcBef>
                  <a:spcPts val="0"/>
                </a:spcBef>
                <a:spcAft>
                  <a:spcPct val="0"/>
                </a:spcAft>
                <a:buFont typeface="Arial" pitchFamily="34" charset="0"/>
                <a:buChar char="–"/>
                <a:defRPr sz="1800">
                  <a:solidFill>
                    <a:schemeClr val="tx2"/>
                  </a:solidFill>
                  <a:latin typeface="+mn-lt"/>
                </a:defRPr>
              </a:lvl4pPr>
              <a:lvl5pPr marL="1280160" indent="-201168" algn="l" rtl="0" eaLnBrk="1" fontAlgn="base" hangingPunct="1">
                <a:lnSpc>
                  <a:spcPct val="105000"/>
                </a:lnSpc>
                <a:spcBef>
                  <a:spcPts val="0"/>
                </a:spcBef>
                <a:spcAft>
                  <a:spcPct val="0"/>
                </a:spcAft>
                <a:buFont typeface="Arial" pitchFamily="34" charset="0"/>
                <a:buChar char="–"/>
                <a:defRPr sz="1800" baseline="0">
                  <a:solidFill>
                    <a:schemeClr val="tx2"/>
                  </a:solidFill>
                  <a:latin typeface="+mn-lt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r>
                <a:rPr lang="en-US" kern="0" dirty="0" smtClean="0"/>
                <a:t>Syntactic sequents</a:t>
              </a:r>
              <a:endParaRPr lang="en-US" kern="0" dirty="0"/>
            </a:p>
          </p:txBody>
        </p:sp>
      </p:grpSp>
      <p:grpSp>
        <p:nvGrpSpPr>
          <p:cNvPr id="40" name="Groupe 39"/>
          <p:cNvGrpSpPr/>
          <p:nvPr/>
        </p:nvGrpSpPr>
        <p:grpSpPr>
          <a:xfrm>
            <a:off x="35496" y="3501008"/>
            <a:ext cx="2459328" cy="1588127"/>
            <a:chOff x="35496" y="3429000"/>
            <a:chExt cx="2459328" cy="1588127"/>
          </a:xfrm>
        </p:grpSpPr>
        <p:sp>
          <p:nvSpPr>
            <p:cNvPr id="20" name="Rectangle 19"/>
            <p:cNvSpPr/>
            <p:nvPr/>
          </p:nvSpPr>
          <p:spPr>
            <a:xfrm>
              <a:off x="35496" y="3429000"/>
              <a:ext cx="2459328" cy="15881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fr-FR" sz="28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 </a:t>
              </a:r>
              <a:r>
                <a:rPr lang="en-US" sz="36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</a:t>
              </a:r>
              <a:r>
                <a:rPr lang="en-US" sz="2800" baseline="-25000" dirty="0" smtClean="0">
                  <a:sym typeface="Symbol"/>
                </a:rPr>
                <a:t> </a:t>
              </a:r>
              <a:r>
                <a:rPr lang="en-US" sz="2800" baseline="-25000" dirty="0" err="1" smtClean="0">
                  <a:sym typeface="Symbol"/>
                </a:rPr>
                <a:t>sS</a:t>
              </a:r>
              <a:r>
                <a:rPr lang="en-US" sz="2800" baseline="-25000" dirty="0" smtClean="0">
                  <a:sym typeface="Symbol"/>
                </a:rPr>
                <a:t> </a:t>
              </a:r>
              <a:r>
                <a:rPr lang="en-US" sz="2800" dirty="0" smtClean="0">
                  <a:sym typeface="Symbol"/>
                </a:rPr>
                <a:t>s</a:t>
              </a:r>
              <a:r>
                <a:rPr lang="fr-FR" sz="2800" dirty="0">
                  <a:latin typeface="Arial Unicode MS"/>
                  <a:ea typeface="Arial Unicode MS"/>
                  <a:cs typeface="Arial Unicode MS"/>
                  <a:sym typeface="Symbol"/>
                </a:rPr>
                <a:t> </a:t>
              </a:r>
              <a:r>
                <a:rPr lang="fr-FR" sz="28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 </a:t>
              </a:r>
              <a:r>
                <a:rPr lang="fr-FR" sz="28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e)</a:t>
              </a:r>
            </a:p>
            <a:p>
              <a:pPr>
                <a:lnSpc>
                  <a:spcPct val="90000"/>
                </a:lnSpc>
              </a:pPr>
              <a:r>
                <a:rPr lang="fr-FR" sz="28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</a:t>
              </a:r>
              <a:r>
                <a:rPr lang="en-US" sz="36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</a:t>
              </a:r>
              <a:r>
                <a:rPr lang="en-US" sz="2800" baseline="-25000" dirty="0" smtClean="0">
                  <a:sym typeface="Symbol"/>
                </a:rPr>
                <a:t> x</a:t>
              </a:r>
              <a:r>
                <a:rPr lang="en-US" sz="28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I</a:t>
              </a:r>
              <a:r>
                <a:rPr lang="en-US" sz="2800" baseline="-25000" dirty="0" smtClean="0">
                  <a:sym typeface="Symbol"/>
                </a:rPr>
                <a:t>1 </a:t>
              </a:r>
              <a:r>
                <a:rPr lang="en-US" sz="28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fr-FR" sz="3200" baseline="-25000" dirty="0" smtClean="0">
                  <a:solidFill>
                    <a:schemeClr val="accent3"/>
                  </a:solidFill>
                  <a:sym typeface="Symbol"/>
                </a:rPr>
                <a:t>0</a:t>
              </a:r>
              <a:r>
                <a:rPr lang="fr-FR" sz="2800" dirty="0" smtClean="0">
                  <a:sym typeface="Symbol"/>
                </a:rPr>
                <a:t>x</a:t>
              </a:r>
              <a:r>
                <a:rPr lang="fr-FR" sz="32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</a:t>
              </a:r>
              <a:endParaRPr lang="fr-FR" sz="3200" dirty="0" smtClean="0">
                <a:sym typeface="Symbol"/>
              </a:endParaRPr>
            </a:p>
            <a:p>
              <a:pPr>
                <a:lnSpc>
                  <a:spcPct val="90000"/>
                </a:lnSpc>
              </a:pPr>
              <a:r>
                <a:rPr lang="fr-FR" sz="2800" dirty="0">
                  <a:latin typeface="Arial Unicode MS"/>
                  <a:ea typeface="Arial Unicode MS"/>
                  <a:cs typeface="Arial Unicode MS"/>
                  <a:sym typeface="Symbol"/>
                </a:rPr>
                <a:t></a:t>
              </a:r>
              <a:r>
                <a:rPr lang="en-US" sz="3600" dirty="0">
                  <a:latin typeface="Arial Unicode MS"/>
                  <a:ea typeface="Arial Unicode MS"/>
                  <a:cs typeface="Arial Unicode MS"/>
                  <a:sym typeface="Symbol"/>
                </a:rPr>
                <a:t></a:t>
              </a:r>
              <a:r>
                <a:rPr lang="en-US" sz="2800" baseline="-25000" dirty="0">
                  <a:sym typeface="Symbol"/>
                </a:rPr>
                <a:t> </a:t>
              </a:r>
              <a:r>
                <a:rPr lang="en-US" sz="2800" baseline="-25000" dirty="0" smtClean="0">
                  <a:sym typeface="Symbol"/>
                </a:rPr>
                <a:t>y</a:t>
              </a:r>
              <a:r>
                <a:rPr lang="en-US" sz="2800" baseline="-25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I</a:t>
              </a:r>
              <a:r>
                <a:rPr lang="en-US" sz="2800" baseline="-25000" dirty="0" smtClean="0">
                  <a:sym typeface="Symbol"/>
                </a:rPr>
                <a:t>0 </a:t>
              </a:r>
              <a:r>
                <a:rPr lang="en-US" sz="2800" b="1" dirty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fr-FR" sz="3200" baseline="-25000" dirty="0" smtClean="0">
                  <a:solidFill>
                    <a:schemeClr val="accent3"/>
                  </a:solidFill>
                  <a:sym typeface="Symbol"/>
                </a:rPr>
                <a:t>0</a:t>
              </a:r>
              <a:r>
                <a:rPr lang="fr-FR" sz="2800" dirty="0" smtClean="0">
                  <a:sym typeface="Symbol"/>
                </a:rPr>
                <a:t>y</a:t>
              </a:r>
              <a:r>
                <a:rPr lang="fr-FR" sz="1100" dirty="0" smtClean="0">
                  <a:sym typeface="Symbol"/>
                </a:rPr>
                <a:t> </a:t>
              </a:r>
              <a:r>
                <a:rPr lang="fr-FR" sz="32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</a:t>
              </a:r>
              <a:r>
                <a:rPr lang="en-US" sz="2800" baseline="-25000" dirty="0" smtClean="0">
                  <a:sym typeface="Symbol"/>
                </a:rPr>
                <a:t> </a:t>
              </a:r>
              <a:endParaRPr lang="fr-FR" sz="2800" dirty="0"/>
            </a:p>
          </p:txBody>
        </p:sp>
        <p:cxnSp>
          <p:nvCxnSpPr>
            <p:cNvPr id="37" name="Connecteur droit 36"/>
            <p:cNvCxnSpPr/>
            <p:nvPr/>
          </p:nvCxnSpPr>
          <p:spPr bwMode="auto">
            <a:xfrm>
              <a:off x="1682493" y="4602069"/>
              <a:ext cx="174228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3" name="Espace réservé du contenu 6"/>
          <p:cNvSpPr txBox="1">
            <a:spLocks/>
          </p:cNvSpPr>
          <p:nvPr/>
        </p:nvSpPr>
        <p:spPr>
          <a:xfrm>
            <a:off x="3563888" y="2132856"/>
            <a:ext cx="4032448" cy="5447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01168" indent="-201168" algn="l" rtl="0" eaLnBrk="1" fontAlgn="base" hangingPunct="1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Char char="–"/>
              <a:defRPr sz="2400" baseline="0">
                <a:solidFill>
                  <a:schemeClr val="tx2"/>
                </a:solidFill>
                <a:latin typeface="+mn-lt"/>
              </a:defRPr>
            </a:lvl2pPr>
            <a:lvl3pPr marL="73152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2000" b="0">
                <a:solidFill>
                  <a:schemeClr val="tx2"/>
                </a:solidFill>
                <a:latin typeface="+mn-lt"/>
              </a:defRPr>
            </a:lvl3pPr>
            <a:lvl4pPr marL="100584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1800">
                <a:solidFill>
                  <a:schemeClr val="tx2"/>
                </a:solidFill>
                <a:latin typeface="+mn-lt"/>
              </a:defRPr>
            </a:lvl4pPr>
            <a:lvl5pPr marL="128016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1800" baseline="0">
                <a:solidFill>
                  <a:schemeClr val="tx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fr-FR" kern="0" dirty="0" smtClean="0">
                <a:sym typeface="Symbol"/>
              </a:rPr>
              <a:t> </a:t>
            </a:r>
            <a:r>
              <a:rPr lang="fr-FR" kern="0" dirty="0" smtClean="0">
                <a:solidFill>
                  <a:schemeClr val="tx2"/>
                </a:solidFill>
                <a:sym typeface="Symbol"/>
              </a:rPr>
              <a:t>Horn clauses</a:t>
            </a:r>
            <a:r>
              <a:rPr lang="fr-FR" kern="0" dirty="0" smtClean="0">
                <a:sym typeface="Symbol"/>
              </a:rPr>
              <a:t> </a:t>
            </a:r>
            <a:r>
              <a:rPr lang="en-US" dirty="0" smtClean="0">
                <a:latin typeface="Arial Unicode MS"/>
                <a:ea typeface="Arial Unicode MS"/>
                <a:cs typeface="Arial Unicode MS"/>
                <a:sym typeface="Symbol"/>
              </a:rPr>
              <a:t></a:t>
            </a:r>
            <a:r>
              <a:rPr lang="fr-FR" b="1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fr-FR" b="1" dirty="0">
                <a:latin typeface="Arial Unicode MS"/>
                <a:ea typeface="Arial Unicode MS"/>
                <a:cs typeface="Arial Unicode MS"/>
              </a:rPr>
              <a:t>⊢</a:t>
            </a:r>
            <a:r>
              <a:rPr lang="en-US" dirty="0" smtClean="0">
                <a:latin typeface="Arial Unicode MS"/>
                <a:ea typeface="Arial Unicode MS"/>
                <a:cs typeface="Arial Unicode MS"/>
                <a:sym typeface="Symbol"/>
              </a:rPr>
              <a:t> 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852222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8" grpId="0"/>
      <p:bldP spid="29" grpId="0" animBg="1"/>
      <p:bldP spid="30" grpId="0" animBg="1"/>
      <p:bldP spid="2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fr-FR" smtClean="0"/>
              <a:t>23/04/2014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>
          <a:xfrm>
            <a:off x="6934200" y="6572272"/>
            <a:ext cx="2133600" cy="365125"/>
          </a:xfrm>
        </p:spPr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38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>
          <a:xfrm>
            <a:off x="4211960" y="6572272"/>
            <a:ext cx="3712840" cy="365125"/>
          </a:xfrm>
        </p:spPr>
        <p:txBody>
          <a:bodyPr/>
          <a:lstStyle/>
          <a:p>
            <a:r>
              <a:rPr lang="fr-FR" dirty="0" smtClean="0"/>
              <a:t>G. Berry, IHP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228600" y="44624"/>
            <a:ext cx="8686800" cy="646331"/>
          </a:xfrm>
        </p:spPr>
        <p:txBody>
          <a:bodyPr/>
          <a:lstStyle/>
          <a:p>
            <a:r>
              <a:rPr lang="en-US" dirty="0" smtClean="0"/>
              <a:t>Computation </a:t>
            </a:r>
            <a:r>
              <a:rPr lang="en-US" dirty="0" smtClean="0">
                <a:sym typeface="Symbol"/>
              </a:rPr>
              <a:t> D</a:t>
            </a:r>
            <a:r>
              <a:rPr lang="en-US" dirty="0" smtClean="0"/>
              <a:t>eduction (Curry-Howard)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07504" y="1080540"/>
            <a:ext cx="9113392" cy="2077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sym typeface="Symbol"/>
              </a:rPr>
              <a:t>1.</a:t>
            </a:r>
            <a:r>
              <a:rPr lang="en-US" sz="2800" dirty="0" smtClean="0">
                <a:sym typeface="Symbol"/>
              </a:rPr>
              <a:t> 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C,</a:t>
            </a:r>
            <a:r>
              <a:rPr lang="en-US" sz="2800" kern="0" dirty="0" smtClean="0">
                <a:latin typeface="Script MT Bold"/>
              </a:rPr>
              <a:t>I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 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</a:rPr>
              <a:t>⊢</a:t>
            </a:r>
            <a:r>
              <a:rPr lang="en-US" sz="2800" dirty="0" smtClean="0">
                <a:sym typeface="Symbol"/>
              </a:rPr>
              <a:t>  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  <a:sym typeface="Symbol"/>
              </a:rPr>
              <a:t> </a:t>
            </a:r>
            <a:r>
              <a:rPr lang="en-US" sz="3600" baseline="-25000" dirty="0" err="1" smtClean="0">
                <a:solidFill>
                  <a:schemeClr val="accent3"/>
                </a:solidFill>
                <a:sym typeface="Symbol"/>
              </a:rPr>
              <a:t>d</a:t>
            </a:r>
            <a:r>
              <a:rPr lang="en-US" sz="2800" dirty="0" err="1" smtClean="0">
                <a:sym typeface="Symbol"/>
              </a:rPr>
              <a:t>R</a:t>
            </a:r>
            <a:endParaRPr lang="en-US" sz="2800" dirty="0" smtClean="0">
              <a:sym typeface="Symbol"/>
            </a:endParaRPr>
          </a:p>
          <a:p>
            <a:pPr>
              <a:spcBef>
                <a:spcPts val="600"/>
              </a:spcBef>
            </a:pPr>
            <a:r>
              <a:rPr lang="en-US" sz="2800" dirty="0" smtClean="0">
                <a:solidFill>
                  <a:schemeClr val="tx2"/>
                </a:solidFill>
                <a:sym typeface="Symbol"/>
              </a:rPr>
              <a:t>iff there exists a sequence 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3200" baseline="-25000" dirty="0" smtClean="0">
                <a:solidFill>
                  <a:schemeClr val="accent3"/>
                </a:solidFill>
                <a:sym typeface="Symbol"/>
              </a:rPr>
              <a:t>d0</a:t>
            </a:r>
            <a:r>
              <a:rPr lang="en-US" sz="2800" dirty="0" smtClean="0">
                <a:sym typeface="Symbol"/>
              </a:rPr>
              <a:t>R</a:t>
            </a:r>
            <a:r>
              <a:rPr lang="en-US" sz="3200" baseline="-25000" dirty="0" smtClean="0">
                <a:sym typeface="Symbol"/>
              </a:rPr>
              <a:t>0</a:t>
            </a:r>
            <a:r>
              <a:rPr lang="en-US" sz="2800" dirty="0" smtClean="0">
                <a:sym typeface="Symbol"/>
              </a:rPr>
              <a:t>, 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3600" baseline="-25000" dirty="0" smtClean="0">
                <a:solidFill>
                  <a:schemeClr val="accent3"/>
                </a:solidFill>
                <a:sym typeface="Symbol"/>
              </a:rPr>
              <a:t>d1</a:t>
            </a:r>
            <a:r>
              <a:rPr lang="en-US" sz="2800" dirty="0" smtClean="0">
                <a:sym typeface="Symbol"/>
              </a:rPr>
              <a:t>R</a:t>
            </a:r>
            <a:r>
              <a:rPr lang="en-US" sz="3600" baseline="-25000" dirty="0" smtClean="0">
                <a:sym typeface="Symbol"/>
              </a:rPr>
              <a:t>1</a:t>
            </a:r>
            <a:r>
              <a:rPr lang="en-US" sz="2800" dirty="0" smtClean="0">
                <a:sym typeface="Symbol"/>
              </a:rPr>
              <a:t>,...,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  <a:sym typeface="Symbol"/>
              </a:rPr>
              <a:t> </a:t>
            </a:r>
            <a:r>
              <a:rPr lang="en-US" sz="3200" baseline="-25000" dirty="0" err="1" smtClean="0">
                <a:solidFill>
                  <a:schemeClr val="accent3"/>
                </a:solidFill>
                <a:sym typeface="Symbol"/>
              </a:rPr>
              <a:t>dn</a:t>
            </a:r>
            <a:r>
              <a:rPr lang="en-US" sz="2800" dirty="0" err="1" smtClean="0">
                <a:sym typeface="Symbol"/>
              </a:rPr>
              <a:t>R</a:t>
            </a:r>
            <a:r>
              <a:rPr lang="en-US" sz="3200" baseline="-25000" dirty="0" err="1" smtClean="0">
                <a:sym typeface="Symbol"/>
              </a:rPr>
              <a:t>n</a:t>
            </a:r>
            <a:r>
              <a:rPr lang="en-US" sz="3200" dirty="0" smtClean="0">
                <a:sym typeface="Symbol"/>
              </a:rPr>
              <a:t>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  <a:sym typeface="Symbol"/>
              </a:rPr>
              <a:t> </a:t>
            </a:r>
            <a:r>
              <a:rPr lang="en-US" sz="3600" baseline="-25000" dirty="0" err="1" smtClean="0">
                <a:solidFill>
                  <a:schemeClr val="accent3"/>
                </a:solidFill>
                <a:sym typeface="Symbol"/>
              </a:rPr>
              <a:t>d</a:t>
            </a:r>
            <a:r>
              <a:rPr lang="en-US" sz="2800" dirty="0" err="1" smtClean="0">
                <a:sym typeface="Symbol"/>
              </a:rPr>
              <a:t>R</a:t>
            </a:r>
            <a:endParaRPr lang="en-US" sz="2800" dirty="0" smtClean="0">
              <a:sym typeface="Symbol"/>
            </a:endParaRPr>
          </a:p>
          <a:p>
            <a:r>
              <a:rPr lang="en-US" sz="2800" dirty="0" smtClean="0">
                <a:solidFill>
                  <a:schemeClr val="tx2"/>
                </a:solidFill>
                <a:sym typeface="Symbol"/>
              </a:rPr>
              <a:t>such that, for all</a:t>
            </a:r>
            <a:r>
              <a:rPr lang="en-US" sz="2800" dirty="0" smtClean="0">
                <a:sym typeface="Symbol"/>
              </a:rPr>
              <a:t> </a:t>
            </a:r>
            <a:r>
              <a:rPr lang="en-US" sz="2800" dirty="0" err="1" smtClean="0">
                <a:solidFill>
                  <a:schemeClr val="accent3"/>
                </a:solidFill>
                <a:sym typeface="Symbol"/>
              </a:rPr>
              <a:t>i</a:t>
            </a:r>
            <a:r>
              <a:rPr lang="en-US" sz="2800" dirty="0" smtClean="0">
                <a:sym typeface="Symbol"/>
              </a:rPr>
              <a:t>, 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3200" baseline="-25000" dirty="0" smtClean="0">
                <a:solidFill>
                  <a:schemeClr val="accent3"/>
                </a:solidFill>
                <a:sym typeface="Symbol"/>
              </a:rPr>
              <a:t>di</a:t>
            </a:r>
            <a:r>
              <a:rPr lang="en-US" sz="3200" dirty="0" smtClean="0">
                <a:solidFill>
                  <a:schemeClr val="accent3"/>
                </a:solidFill>
                <a:sym typeface="Symbol"/>
              </a:rPr>
              <a:t> </a:t>
            </a:r>
            <a:r>
              <a:rPr lang="en-US" sz="2800" dirty="0" smtClean="0">
                <a:solidFill>
                  <a:schemeClr val="tx2"/>
                </a:solidFill>
                <a:sym typeface="Symbol"/>
              </a:rPr>
              <a:t>is in</a:t>
            </a:r>
            <a:r>
              <a:rPr lang="en-US" sz="3200" dirty="0" smtClean="0">
                <a:solidFill>
                  <a:schemeClr val="accent3"/>
                </a:solidFill>
                <a:sym typeface="Symbol"/>
              </a:rPr>
              <a:t> </a:t>
            </a:r>
            <a:r>
              <a:rPr lang="en-US" sz="2800" dirty="0" smtClean="0">
                <a:sym typeface="Symbol"/>
              </a:rPr>
              <a:t> </a:t>
            </a:r>
            <a:r>
              <a:rPr lang="en-US" sz="2800" dirty="0" smtClean="0">
                <a:solidFill>
                  <a:schemeClr val="tx2"/>
                </a:solidFill>
                <a:sym typeface="Symbol"/>
              </a:rPr>
              <a:t>(i.e., an input value) </a:t>
            </a:r>
          </a:p>
          <a:p>
            <a:r>
              <a:rPr lang="en-US" sz="2800" dirty="0" smtClean="0">
                <a:solidFill>
                  <a:schemeClr val="tx2"/>
                </a:solidFill>
                <a:sym typeface="Symbol"/>
              </a:rPr>
              <a:t>or derivable from the</a:t>
            </a:r>
            <a:r>
              <a:rPr lang="en-US" sz="2800" dirty="0" smtClean="0">
                <a:sym typeface="Symbol"/>
              </a:rPr>
              <a:t> 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3200" baseline="-25000" dirty="0" err="1" smtClean="0">
                <a:solidFill>
                  <a:schemeClr val="accent3"/>
                </a:solidFill>
                <a:sym typeface="Symbol"/>
              </a:rPr>
              <a:t>dj</a:t>
            </a:r>
            <a:r>
              <a:rPr lang="en-US" sz="3200" dirty="0" smtClean="0">
                <a:sym typeface="Symbol"/>
              </a:rPr>
              <a:t>,</a:t>
            </a:r>
            <a:r>
              <a:rPr lang="en-US" sz="3200" dirty="0" smtClean="0">
                <a:solidFill>
                  <a:schemeClr val="accent3"/>
                </a:solidFill>
                <a:sym typeface="Symbol"/>
              </a:rPr>
              <a:t> </a:t>
            </a:r>
            <a:r>
              <a:rPr lang="en-US" sz="2800" dirty="0" err="1" smtClean="0">
                <a:solidFill>
                  <a:schemeClr val="accent3"/>
                </a:solidFill>
                <a:sym typeface="Symbol"/>
              </a:rPr>
              <a:t>j</a:t>
            </a:r>
            <a:r>
              <a:rPr lang="en-US" sz="2800" dirty="0" err="1" smtClean="0">
                <a:sym typeface="Symbol"/>
              </a:rPr>
              <a:t></a:t>
            </a:r>
            <a:r>
              <a:rPr lang="en-US" sz="2800" dirty="0" err="1" smtClean="0">
                <a:solidFill>
                  <a:schemeClr val="accent3"/>
                </a:solidFill>
                <a:sym typeface="Symbol"/>
              </a:rPr>
              <a:t>i</a:t>
            </a:r>
            <a:r>
              <a:rPr lang="en-US" sz="2800" dirty="0" smtClean="0">
                <a:solidFill>
                  <a:schemeClr val="accent3"/>
                </a:solidFill>
                <a:sym typeface="Symbol"/>
              </a:rPr>
              <a:t> </a:t>
            </a:r>
            <a:r>
              <a:rPr lang="en-US" sz="2800" dirty="0" smtClean="0">
                <a:solidFill>
                  <a:schemeClr val="tx2"/>
                </a:solidFill>
                <a:sym typeface="Symbol"/>
              </a:rPr>
              <a:t>by a deduction rule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504" y="3429000"/>
            <a:ext cx="6566156" cy="12157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sym typeface="Symbol"/>
              </a:rPr>
              <a:t>2.</a:t>
            </a:r>
            <a:r>
              <a:rPr lang="en-US" sz="3200" dirty="0" smtClean="0">
                <a:sym typeface="Symbol"/>
              </a:rPr>
              <a:t> </a:t>
            </a:r>
            <a:r>
              <a:rPr lang="en-US" sz="2800" dirty="0" smtClean="0">
                <a:sym typeface="Symbol"/>
              </a:rPr>
              <a:t>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C,</a:t>
            </a:r>
            <a:r>
              <a:rPr lang="en-US" sz="2800" kern="0" dirty="0" smtClean="0">
                <a:latin typeface="Script MT Bold"/>
              </a:rPr>
              <a:t>I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 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</a:rPr>
              <a:t>⊢</a:t>
            </a:r>
            <a:r>
              <a:rPr lang="en-US" sz="2800" dirty="0" smtClean="0">
                <a:sym typeface="Symbol"/>
              </a:rPr>
              <a:t>  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4000" dirty="0" smtClean="0">
                <a:latin typeface="Arial Unicode MS"/>
                <a:ea typeface="Arial Unicode MS"/>
                <a:cs typeface="Arial Unicode MS"/>
                <a:sym typeface="Symbol"/>
              </a:rPr>
              <a:t></a:t>
            </a:r>
            <a:r>
              <a:rPr lang="en-US" sz="2800" baseline="-25000" dirty="0" err="1" smtClean="0">
                <a:sym typeface="Symbol"/>
              </a:rPr>
              <a:t>kK</a:t>
            </a:r>
            <a:r>
              <a:rPr lang="en-US" sz="2800" baseline="-25000" dirty="0" smtClean="0">
                <a:sym typeface="Symbol"/>
              </a:rPr>
              <a:t> </a:t>
            </a:r>
            <a:r>
              <a:rPr lang="en-US" sz="2800" dirty="0" smtClean="0">
                <a:sym typeface="Symbol"/>
              </a:rPr>
              <a:t></a:t>
            </a:r>
            <a:r>
              <a:rPr lang="en-US" sz="2800" baseline="-25000" dirty="0" smtClean="0">
                <a:sym typeface="Symbol"/>
              </a:rPr>
              <a:t>k </a:t>
            </a:r>
            <a:endParaRPr lang="en-US" sz="3200" dirty="0" smtClean="0">
              <a:sym typeface="Symbol"/>
            </a:endParaRPr>
          </a:p>
          <a:p>
            <a:pPr>
              <a:spcBef>
                <a:spcPts val="600"/>
              </a:spcBef>
            </a:pPr>
            <a:r>
              <a:rPr lang="en-US" sz="2800" dirty="0" smtClean="0">
                <a:solidFill>
                  <a:schemeClr val="tx2"/>
                </a:solidFill>
                <a:sym typeface="Symbol"/>
              </a:rPr>
              <a:t>iff their exists </a:t>
            </a:r>
            <a:r>
              <a:rPr lang="en-US" sz="2800" dirty="0" err="1" smtClean="0">
                <a:sym typeface="Symbol"/>
              </a:rPr>
              <a:t>kK</a:t>
            </a:r>
            <a:r>
              <a:rPr lang="en-US" sz="2800" dirty="0" smtClean="0">
                <a:sym typeface="Symbol"/>
              </a:rPr>
              <a:t> </a:t>
            </a:r>
            <a:r>
              <a:rPr lang="en-US" sz="2800" dirty="0" smtClean="0">
                <a:solidFill>
                  <a:schemeClr val="tx2"/>
                </a:solidFill>
                <a:sym typeface="Symbol"/>
              </a:rPr>
              <a:t>such that</a:t>
            </a:r>
            <a:r>
              <a:rPr lang="en-US" sz="2800" dirty="0" smtClean="0">
                <a:sym typeface="Symbol"/>
              </a:rPr>
              <a:t> 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C,</a:t>
            </a:r>
            <a:r>
              <a:rPr lang="en-US" sz="2800" kern="0" dirty="0" smtClean="0">
                <a:latin typeface="Script MT Bold"/>
              </a:rPr>
              <a:t>I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 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</a:rPr>
              <a:t>⊢</a:t>
            </a:r>
            <a:r>
              <a:rPr lang="en-US" sz="2800" dirty="0" smtClean="0">
                <a:sym typeface="Symbol"/>
              </a:rPr>
              <a:t> </a:t>
            </a:r>
            <a:r>
              <a:rPr lang="en-US" sz="2800" baseline="-25000" dirty="0" smtClean="0">
                <a:sym typeface="Symbol"/>
              </a:rPr>
              <a:t>k </a:t>
            </a:r>
          </a:p>
        </p:txBody>
      </p:sp>
    </p:spTree>
    <p:extLst>
      <p:ext uri="{BB962C8B-B14F-4D97-AF65-F5344CB8AC3E}">
        <p14:creationId xmlns:p14="http://schemas.microsoft.com/office/powerpoint/2010/main" val="2996892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fr-FR" smtClean="0"/>
              <a:t>23/04/2014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>
          <a:xfrm>
            <a:off x="6934200" y="6572272"/>
            <a:ext cx="2133600" cy="365125"/>
          </a:xfrm>
        </p:spPr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39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>
          <a:xfrm>
            <a:off x="4211960" y="6572272"/>
            <a:ext cx="3712840" cy="365125"/>
          </a:xfrm>
        </p:spPr>
        <p:txBody>
          <a:bodyPr/>
          <a:lstStyle/>
          <a:p>
            <a:r>
              <a:rPr lang="fr-FR" smtClean="0"/>
              <a:t>G. Berry, IHP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228600" y="44624"/>
            <a:ext cx="8686800" cy="646331"/>
          </a:xfrm>
        </p:spPr>
        <p:txBody>
          <a:bodyPr/>
          <a:lstStyle/>
          <a:p>
            <a:r>
              <a:rPr lang="en-US" dirty="0" smtClean="0"/>
              <a:t>Deduction Rules</a:t>
            </a:r>
            <a:endParaRPr lang="en-US" i="0" dirty="0"/>
          </a:p>
        </p:txBody>
      </p:sp>
      <p:sp>
        <p:nvSpPr>
          <p:cNvPr id="12" name="ZoneTexte 11"/>
          <p:cNvSpPr txBox="1"/>
          <p:nvPr/>
        </p:nvSpPr>
        <p:spPr bwMode="auto">
          <a:xfrm>
            <a:off x="576676" y="836712"/>
            <a:ext cx="8481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fr-FR" sz="2800" b="1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true</a:t>
            </a:r>
            <a:endParaRPr lang="en-US" sz="2400" dirty="0" smtClean="0">
              <a:solidFill>
                <a:schemeClr val="tx2"/>
              </a:solidFill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1602449" y="1039232"/>
            <a:ext cx="636521" cy="523220"/>
            <a:chOff x="1649900" y="1039232"/>
            <a:chExt cx="636521" cy="523220"/>
          </a:xfrm>
        </p:grpSpPr>
        <p:sp>
          <p:nvSpPr>
            <p:cNvPr id="6" name="ZoneTexte 5"/>
            <p:cNvSpPr txBox="1"/>
            <p:nvPr/>
          </p:nvSpPr>
          <p:spPr bwMode="auto">
            <a:xfrm>
              <a:off x="1649900" y="1039232"/>
              <a:ext cx="622094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fr-FR" sz="28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fr-FR" sz="28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1</a:t>
              </a:r>
              <a:endParaRPr lang="fr-FR" sz="2400" dirty="0" smtClean="0"/>
            </a:p>
          </p:txBody>
        </p:sp>
        <p:cxnSp>
          <p:nvCxnSpPr>
            <p:cNvPr id="14" name="Connecteur droit 13"/>
            <p:cNvCxnSpPr/>
            <p:nvPr/>
          </p:nvCxnSpPr>
          <p:spPr bwMode="auto">
            <a:xfrm>
              <a:off x="1649900" y="1111240"/>
              <a:ext cx="636521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5" name="ZoneTexte 14"/>
          <p:cNvSpPr txBox="1"/>
          <p:nvPr/>
        </p:nvSpPr>
        <p:spPr bwMode="auto">
          <a:xfrm>
            <a:off x="523776" y="1916832"/>
            <a:ext cx="9010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fr-FR" sz="2800" b="1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bool</a:t>
            </a:r>
            <a:endParaRPr lang="en-US" sz="2400" dirty="0" smtClean="0">
              <a:solidFill>
                <a:schemeClr val="tx2"/>
              </a:solidFill>
            </a:endParaRPr>
          </a:p>
        </p:txBody>
      </p:sp>
      <p:grpSp>
        <p:nvGrpSpPr>
          <p:cNvPr id="31" name="Groupe 30"/>
          <p:cNvGrpSpPr/>
          <p:nvPr/>
        </p:nvGrpSpPr>
        <p:grpSpPr>
          <a:xfrm>
            <a:off x="1602449" y="1718870"/>
            <a:ext cx="2596994" cy="986588"/>
            <a:chOff x="1649900" y="1700808"/>
            <a:chExt cx="2596994" cy="986588"/>
          </a:xfrm>
        </p:grpSpPr>
        <p:sp>
          <p:nvSpPr>
            <p:cNvPr id="7" name="ZoneTexte 6"/>
            <p:cNvSpPr txBox="1"/>
            <p:nvPr/>
          </p:nvSpPr>
          <p:spPr bwMode="auto">
            <a:xfrm>
              <a:off x="1649900" y="1700808"/>
              <a:ext cx="2596994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fr-FR" sz="28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fr-FR" sz="2800" baseline="-25000" dirty="0" err="1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</a:t>
              </a:r>
              <a:r>
                <a:rPr lang="fr-FR" sz="2400" dirty="0" err="1" smtClean="0">
                  <a:latin typeface="Arial Unicode MS"/>
                  <a:ea typeface="Arial Unicode MS"/>
                  <a:cs typeface="Arial Unicode MS"/>
                  <a:sym typeface="Symbol"/>
                </a:rPr>
                <a:t>R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   </a:t>
              </a:r>
              <a:r>
                <a:rPr lang="fr-FR" sz="24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 </a:t>
              </a:r>
              <a:r>
                <a:rPr lang="fr-FR" sz="2400" b="1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</a:t>
              </a:r>
              <a:r>
                <a:rPr lang="fr-FR" sz="24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fr-FR" sz="2400" dirty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e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 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R⊆S </a:t>
              </a:r>
              <a:endParaRPr lang="fr-FR" sz="2400" dirty="0" smtClean="0"/>
            </a:p>
          </p:txBody>
        </p:sp>
        <p:sp>
          <p:nvSpPr>
            <p:cNvPr id="8" name="ZoneTexte 7"/>
            <p:cNvSpPr txBox="1"/>
            <p:nvPr/>
          </p:nvSpPr>
          <p:spPr bwMode="auto">
            <a:xfrm>
              <a:off x="2483768" y="2164176"/>
              <a:ext cx="658963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fr-FR" sz="28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fr-FR" sz="2800" baseline="-25000" dirty="0" err="1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e</a:t>
              </a:r>
              <a:r>
                <a:rPr lang="fr-FR" sz="2400" dirty="0" err="1" smtClean="0">
                  <a:latin typeface="Arial Unicode MS"/>
                  <a:ea typeface="Arial Unicode MS"/>
                  <a:cs typeface="Arial Unicode MS"/>
                  <a:sym typeface="Symbol"/>
                </a:rPr>
                <a:t>S</a:t>
              </a:r>
              <a:endParaRPr lang="fr-FR" sz="2400" dirty="0" smtClean="0"/>
            </a:p>
          </p:txBody>
        </p:sp>
        <p:cxnSp>
          <p:nvCxnSpPr>
            <p:cNvPr id="16" name="Connecteur droit 15"/>
            <p:cNvCxnSpPr/>
            <p:nvPr/>
          </p:nvCxnSpPr>
          <p:spPr bwMode="auto">
            <a:xfrm>
              <a:off x="1689974" y="2224028"/>
              <a:ext cx="252198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" name="Groupe 31"/>
          <p:cNvGrpSpPr/>
          <p:nvPr/>
        </p:nvGrpSpPr>
        <p:grpSpPr>
          <a:xfrm>
            <a:off x="1602449" y="2861876"/>
            <a:ext cx="2167389" cy="986771"/>
            <a:chOff x="1602449" y="2780928"/>
            <a:chExt cx="2167389" cy="986771"/>
          </a:xfrm>
        </p:grpSpPr>
        <p:sp>
          <p:nvSpPr>
            <p:cNvPr id="9" name="ZoneTexte 8"/>
            <p:cNvSpPr txBox="1"/>
            <p:nvPr/>
          </p:nvSpPr>
          <p:spPr bwMode="auto">
            <a:xfrm>
              <a:off x="2224081" y="3244479"/>
              <a:ext cx="920253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fr-FR" sz="28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fr-FR" sz="2800" baseline="-25000" dirty="0" err="1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</a:t>
              </a:r>
              <a:r>
                <a:rPr lang="fr-FR" sz="2800" b="1" baseline="-25000" dirty="0" err="1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</a:t>
              </a:r>
              <a:r>
                <a:rPr lang="fr-FR" sz="2800" baseline="-25000" dirty="0" err="1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e</a:t>
              </a:r>
              <a:r>
                <a:rPr lang="fr-FR" sz="2400" dirty="0" err="1" smtClean="0">
                  <a:latin typeface="Arial Unicode MS"/>
                  <a:ea typeface="Arial Unicode MS"/>
                  <a:cs typeface="Arial Unicode MS"/>
                  <a:sym typeface="Symbol"/>
                </a:rPr>
                <a:t>S</a:t>
              </a:r>
              <a:endParaRPr lang="fr-FR" sz="2400" dirty="0" smtClean="0"/>
            </a:p>
          </p:txBody>
        </p:sp>
        <p:sp>
          <p:nvSpPr>
            <p:cNvPr id="10" name="ZoneTexte 9"/>
            <p:cNvSpPr txBox="1"/>
            <p:nvPr/>
          </p:nvSpPr>
          <p:spPr bwMode="auto">
            <a:xfrm>
              <a:off x="1602449" y="2780928"/>
              <a:ext cx="2167389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fr-FR" sz="28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fr-FR" sz="2800" baseline="-25000" dirty="0" err="1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</a:t>
              </a:r>
              <a:r>
                <a:rPr lang="fr-FR" sz="2400" dirty="0" err="1" smtClean="0">
                  <a:latin typeface="Arial Unicode MS"/>
                  <a:ea typeface="Arial Unicode MS"/>
                  <a:cs typeface="Arial Unicode MS"/>
                  <a:sym typeface="Symbol"/>
                </a:rPr>
                <a:t>R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    R</a:t>
              </a:r>
              <a:r>
                <a:rPr lang="fr-FR" sz="1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⊃</a:t>
              </a:r>
              <a:r>
                <a:rPr lang="fr-FR" sz="28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fr-FR" sz="2800" baseline="-25000" dirty="0" err="1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e</a:t>
              </a:r>
              <a:r>
                <a:rPr lang="fr-FR" sz="2400" dirty="0" err="1" smtClean="0">
                  <a:latin typeface="Arial Unicode MS"/>
                  <a:ea typeface="Arial Unicode MS"/>
                  <a:cs typeface="Arial Unicode MS"/>
                  <a:sym typeface="Symbol"/>
                </a:rPr>
                <a:t>S</a:t>
              </a:r>
              <a:endParaRPr lang="fr-FR" sz="2400" dirty="0"/>
            </a:p>
          </p:txBody>
        </p:sp>
        <p:cxnSp>
          <p:nvCxnSpPr>
            <p:cNvPr id="19" name="Connecteur droit 18"/>
            <p:cNvCxnSpPr/>
            <p:nvPr/>
          </p:nvCxnSpPr>
          <p:spPr bwMode="auto">
            <a:xfrm>
              <a:off x="1689974" y="3282111"/>
              <a:ext cx="2017930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1" name="ZoneTexte 20"/>
          <p:cNvSpPr txBox="1"/>
          <p:nvPr/>
        </p:nvSpPr>
        <p:spPr bwMode="auto">
          <a:xfrm>
            <a:off x="395536" y="3111351"/>
            <a:ext cx="102925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fr-FR" sz="2400" b="1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chain</a:t>
            </a:r>
            <a:endParaRPr lang="en-US" sz="2000" dirty="0" smtClean="0">
              <a:solidFill>
                <a:schemeClr val="tx2"/>
              </a:solidFill>
            </a:endParaRPr>
          </a:p>
        </p:txBody>
      </p:sp>
      <p:grpSp>
        <p:nvGrpSpPr>
          <p:cNvPr id="29" name="Groupe 28"/>
          <p:cNvGrpSpPr/>
          <p:nvPr/>
        </p:nvGrpSpPr>
        <p:grpSpPr>
          <a:xfrm>
            <a:off x="1602449" y="4005064"/>
            <a:ext cx="2055969" cy="1027276"/>
            <a:chOff x="1795951" y="4005064"/>
            <a:chExt cx="2055969" cy="1027276"/>
          </a:xfrm>
        </p:grpSpPr>
        <p:sp>
          <p:nvSpPr>
            <p:cNvPr id="11" name="ZoneTexte 10"/>
            <p:cNvSpPr txBox="1"/>
            <p:nvPr/>
          </p:nvSpPr>
          <p:spPr bwMode="auto">
            <a:xfrm>
              <a:off x="1795951" y="4005064"/>
              <a:ext cx="655757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fr-FR" sz="28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fr-FR" sz="2800" baseline="-25000" dirty="0" err="1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</a:t>
              </a:r>
              <a:r>
                <a:rPr lang="fr-FR" sz="2400" dirty="0" err="1" smtClean="0">
                  <a:latin typeface="Arial Unicode MS"/>
                  <a:ea typeface="Arial Unicode MS"/>
                  <a:cs typeface="Arial Unicode MS"/>
                  <a:sym typeface="Symbol"/>
                </a:rPr>
                <a:t>S</a:t>
              </a:r>
              <a:endParaRPr lang="fr-FR" sz="2400" dirty="0" smtClean="0"/>
            </a:p>
          </p:txBody>
        </p:sp>
        <p:sp>
          <p:nvSpPr>
            <p:cNvPr id="22" name="ZoneTexte 21"/>
            <p:cNvSpPr txBox="1"/>
            <p:nvPr/>
          </p:nvSpPr>
          <p:spPr bwMode="auto">
            <a:xfrm>
              <a:off x="2915816" y="4005064"/>
              <a:ext cx="638124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fr-FR" sz="28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fr-FR" sz="2800" baseline="-25000" dirty="0" err="1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e</a:t>
              </a:r>
              <a:r>
                <a:rPr lang="fr-FR" sz="2400" dirty="0" err="1" smtClean="0">
                  <a:latin typeface="Arial Unicode MS"/>
                  <a:ea typeface="Arial Unicode MS"/>
                  <a:cs typeface="Arial Unicode MS"/>
                  <a:sym typeface="Symbol"/>
                </a:rPr>
                <a:t>T</a:t>
              </a:r>
              <a:endParaRPr lang="fr-FR" sz="2400" dirty="0" smtClean="0"/>
            </a:p>
          </p:txBody>
        </p:sp>
        <p:sp>
          <p:nvSpPr>
            <p:cNvPr id="23" name="ZoneTexte 22"/>
            <p:cNvSpPr txBox="1"/>
            <p:nvPr/>
          </p:nvSpPr>
          <p:spPr bwMode="auto">
            <a:xfrm>
              <a:off x="1835696" y="4509120"/>
              <a:ext cx="1904497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fr-FR" sz="28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fr-FR" sz="2800" baseline="-25000" dirty="0" err="1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max</a:t>
              </a:r>
              <a:r>
                <a:rPr lang="fr-FR" sz="3200" baseline="-25000" dirty="0" err="1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</a:t>
              </a:r>
              <a:r>
                <a:rPr lang="fr-FR" sz="2800" baseline="-25000" dirty="0" err="1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</a:t>
              </a:r>
              <a:r>
                <a:rPr lang="fr-FR" sz="2800" b="1" baseline="-25000" dirty="0" err="1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,</a:t>
              </a:r>
              <a:r>
                <a:rPr lang="fr-FR" sz="2800" baseline="-25000" dirty="0" err="1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e</a:t>
              </a:r>
              <a:r>
                <a:rPr lang="fr-FR" sz="2800" baseline="-25000" dirty="0" err="1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</a:t>
              </a:r>
              <a:r>
                <a:rPr lang="fr-FR" sz="2400" dirty="0" err="1" smtClean="0">
                  <a:latin typeface="Arial Unicode MS"/>
                  <a:ea typeface="Arial Unicode MS"/>
                  <a:cs typeface="Arial Unicode MS"/>
                  <a:sym typeface="Symbol"/>
                </a:rPr>
                <a:t>S∩T</a:t>
              </a:r>
              <a:endParaRPr lang="fr-FR" sz="2400" dirty="0" smtClean="0"/>
            </a:p>
          </p:txBody>
        </p:sp>
        <p:cxnSp>
          <p:nvCxnSpPr>
            <p:cNvPr id="24" name="Connecteur droit 23"/>
            <p:cNvCxnSpPr/>
            <p:nvPr/>
          </p:nvCxnSpPr>
          <p:spPr bwMode="auto">
            <a:xfrm>
              <a:off x="1833990" y="4509120"/>
              <a:ext cx="2017930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5" name="ZoneTexte 24"/>
          <p:cNvSpPr txBox="1"/>
          <p:nvPr/>
        </p:nvSpPr>
        <p:spPr bwMode="auto">
          <a:xfrm>
            <a:off x="626368" y="4201924"/>
            <a:ext cx="7984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fr-FR" sz="2800" b="1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join</a:t>
            </a:r>
            <a:endParaRPr lang="en-US" sz="2400" dirty="0" smtClean="0">
              <a:solidFill>
                <a:schemeClr val="tx2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 bwMode="auto">
          <a:xfrm>
            <a:off x="4283968" y="4263479"/>
            <a:ext cx="30169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gate inputs gathering</a:t>
            </a:r>
          </a:p>
        </p:txBody>
      </p:sp>
      <p:sp>
        <p:nvSpPr>
          <p:cNvPr id="28" name="ZoneTexte 27"/>
          <p:cNvSpPr txBox="1"/>
          <p:nvPr/>
        </p:nvSpPr>
        <p:spPr bwMode="auto">
          <a:xfrm>
            <a:off x="4283968" y="1988840"/>
            <a:ext cx="16143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weakening</a:t>
            </a:r>
          </a:p>
        </p:txBody>
      </p:sp>
      <p:sp>
        <p:nvSpPr>
          <p:cNvPr id="13" name="ZoneTexte 12"/>
          <p:cNvSpPr txBox="1"/>
          <p:nvPr/>
        </p:nvSpPr>
        <p:spPr bwMode="auto">
          <a:xfrm>
            <a:off x="1187624" y="5229200"/>
            <a:ext cx="587353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+ classical Boolean rules for regions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   (OK since applied only to stable signals)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+ arithmetic operations on delays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74070" y="836712"/>
            <a:ext cx="4418197" cy="830997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for </a:t>
            </a:r>
            <a:r>
              <a:rPr lang="en-US" sz="2400" dirty="0" smtClean="0">
                <a:sym typeface="Symbol"/>
              </a:rPr>
              <a:t>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C,</a:t>
            </a:r>
            <a:r>
              <a:rPr lang="en-US" sz="2400" dirty="0" smtClean="0">
                <a:latin typeface="Script MT Bold"/>
              </a:rPr>
              <a:t>I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 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fixed, </a:t>
            </a:r>
          </a:p>
          <a:p>
            <a:pPr algn="ctr"/>
            <a:r>
              <a:rPr lang="en-US" sz="2400" dirty="0" smtClean="0">
                <a:sym typeface="Symbol"/>
              </a:rPr>
              <a:t>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C,</a:t>
            </a:r>
            <a:r>
              <a:rPr lang="en-US" sz="2400" dirty="0" smtClean="0">
                <a:latin typeface="Script MT Bold"/>
              </a:rPr>
              <a:t>I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</a:t>
            </a:r>
            <a:r>
              <a:rPr lang="en-US" sz="2400" b="1" dirty="0" smtClean="0">
                <a:latin typeface="Arial Unicode MS"/>
                <a:ea typeface="Arial Unicode MS"/>
                <a:cs typeface="Arial Unicode MS"/>
              </a:rPr>
              <a:t> ⊢ ...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 implicit everywhere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8" name="Rectangle à coins arrondis 17"/>
          <p:cNvSpPr/>
          <p:nvPr/>
        </p:nvSpPr>
        <p:spPr bwMode="auto">
          <a:xfrm>
            <a:off x="5724128" y="3196426"/>
            <a:ext cx="1109441" cy="405333"/>
          </a:xfrm>
          <a:prstGeom prst="round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ectangle à coins arrondis 34"/>
          <p:cNvSpPr/>
          <p:nvPr/>
        </p:nvSpPr>
        <p:spPr bwMode="auto">
          <a:xfrm>
            <a:off x="7020272" y="3196426"/>
            <a:ext cx="1109441" cy="405333"/>
          </a:xfrm>
          <a:prstGeom prst="round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à coins arrondis 35"/>
          <p:cNvSpPr/>
          <p:nvPr/>
        </p:nvSpPr>
        <p:spPr bwMode="auto">
          <a:xfrm>
            <a:off x="2598463" y="2936850"/>
            <a:ext cx="1109441" cy="405333"/>
          </a:xfrm>
          <a:prstGeom prst="round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7" name="Groupe 26"/>
          <p:cNvGrpSpPr/>
          <p:nvPr/>
        </p:nvGrpSpPr>
        <p:grpSpPr>
          <a:xfrm>
            <a:off x="4316704" y="2780928"/>
            <a:ext cx="3973973" cy="830997"/>
            <a:chOff x="4283968" y="2780928"/>
            <a:chExt cx="3973973" cy="830997"/>
          </a:xfrm>
        </p:grpSpPr>
        <p:sp>
          <p:nvSpPr>
            <p:cNvPr id="33" name="ZoneTexte 32"/>
            <p:cNvSpPr txBox="1"/>
            <p:nvPr/>
          </p:nvSpPr>
          <p:spPr bwMode="auto">
            <a:xfrm>
              <a:off x="4283968" y="2780928"/>
              <a:ext cx="3973973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en-US" sz="2400" dirty="0" smtClean="0">
                  <a:solidFill>
                    <a:schemeClr val="tx2"/>
                  </a:solidFill>
                </a:rPr>
                <a:t>transition chaining</a:t>
              </a:r>
            </a:p>
            <a:p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y </a:t>
              </a:r>
              <a:r>
                <a:rPr lang="en-US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e</a:t>
              </a:r>
              <a:r>
                <a:rPr lang="en-US" sz="2400" baseline="-250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x</a:t>
              </a:r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en-US" sz="2400" dirty="0" smtClean="0"/>
                <a:t> </a:t>
              </a:r>
              <a:r>
                <a:rPr lang="en-US" sz="2400" dirty="0" smtClean="0">
                  <a:sym typeface="Symbol"/>
                </a:rPr>
                <a:t></a:t>
              </a:r>
              <a:r>
                <a:rPr lang="en-US" sz="2400" dirty="0" smtClean="0"/>
                <a:t> 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</a:t>
              </a:r>
              <a:r>
                <a:rPr lang="en-US" sz="2400" dirty="0" smtClean="0"/>
                <a:t>x</a:t>
              </a:r>
              <a:r>
                <a:rPr lang="en-US" sz="1200" dirty="0" smtClean="0"/>
                <a:t> </a:t>
              </a:r>
              <a:r>
                <a:rPr lang="fr-FR" sz="2400" dirty="0">
                  <a:latin typeface="Arial Unicode MS"/>
                  <a:ea typeface="Arial Unicode MS"/>
                  <a:cs typeface="Arial Unicode MS"/>
                  <a:sym typeface="Symbol"/>
                </a:rPr>
                <a:t>⊃</a:t>
              </a:r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en-US" sz="2400" baseline="-25000" dirty="0" err="1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e</a:t>
              </a:r>
              <a:r>
                <a:rPr lang="en-US" sz="2400" dirty="0" err="1" smtClean="0"/>
                <a:t>y</a:t>
              </a:r>
              <a:r>
                <a:rPr lang="en-US" sz="2400" dirty="0" smtClean="0"/>
                <a:t>)</a:t>
              </a:r>
              <a:r>
                <a:rPr lang="en-US" sz="2400" b="1" dirty="0" smtClean="0">
                  <a:sym typeface="Symbol"/>
                </a:rPr>
                <a:t>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x</a:t>
              </a:r>
              <a:r>
                <a:rPr lang="en-US" sz="12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fr-FR" sz="2400" dirty="0">
                  <a:latin typeface="Arial Unicode MS"/>
                  <a:ea typeface="Arial Unicode MS"/>
                  <a:cs typeface="Arial Unicode MS"/>
                  <a:sym typeface="Symbol"/>
                </a:rPr>
                <a:t>⊃</a:t>
              </a:r>
              <a:r>
                <a:rPr lang="en-US" sz="12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en-US" sz="2400" baseline="-25000" dirty="0" err="1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e</a:t>
              </a:r>
              <a:r>
                <a:rPr lang="en-US" sz="2400" dirty="0" err="1" smtClean="0"/>
                <a:t>y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</a:t>
              </a:r>
              <a:endParaRPr lang="en-US" sz="2400" dirty="0" smtClean="0">
                <a:solidFill>
                  <a:schemeClr val="tx2"/>
                </a:solidFill>
              </a:endParaRPr>
            </a:p>
          </p:txBody>
        </p:sp>
        <p:cxnSp>
          <p:nvCxnSpPr>
            <p:cNvPr id="37" name="Connecteur droit 36"/>
            <p:cNvCxnSpPr/>
            <p:nvPr/>
          </p:nvCxnSpPr>
          <p:spPr bwMode="auto">
            <a:xfrm>
              <a:off x="7774356" y="3264063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Connecteur droit 37"/>
            <p:cNvCxnSpPr/>
            <p:nvPr/>
          </p:nvCxnSpPr>
          <p:spPr bwMode="auto">
            <a:xfrm>
              <a:off x="7059544" y="3265265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131464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21" grpId="0"/>
      <p:bldP spid="25" grpId="0"/>
      <p:bldP spid="34" grpId="0"/>
      <p:bldP spid="28" grpId="0"/>
      <p:bldP spid="13" grpId="0"/>
      <p:bldP spid="18" grpId="0" animBg="1"/>
      <p:bldP spid="35" grpId="0" animBg="1"/>
      <p:bldP spid="3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23/04/2014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>
          <a:xfrm>
            <a:off x="6934200" y="6553200"/>
            <a:ext cx="2133600" cy="365125"/>
          </a:xfrm>
        </p:spPr>
        <p:txBody>
          <a:bodyPr/>
          <a:lstStyle/>
          <a:p>
            <a:fld id="{BD380794-AD05-45D1-BCEF-E41591C34CDA}" type="slidenum">
              <a:rPr lang="fr-FR" smtClean="0"/>
              <a:pPr/>
              <a:t>40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>
          <a:xfrm>
            <a:off x="4644008" y="6553200"/>
            <a:ext cx="3280792" cy="365125"/>
          </a:xfrm>
        </p:spPr>
        <p:txBody>
          <a:bodyPr/>
          <a:lstStyle/>
          <a:p>
            <a:r>
              <a:rPr lang="fr-FR" smtClean="0"/>
              <a:t>G. Berry, IHP</a:t>
            </a:r>
            <a:endParaRPr lang="fr-FR" dirty="0"/>
          </a:p>
        </p:txBody>
      </p:sp>
      <p:grpSp>
        <p:nvGrpSpPr>
          <p:cNvPr id="11" name="Groupe 10"/>
          <p:cNvGrpSpPr/>
          <p:nvPr/>
        </p:nvGrpSpPr>
        <p:grpSpPr>
          <a:xfrm>
            <a:off x="336711" y="188640"/>
            <a:ext cx="8470578" cy="2390224"/>
            <a:chOff x="336711" y="188640"/>
            <a:chExt cx="8470578" cy="2390224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711" y="188640"/>
              <a:ext cx="8470578" cy="2016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ZoneTexte 12"/>
            <p:cNvSpPr txBox="1"/>
            <p:nvPr/>
          </p:nvSpPr>
          <p:spPr bwMode="auto">
            <a:xfrm>
              <a:off x="5596279" y="2117199"/>
              <a:ext cx="720080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square" rIns="46800" rtlCol="0">
              <a:spAutoFit/>
            </a:bodyPr>
            <a:lstStyle/>
            <a:p>
              <a:r>
                <a:rPr lang="en-US" sz="2400" dirty="0" smtClean="0">
                  <a:solidFill>
                    <a:schemeClr val="accent3"/>
                  </a:solidFill>
                </a:rPr>
                <a:t>d2</a:t>
              </a:r>
              <a:endParaRPr lang="fr-FR" sz="2400" dirty="0" smtClean="0">
                <a:solidFill>
                  <a:schemeClr val="accent3"/>
                </a:solidFill>
              </a:endParaRPr>
            </a:p>
          </p:txBody>
        </p:sp>
        <p:sp>
          <p:nvSpPr>
            <p:cNvPr id="14" name="ZoneTexte 13"/>
            <p:cNvSpPr txBox="1"/>
            <p:nvPr/>
          </p:nvSpPr>
          <p:spPr bwMode="auto">
            <a:xfrm>
              <a:off x="2427927" y="1210712"/>
              <a:ext cx="720080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square" rIns="46800" rtlCol="0">
              <a:spAutoFit/>
            </a:bodyPr>
            <a:lstStyle/>
            <a:p>
              <a:r>
                <a:rPr lang="en-US" sz="2400" dirty="0" smtClean="0">
                  <a:solidFill>
                    <a:schemeClr val="accent3"/>
                  </a:solidFill>
                </a:rPr>
                <a:t>d1</a:t>
              </a:r>
              <a:endParaRPr lang="fr-FR" sz="2400" dirty="0" smtClean="0">
                <a:solidFill>
                  <a:schemeClr val="accent3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5940152" y="1514401"/>
              <a:ext cx="432048" cy="288032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752951" y="4829090"/>
            <a:ext cx="1968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400" baseline="-25000" dirty="0" smtClean="0">
                <a:solidFill>
                  <a:schemeClr val="accent3"/>
                </a:solidFill>
                <a:latin typeface="Arial Unicode MS"/>
                <a:ea typeface="Arial Unicode MS"/>
                <a:cs typeface="Arial Unicode MS"/>
                <a:sym typeface="Symbol"/>
              </a:rPr>
              <a:t>max(d1,d2)</a:t>
            </a:r>
            <a:r>
              <a:rPr lang="en-US" sz="2400" b="1" baseline="-250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dirty="0" smtClean="0"/>
              <a:t>s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s</a:t>
            </a:r>
            <a:r>
              <a:rPr lang="en-US" sz="2400" baseline="-25000" dirty="0" smtClean="0"/>
              <a:t>2</a:t>
            </a:r>
            <a:endParaRPr lang="fr-FR" sz="2400" dirty="0"/>
          </a:p>
        </p:txBody>
      </p:sp>
      <p:cxnSp>
        <p:nvCxnSpPr>
          <p:cNvPr id="10" name="Connecteur droit 9"/>
          <p:cNvCxnSpPr/>
          <p:nvPr/>
        </p:nvCxnSpPr>
        <p:spPr bwMode="auto">
          <a:xfrm>
            <a:off x="2339752" y="4858707"/>
            <a:ext cx="4896544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6" name="Groupe 25"/>
          <p:cNvGrpSpPr/>
          <p:nvPr/>
        </p:nvGrpSpPr>
        <p:grpSpPr>
          <a:xfrm>
            <a:off x="484709" y="4365104"/>
            <a:ext cx="1369094" cy="830997"/>
            <a:chOff x="395536" y="4653136"/>
            <a:chExt cx="1369094" cy="830997"/>
          </a:xfrm>
        </p:grpSpPr>
        <p:sp>
          <p:nvSpPr>
            <p:cNvPr id="7" name="ZoneTexte 6"/>
            <p:cNvSpPr txBox="1"/>
            <p:nvPr/>
          </p:nvSpPr>
          <p:spPr bwMode="auto">
            <a:xfrm>
              <a:off x="395536" y="4653136"/>
              <a:ext cx="1369094" cy="830997"/>
            </a:xfrm>
            <a:prstGeom prst="rect">
              <a:avLst/>
            </a:prstGeom>
            <a:noFill/>
            <a:ln w="19050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en-US" sz="2400" dirty="0" smtClean="0">
                  <a:solidFill>
                    <a:schemeClr val="tx2"/>
                  </a:solidFill>
                </a:rPr>
                <a:t>case</a:t>
              </a:r>
              <a:r>
                <a:rPr lang="en-US" sz="2400" dirty="0" smtClean="0"/>
                <a:t> x</a:t>
              </a:r>
              <a:r>
                <a:rPr lang="en-US" sz="2400" dirty="0" smtClean="0">
                  <a:sym typeface="Symbol"/>
                </a:rPr>
                <a:t>0</a:t>
              </a:r>
            </a:p>
            <a:p>
              <a:r>
                <a:rPr lang="en-US" sz="2400" dirty="0" smtClean="0">
                  <a:solidFill>
                    <a:schemeClr val="tx2"/>
                  </a:solidFill>
                  <a:sym typeface="Symbol"/>
                </a:rPr>
                <a:t>i.e.</a:t>
              </a:r>
              <a:r>
                <a:rPr lang="en-US" sz="2400" dirty="0" smtClean="0">
                  <a:sym typeface="Symbol"/>
                </a:rPr>
                <a:t> </a:t>
              </a:r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en-US" sz="2400" b="1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0</a:t>
              </a:r>
              <a:r>
                <a:rPr lang="en-US" sz="2400" dirty="0" smtClean="0"/>
                <a:t>x</a:t>
              </a:r>
              <a:endParaRPr lang="en-US" sz="2400" baseline="-25000" dirty="0" smtClean="0"/>
            </a:p>
          </p:txBody>
        </p:sp>
        <p:cxnSp>
          <p:nvCxnSpPr>
            <p:cNvPr id="21" name="Connecteur droit 20"/>
            <p:cNvCxnSpPr/>
            <p:nvPr/>
          </p:nvCxnSpPr>
          <p:spPr bwMode="auto">
            <a:xfrm>
              <a:off x="1259632" y="5157192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" name="Groupe 24"/>
          <p:cNvGrpSpPr/>
          <p:nvPr/>
        </p:nvGrpSpPr>
        <p:grpSpPr>
          <a:xfrm>
            <a:off x="1898829" y="2708920"/>
            <a:ext cx="4841198" cy="461665"/>
            <a:chOff x="1531002" y="2780928"/>
            <a:chExt cx="4841198" cy="461665"/>
          </a:xfrm>
        </p:grpSpPr>
        <p:sp>
          <p:nvSpPr>
            <p:cNvPr id="17" name="ZoneTexte 16"/>
            <p:cNvSpPr txBox="1"/>
            <p:nvPr/>
          </p:nvSpPr>
          <p:spPr bwMode="auto">
            <a:xfrm>
              <a:off x="1531002" y="2780928"/>
              <a:ext cx="4841198" cy="46166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fr-FR" sz="2400" dirty="0">
                  <a:sym typeface="Symbol"/>
                </a:rPr>
                <a:t></a:t>
              </a:r>
              <a:r>
                <a:rPr lang="en-US" sz="2400" dirty="0">
                  <a:latin typeface="Arial Unicode MS"/>
                  <a:ea typeface="Arial Unicode MS"/>
                  <a:cs typeface="Arial Unicode MS"/>
                  <a:sym typeface="Symbol"/>
                </a:rPr>
                <a:t>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C  </a:t>
              </a:r>
              <a:r>
                <a:rPr lang="en-US" sz="2400" dirty="0" smtClean="0"/>
                <a:t>s</a:t>
              </a:r>
              <a:r>
                <a:rPr lang="en-US" sz="2400" baseline="-25000" dirty="0" smtClean="0"/>
                <a:t>1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</a:t>
              </a:r>
              <a:r>
                <a:rPr lang="fr-FR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d1 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x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 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</a:t>
              </a:r>
              <a:r>
                <a:rPr lang="en-US" sz="2400" dirty="0" smtClean="0"/>
                <a:t>s</a:t>
              </a:r>
              <a:r>
                <a:rPr lang="en-US" sz="2400" baseline="-25000" dirty="0" smtClean="0"/>
                <a:t>2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fr-FR" sz="2400" dirty="0">
                  <a:latin typeface="Arial Unicode MS"/>
                  <a:ea typeface="Arial Unicode MS"/>
                  <a:cs typeface="Arial Unicode MS"/>
                  <a:sym typeface="Symbol"/>
                </a:rPr>
                <a:t></a:t>
              </a:r>
              <a:r>
                <a:rPr lang="fr-FR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d2 </a:t>
              </a:r>
              <a:r>
                <a:rPr lang="fr-FR" sz="2400" dirty="0" err="1" smtClean="0">
                  <a:latin typeface="Arial Unicode MS"/>
                  <a:ea typeface="Arial Unicode MS"/>
                  <a:cs typeface="Arial Unicode MS"/>
                  <a:sym typeface="Symbol"/>
                </a:rPr>
                <a:t>x</a:t>
              </a:r>
              <a:r>
                <a:rPr lang="fr-FR" sz="2400" dirty="0" err="1" smtClean="0">
                  <a:ea typeface="Arial Unicode MS"/>
                  <a:cs typeface="Arial Unicode MS"/>
                  <a:sym typeface="Symbol"/>
                </a:rPr>
                <a:t>s</a:t>
              </a:r>
              <a:r>
                <a:rPr lang="en-US" sz="2400" baseline="-25000" dirty="0" smtClean="0"/>
                <a:t>1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</a:t>
              </a:r>
              <a:r>
                <a:rPr lang="fr-FR" sz="2400" dirty="0" smtClean="0">
                  <a:ea typeface="Arial Unicode MS"/>
                  <a:cs typeface="Arial Unicode MS"/>
                  <a:sym typeface="Symbol"/>
                </a:rPr>
                <a:t>s</a:t>
              </a:r>
              <a:r>
                <a:rPr lang="en-US" sz="2400" baseline="-25000" dirty="0"/>
                <a:t>2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</a:t>
              </a:r>
              <a:endParaRPr lang="fr-FR" sz="2400" baseline="-25000" dirty="0" smtClean="0"/>
            </a:p>
          </p:txBody>
        </p:sp>
        <p:cxnSp>
          <p:nvCxnSpPr>
            <p:cNvPr id="18" name="Connecteur droit 17"/>
            <p:cNvCxnSpPr/>
            <p:nvPr/>
          </p:nvCxnSpPr>
          <p:spPr bwMode="auto">
            <a:xfrm>
              <a:off x="5178192" y="2904004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Connecteur droit 18"/>
            <p:cNvCxnSpPr/>
            <p:nvPr/>
          </p:nvCxnSpPr>
          <p:spPr bwMode="auto">
            <a:xfrm>
              <a:off x="5474608" y="2904004"/>
              <a:ext cx="249520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Connecteur droit 30"/>
            <p:cNvCxnSpPr/>
            <p:nvPr/>
          </p:nvCxnSpPr>
          <p:spPr bwMode="auto">
            <a:xfrm>
              <a:off x="3591809" y="2910984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" name="Groupe 32"/>
          <p:cNvGrpSpPr/>
          <p:nvPr/>
        </p:nvGrpSpPr>
        <p:grpSpPr>
          <a:xfrm>
            <a:off x="5452583" y="3460938"/>
            <a:ext cx="559577" cy="461665"/>
            <a:chOff x="5117275" y="3645024"/>
            <a:chExt cx="559577" cy="461665"/>
          </a:xfrm>
        </p:grpSpPr>
        <p:sp>
          <p:nvSpPr>
            <p:cNvPr id="35" name="ZoneTexte 34"/>
            <p:cNvSpPr txBox="1"/>
            <p:nvPr/>
          </p:nvSpPr>
          <p:spPr bwMode="auto">
            <a:xfrm>
              <a:off x="5117275" y="3645024"/>
              <a:ext cx="559577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en-US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0</a:t>
              </a:r>
              <a:r>
                <a:rPr lang="en-US" sz="2400" dirty="0" smtClean="0"/>
                <a:t>x</a:t>
              </a:r>
              <a:endParaRPr lang="fr-FR" sz="2400" baseline="-25000" dirty="0" smtClean="0"/>
            </a:p>
          </p:txBody>
        </p:sp>
        <p:cxnSp>
          <p:nvCxnSpPr>
            <p:cNvPr id="36" name="Connecteur droit 35"/>
            <p:cNvCxnSpPr/>
            <p:nvPr/>
          </p:nvCxnSpPr>
          <p:spPr bwMode="auto">
            <a:xfrm>
              <a:off x="5486077" y="3782059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6" name="Groupe 45"/>
          <p:cNvGrpSpPr/>
          <p:nvPr/>
        </p:nvGrpSpPr>
        <p:grpSpPr>
          <a:xfrm>
            <a:off x="2949021" y="3850595"/>
            <a:ext cx="559577" cy="461665"/>
            <a:chOff x="2949021" y="4077072"/>
            <a:chExt cx="559577" cy="461665"/>
          </a:xfrm>
        </p:grpSpPr>
        <p:sp>
          <p:nvSpPr>
            <p:cNvPr id="27" name="ZoneTexte 26"/>
            <p:cNvSpPr txBox="1"/>
            <p:nvPr/>
          </p:nvSpPr>
          <p:spPr bwMode="auto">
            <a:xfrm>
              <a:off x="2949021" y="4077072"/>
              <a:ext cx="559577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en-US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0</a:t>
              </a:r>
              <a:r>
                <a:rPr lang="en-US" sz="2400" dirty="0" smtClean="0"/>
                <a:t>x</a:t>
              </a:r>
              <a:endParaRPr lang="fr-FR" sz="2400" baseline="-25000" dirty="0" smtClean="0"/>
            </a:p>
          </p:txBody>
        </p:sp>
        <p:cxnSp>
          <p:nvCxnSpPr>
            <p:cNvPr id="28" name="Connecteur droit 27"/>
            <p:cNvCxnSpPr/>
            <p:nvPr/>
          </p:nvCxnSpPr>
          <p:spPr bwMode="auto">
            <a:xfrm>
              <a:off x="3331783" y="4221088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4" name="Connecteur droit 23"/>
          <p:cNvCxnSpPr/>
          <p:nvPr/>
        </p:nvCxnSpPr>
        <p:spPr bwMode="auto">
          <a:xfrm>
            <a:off x="2755719" y="4369336"/>
            <a:ext cx="936104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ZoneTexte 33"/>
          <p:cNvSpPr txBox="1"/>
          <p:nvPr/>
        </p:nvSpPr>
        <p:spPr bwMode="auto">
          <a:xfrm>
            <a:off x="2827727" y="4325034"/>
            <a:ext cx="7872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b="1" dirty="0" smtClean="0"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400" baseline="-25000" dirty="0" smtClean="0">
                <a:solidFill>
                  <a:schemeClr val="accent3"/>
                </a:solidFill>
                <a:latin typeface="Arial Unicode MS"/>
                <a:ea typeface="Arial Unicode MS"/>
                <a:cs typeface="Arial Unicode MS"/>
                <a:sym typeface="Symbol"/>
              </a:rPr>
              <a:t>d1</a:t>
            </a:r>
            <a:r>
              <a:rPr lang="en-US" sz="2400" dirty="0" smtClean="0"/>
              <a:t>s</a:t>
            </a:r>
            <a:r>
              <a:rPr lang="en-US" sz="2400" baseline="-25000" dirty="0" smtClean="0"/>
              <a:t>1</a:t>
            </a:r>
            <a:endParaRPr lang="fr-FR" sz="2400" baseline="-25000" dirty="0" smtClean="0"/>
          </a:p>
        </p:txBody>
      </p:sp>
      <p:sp>
        <p:nvSpPr>
          <p:cNvPr id="39" name="ZoneTexte 38"/>
          <p:cNvSpPr txBox="1"/>
          <p:nvPr/>
        </p:nvSpPr>
        <p:spPr bwMode="auto">
          <a:xfrm>
            <a:off x="3691823" y="4169281"/>
            <a:ext cx="88017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fr-FR" sz="2000" b="1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0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chain</a:t>
            </a:r>
            <a:endParaRPr lang="en-US" dirty="0" smtClean="0">
              <a:solidFill>
                <a:schemeClr val="tx2"/>
              </a:solidFill>
            </a:endParaRPr>
          </a:p>
        </p:txBody>
      </p:sp>
      <p:cxnSp>
        <p:nvCxnSpPr>
          <p:cNvPr id="37" name="Connecteur droit 36"/>
          <p:cNvCxnSpPr/>
          <p:nvPr/>
        </p:nvCxnSpPr>
        <p:spPr bwMode="auto">
          <a:xfrm>
            <a:off x="4923973" y="3937288"/>
            <a:ext cx="1708803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5" name="Groupe 54"/>
          <p:cNvGrpSpPr/>
          <p:nvPr/>
        </p:nvGrpSpPr>
        <p:grpSpPr>
          <a:xfrm>
            <a:off x="4995981" y="3892986"/>
            <a:ext cx="1636795" cy="461665"/>
            <a:chOff x="4995981" y="4119463"/>
            <a:chExt cx="1636795" cy="461665"/>
          </a:xfrm>
        </p:grpSpPr>
        <p:sp>
          <p:nvSpPr>
            <p:cNvPr id="38" name="ZoneTexte 37"/>
            <p:cNvSpPr txBox="1"/>
            <p:nvPr/>
          </p:nvSpPr>
          <p:spPr bwMode="auto">
            <a:xfrm>
              <a:off x="4995981" y="4119463"/>
              <a:ext cx="1636795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en-US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0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</a:t>
              </a:r>
              <a:r>
                <a:rPr lang="fr-FR" sz="2400" dirty="0" err="1" smtClean="0">
                  <a:latin typeface="Arial Unicode MS"/>
                  <a:ea typeface="Arial Unicode MS"/>
                  <a:cs typeface="Arial Unicode MS"/>
                  <a:sym typeface="Symbol"/>
                </a:rPr>
                <a:t>x</a:t>
              </a:r>
              <a:r>
                <a:rPr lang="fr-FR" sz="2400" dirty="0" err="1">
                  <a:latin typeface="Arial Unicode MS"/>
                  <a:ea typeface="Arial Unicode MS"/>
                  <a:cs typeface="Arial Unicode MS"/>
                  <a:sym typeface="Symbol"/>
                </a:rPr>
                <a:t></a:t>
              </a:r>
              <a:r>
                <a:rPr lang="fr-FR" sz="2400" dirty="0" err="1">
                  <a:ea typeface="Arial Unicode MS"/>
                  <a:cs typeface="Arial Unicode MS"/>
                  <a:sym typeface="Symbol"/>
                </a:rPr>
                <a:t>s</a:t>
              </a:r>
              <a:r>
                <a:rPr lang="en-US" sz="2400" baseline="-25000" dirty="0"/>
                <a:t>1</a:t>
              </a:r>
              <a:r>
                <a:rPr lang="fr-FR" sz="2400" dirty="0">
                  <a:latin typeface="Arial Unicode MS"/>
                  <a:ea typeface="Arial Unicode MS"/>
                  <a:cs typeface="Arial Unicode MS"/>
                  <a:sym typeface="Symbol"/>
                </a:rPr>
                <a:t></a:t>
              </a:r>
              <a:r>
                <a:rPr lang="fr-FR" sz="2400" dirty="0">
                  <a:ea typeface="Arial Unicode MS"/>
                  <a:cs typeface="Arial Unicode MS"/>
                  <a:sym typeface="Symbol"/>
                </a:rPr>
                <a:t>s</a:t>
              </a:r>
              <a:r>
                <a:rPr lang="en-US" sz="2400" baseline="-25000" dirty="0" smtClean="0"/>
                <a:t>2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</a:t>
              </a:r>
              <a:endParaRPr lang="fr-FR" sz="2400" baseline="-25000" dirty="0" smtClean="0"/>
            </a:p>
          </p:txBody>
        </p:sp>
        <p:cxnSp>
          <p:nvCxnSpPr>
            <p:cNvPr id="40" name="Connecteur droit 39"/>
            <p:cNvCxnSpPr/>
            <p:nvPr/>
          </p:nvCxnSpPr>
          <p:spPr bwMode="auto">
            <a:xfrm>
              <a:off x="5474523" y="4255547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Connecteur droit 40"/>
            <p:cNvCxnSpPr/>
            <p:nvPr/>
          </p:nvCxnSpPr>
          <p:spPr bwMode="auto">
            <a:xfrm>
              <a:off x="5766526" y="4261364"/>
              <a:ext cx="245634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7" name="ZoneTexte 46"/>
          <p:cNvSpPr txBox="1"/>
          <p:nvPr/>
        </p:nvSpPr>
        <p:spPr bwMode="auto">
          <a:xfrm>
            <a:off x="6641199" y="3737294"/>
            <a:ext cx="75193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fr-FR" sz="2000" b="1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0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bool</a:t>
            </a:r>
            <a:endParaRPr lang="en-US" dirty="0" smtClean="0">
              <a:solidFill>
                <a:schemeClr val="tx2"/>
              </a:solidFill>
            </a:endParaRPr>
          </a:p>
        </p:txBody>
      </p:sp>
      <p:cxnSp>
        <p:nvCxnSpPr>
          <p:cNvPr id="52" name="Connecteur droit 51"/>
          <p:cNvCxnSpPr/>
          <p:nvPr/>
        </p:nvCxnSpPr>
        <p:spPr bwMode="auto">
          <a:xfrm>
            <a:off x="4932040" y="4354651"/>
            <a:ext cx="1708803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3" name="ZoneTexte 52"/>
          <p:cNvSpPr txBox="1"/>
          <p:nvPr/>
        </p:nvSpPr>
        <p:spPr bwMode="auto">
          <a:xfrm>
            <a:off x="5462449" y="4325034"/>
            <a:ext cx="7872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b="1" dirty="0" smtClean="0"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400" baseline="-25000" dirty="0" smtClean="0">
                <a:solidFill>
                  <a:schemeClr val="accent3"/>
                </a:solidFill>
                <a:latin typeface="Arial Unicode MS"/>
                <a:ea typeface="Arial Unicode MS"/>
                <a:cs typeface="Arial Unicode MS"/>
                <a:sym typeface="Symbol"/>
              </a:rPr>
              <a:t>d2</a:t>
            </a:r>
            <a:r>
              <a:rPr lang="en-US" sz="2400" dirty="0" smtClean="0"/>
              <a:t>s</a:t>
            </a:r>
            <a:r>
              <a:rPr lang="en-US" sz="2400" baseline="-25000" dirty="0" smtClean="0"/>
              <a:t>2</a:t>
            </a:r>
            <a:endParaRPr lang="fr-FR" sz="2400" baseline="-25000" dirty="0" smtClean="0"/>
          </a:p>
        </p:txBody>
      </p:sp>
      <p:sp>
        <p:nvSpPr>
          <p:cNvPr id="54" name="ZoneTexte 53"/>
          <p:cNvSpPr txBox="1"/>
          <p:nvPr/>
        </p:nvSpPr>
        <p:spPr bwMode="auto">
          <a:xfrm>
            <a:off x="6649176" y="4138627"/>
            <a:ext cx="88017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fr-FR" sz="2000" b="1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0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chain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364774" y="5693185"/>
            <a:ext cx="6414452" cy="415498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 tIns="0" rIns="54000" anchor="t" anchorCtr="1">
            <a:spAutoFit/>
          </a:bodyPr>
          <a:lstStyle/>
          <a:p>
            <a:r>
              <a:rPr lang="en-US" sz="2400" dirty="0" smtClean="0"/>
              <a:t>x</a:t>
            </a:r>
            <a:r>
              <a:rPr lang="en-US" sz="2400" dirty="0" smtClean="0">
                <a:sym typeface="Symbol"/>
              </a:rPr>
              <a:t>0 </a:t>
            </a:r>
            <a:r>
              <a:rPr lang="en-US" sz="2400" dirty="0" smtClean="0">
                <a:solidFill>
                  <a:schemeClr val="tx2"/>
                </a:solidFill>
                <a:sym typeface="Symbol"/>
              </a:rPr>
              <a:t></a:t>
            </a:r>
            <a:r>
              <a:rPr lang="en-US" sz="2400" dirty="0" smtClean="0">
                <a:sym typeface="Symbol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sym typeface="Symbol"/>
              </a:rPr>
              <a:t>region</a:t>
            </a:r>
            <a:r>
              <a:rPr lang="en-US" sz="2400" dirty="0" smtClean="0">
                <a:sym typeface="Symbol"/>
              </a:rPr>
              <a:t> </a:t>
            </a:r>
            <a:r>
              <a:rPr lang="en-US" sz="2400" dirty="0" smtClean="0"/>
              <a:t>s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s</a:t>
            </a:r>
            <a:r>
              <a:rPr lang="en-US" sz="2400" baseline="-25000" dirty="0" smtClean="0"/>
              <a:t>2 </a:t>
            </a:r>
            <a:r>
              <a:rPr lang="en-US" sz="2400" dirty="0" smtClean="0">
                <a:solidFill>
                  <a:schemeClr val="tx2"/>
                </a:solidFill>
              </a:rPr>
              <a:t>reached in time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accent3"/>
                </a:solidFill>
                <a:ea typeface="Arial Unicode MS"/>
                <a:cs typeface="Arial Unicode MS"/>
                <a:sym typeface="Symbol"/>
              </a:rPr>
              <a:t>max(d1,d2)</a:t>
            </a:r>
            <a:endParaRPr lang="en-US" sz="2400" dirty="0"/>
          </a:p>
        </p:txBody>
      </p:sp>
      <p:sp>
        <p:nvSpPr>
          <p:cNvPr id="61" name="ZoneTexte 60"/>
          <p:cNvSpPr txBox="1"/>
          <p:nvPr/>
        </p:nvSpPr>
        <p:spPr bwMode="auto">
          <a:xfrm>
            <a:off x="7236296" y="4658652"/>
            <a:ext cx="66697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fr-FR" sz="2000" b="1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0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join</a:t>
            </a:r>
            <a:endParaRPr lang="en-US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548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4" grpId="0"/>
      <p:bldP spid="39" grpId="0"/>
      <p:bldP spid="47" grpId="0"/>
      <p:bldP spid="53" grpId="0"/>
      <p:bldP spid="54" grpId="0"/>
      <p:bldP spid="56" grpId="0" animBg="1"/>
      <p:bldP spid="6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23/04/2014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D380794-AD05-45D1-BCEF-E41591C34CDA}" type="slidenum">
              <a:rPr lang="fr-FR" smtClean="0"/>
              <a:pPr/>
              <a:t>41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G. Berry, IHP</a:t>
            </a:r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 bwMode="auto">
          <a:xfrm>
            <a:off x="2339752" y="5177149"/>
            <a:ext cx="4896544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ZoneTexte 6"/>
          <p:cNvSpPr txBox="1"/>
          <p:nvPr/>
        </p:nvSpPr>
        <p:spPr bwMode="auto">
          <a:xfrm>
            <a:off x="484709" y="4365104"/>
            <a:ext cx="1369094" cy="830997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case</a:t>
            </a:r>
            <a:r>
              <a:rPr lang="en-US" sz="2400" dirty="0" smtClean="0"/>
              <a:t> x</a:t>
            </a:r>
            <a:r>
              <a:rPr lang="en-US" sz="2400" dirty="0" smtClean="0">
                <a:sym typeface="Symbol"/>
              </a:rPr>
              <a:t>1</a:t>
            </a:r>
          </a:p>
          <a:p>
            <a:r>
              <a:rPr lang="en-US" sz="2400" dirty="0" smtClean="0">
                <a:solidFill>
                  <a:schemeClr val="tx2"/>
                </a:solidFill>
                <a:sym typeface="Symbol"/>
              </a:rPr>
              <a:t>i.e.</a:t>
            </a:r>
            <a:r>
              <a:rPr lang="en-US" sz="2400" dirty="0" smtClean="0">
                <a:sym typeface="Symbol"/>
              </a:rPr>
              <a:t> </a:t>
            </a:r>
            <a:r>
              <a:rPr lang="en-US" sz="2400" b="1" dirty="0" smtClean="0"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400" b="1" baseline="-25000" dirty="0" smtClean="0">
                <a:solidFill>
                  <a:schemeClr val="accent3"/>
                </a:solidFill>
                <a:latin typeface="Arial Unicode MS"/>
                <a:ea typeface="Arial Unicode MS"/>
                <a:cs typeface="Arial Unicode MS"/>
                <a:sym typeface="Symbol"/>
              </a:rPr>
              <a:t>0</a:t>
            </a:r>
            <a:r>
              <a:rPr lang="en-US" sz="2400" dirty="0" smtClean="0"/>
              <a:t>x</a:t>
            </a:r>
            <a:endParaRPr lang="en-US" sz="2400" baseline="-25000" dirty="0" smtClean="0"/>
          </a:p>
        </p:txBody>
      </p:sp>
      <p:sp>
        <p:nvSpPr>
          <p:cNvPr id="27" name="ZoneTexte 26"/>
          <p:cNvSpPr txBox="1"/>
          <p:nvPr/>
        </p:nvSpPr>
        <p:spPr bwMode="auto">
          <a:xfrm>
            <a:off x="2949021" y="4169037"/>
            <a:ext cx="5595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b="1" dirty="0" smtClean="0"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400" baseline="-25000" dirty="0" smtClean="0">
                <a:solidFill>
                  <a:schemeClr val="accent3"/>
                </a:solidFill>
                <a:latin typeface="Arial Unicode MS"/>
                <a:ea typeface="Arial Unicode MS"/>
                <a:cs typeface="Arial Unicode MS"/>
                <a:sym typeface="Symbol"/>
              </a:rPr>
              <a:t>0</a:t>
            </a:r>
            <a:r>
              <a:rPr lang="en-US" sz="2400" dirty="0" smtClean="0"/>
              <a:t>x</a:t>
            </a:r>
            <a:endParaRPr lang="fr-FR" sz="2400" baseline="-25000" dirty="0" smtClean="0"/>
          </a:p>
        </p:txBody>
      </p:sp>
      <p:cxnSp>
        <p:nvCxnSpPr>
          <p:cNvPr id="24" name="Connecteur droit 23"/>
          <p:cNvCxnSpPr/>
          <p:nvPr/>
        </p:nvCxnSpPr>
        <p:spPr bwMode="auto">
          <a:xfrm>
            <a:off x="2755719" y="4687778"/>
            <a:ext cx="936104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ZoneTexte 38"/>
          <p:cNvSpPr txBox="1"/>
          <p:nvPr/>
        </p:nvSpPr>
        <p:spPr bwMode="auto">
          <a:xfrm>
            <a:off x="3691823" y="4487723"/>
            <a:ext cx="88017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fr-FR" sz="2000" b="1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0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chain</a:t>
            </a:r>
            <a:endParaRPr lang="en-US" dirty="0" smtClean="0">
              <a:solidFill>
                <a:schemeClr val="tx2"/>
              </a:solidFill>
            </a:endParaRPr>
          </a:p>
        </p:txBody>
      </p:sp>
      <p:cxnSp>
        <p:nvCxnSpPr>
          <p:cNvPr id="37" name="Connecteur droit 36"/>
          <p:cNvCxnSpPr>
            <a:endCxn id="47" idx="1"/>
          </p:cNvCxnSpPr>
          <p:nvPr/>
        </p:nvCxnSpPr>
        <p:spPr bwMode="auto">
          <a:xfrm>
            <a:off x="5015014" y="4255730"/>
            <a:ext cx="1717226" cy="61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5" name="Groupe 54"/>
          <p:cNvGrpSpPr/>
          <p:nvPr/>
        </p:nvGrpSpPr>
        <p:grpSpPr>
          <a:xfrm>
            <a:off x="4995981" y="4211428"/>
            <a:ext cx="1750608" cy="461665"/>
            <a:chOff x="4995981" y="4119463"/>
            <a:chExt cx="1750608" cy="461665"/>
          </a:xfrm>
        </p:grpSpPr>
        <p:sp>
          <p:nvSpPr>
            <p:cNvPr id="38" name="ZoneTexte 37"/>
            <p:cNvSpPr txBox="1"/>
            <p:nvPr/>
          </p:nvSpPr>
          <p:spPr bwMode="auto">
            <a:xfrm>
              <a:off x="4995981" y="4119463"/>
              <a:ext cx="175060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en-US" sz="2400" baseline="-25000" dirty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d1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</a:t>
              </a:r>
              <a:r>
                <a:rPr lang="fr-FR" sz="2400" dirty="0" err="1" smtClean="0">
                  <a:latin typeface="Arial Unicode MS"/>
                  <a:ea typeface="Arial Unicode MS"/>
                  <a:cs typeface="Arial Unicode MS"/>
                  <a:sym typeface="Symbol"/>
                </a:rPr>
                <a:t>x</a:t>
              </a:r>
              <a:r>
                <a:rPr lang="fr-FR" sz="2400" dirty="0" err="1">
                  <a:latin typeface="Arial Unicode MS"/>
                  <a:ea typeface="Arial Unicode MS"/>
                  <a:cs typeface="Arial Unicode MS"/>
                  <a:sym typeface="Symbol"/>
                </a:rPr>
                <a:t></a:t>
              </a:r>
              <a:r>
                <a:rPr lang="fr-FR" sz="2400" dirty="0" err="1">
                  <a:ea typeface="Arial Unicode MS"/>
                  <a:cs typeface="Arial Unicode MS"/>
                  <a:sym typeface="Symbol"/>
                </a:rPr>
                <a:t>s</a:t>
              </a:r>
              <a:r>
                <a:rPr lang="en-US" sz="2400" baseline="-25000" dirty="0"/>
                <a:t>1</a:t>
              </a:r>
              <a:r>
                <a:rPr lang="fr-FR" sz="2400" dirty="0">
                  <a:latin typeface="Arial Unicode MS"/>
                  <a:ea typeface="Arial Unicode MS"/>
                  <a:cs typeface="Arial Unicode MS"/>
                  <a:sym typeface="Symbol"/>
                </a:rPr>
                <a:t></a:t>
              </a:r>
              <a:r>
                <a:rPr lang="fr-FR" sz="2400" dirty="0">
                  <a:ea typeface="Arial Unicode MS"/>
                  <a:cs typeface="Arial Unicode MS"/>
                  <a:sym typeface="Symbol"/>
                </a:rPr>
                <a:t>s</a:t>
              </a:r>
              <a:r>
                <a:rPr lang="en-US" sz="2400" baseline="-25000" dirty="0" smtClean="0"/>
                <a:t>2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</a:t>
              </a:r>
              <a:endParaRPr lang="fr-FR" sz="2400" baseline="-25000" dirty="0" smtClean="0"/>
            </a:p>
          </p:txBody>
        </p:sp>
        <p:cxnSp>
          <p:nvCxnSpPr>
            <p:cNvPr id="40" name="Connecteur droit 39"/>
            <p:cNvCxnSpPr/>
            <p:nvPr/>
          </p:nvCxnSpPr>
          <p:spPr bwMode="auto">
            <a:xfrm>
              <a:off x="5580112" y="4255547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Connecteur droit 40"/>
            <p:cNvCxnSpPr/>
            <p:nvPr/>
          </p:nvCxnSpPr>
          <p:spPr bwMode="auto">
            <a:xfrm>
              <a:off x="5893055" y="4261364"/>
              <a:ext cx="245634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7" name="ZoneTexte 46"/>
          <p:cNvSpPr txBox="1"/>
          <p:nvPr/>
        </p:nvSpPr>
        <p:spPr bwMode="auto">
          <a:xfrm>
            <a:off x="6732240" y="4055736"/>
            <a:ext cx="75193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fr-FR" sz="2000" b="1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0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bool</a:t>
            </a:r>
            <a:endParaRPr lang="en-US" dirty="0" smtClean="0">
              <a:solidFill>
                <a:schemeClr val="tx2"/>
              </a:solidFill>
            </a:endParaRPr>
          </a:p>
        </p:txBody>
      </p:sp>
      <p:cxnSp>
        <p:nvCxnSpPr>
          <p:cNvPr id="52" name="Connecteur droit 51"/>
          <p:cNvCxnSpPr>
            <a:endCxn id="54" idx="1"/>
          </p:cNvCxnSpPr>
          <p:nvPr/>
        </p:nvCxnSpPr>
        <p:spPr bwMode="auto">
          <a:xfrm flipV="1">
            <a:off x="5004049" y="4671004"/>
            <a:ext cx="1856126" cy="2089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3" name="ZoneTexte 52"/>
          <p:cNvSpPr txBox="1"/>
          <p:nvPr/>
        </p:nvSpPr>
        <p:spPr bwMode="auto">
          <a:xfrm>
            <a:off x="5292080" y="4643476"/>
            <a:ext cx="11270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b="1" dirty="0" smtClean="0"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400" baseline="-25000" dirty="0" smtClean="0">
                <a:solidFill>
                  <a:schemeClr val="accent3"/>
                </a:solidFill>
                <a:latin typeface="Arial Unicode MS"/>
                <a:ea typeface="Arial Unicode MS"/>
                <a:cs typeface="Arial Unicode MS"/>
                <a:sym typeface="Symbol"/>
              </a:rPr>
              <a:t>d1</a:t>
            </a:r>
            <a:r>
              <a:rPr lang="en-US" sz="2400" b="1" baseline="-25000" dirty="0" smtClean="0">
                <a:solidFill>
                  <a:schemeClr val="accent3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</a:t>
            </a:r>
            <a:r>
              <a:rPr lang="en-US" sz="2400" baseline="-25000" dirty="0" smtClean="0">
                <a:solidFill>
                  <a:schemeClr val="accent3"/>
                </a:solidFill>
                <a:latin typeface="Arial Unicode MS"/>
                <a:ea typeface="Arial Unicode MS"/>
                <a:cs typeface="Arial Unicode MS"/>
                <a:sym typeface="Symbol"/>
              </a:rPr>
              <a:t>d2</a:t>
            </a:r>
            <a:r>
              <a:rPr lang="en-US" sz="2400" dirty="0" smtClean="0"/>
              <a:t>s</a:t>
            </a:r>
            <a:r>
              <a:rPr lang="en-US" sz="2400" baseline="-25000" dirty="0" smtClean="0"/>
              <a:t>2</a:t>
            </a:r>
            <a:endParaRPr lang="fr-FR" sz="2400" baseline="-25000" dirty="0" smtClean="0"/>
          </a:p>
        </p:txBody>
      </p:sp>
      <p:sp>
        <p:nvSpPr>
          <p:cNvPr id="54" name="ZoneTexte 53"/>
          <p:cNvSpPr txBox="1"/>
          <p:nvPr/>
        </p:nvSpPr>
        <p:spPr bwMode="auto">
          <a:xfrm>
            <a:off x="6860175" y="4470949"/>
            <a:ext cx="88017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fr-FR" sz="2000" b="1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0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chain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61" name="ZoneTexte 60"/>
          <p:cNvSpPr txBox="1"/>
          <p:nvPr/>
        </p:nvSpPr>
        <p:spPr bwMode="auto">
          <a:xfrm>
            <a:off x="7236296" y="4977094"/>
            <a:ext cx="66697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fr-FR" sz="2000" b="1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0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join</a:t>
            </a:r>
            <a:endParaRPr lang="en-US" dirty="0" smtClean="0">
              <a:solidFill>
                <a:schemeClr val="tx2"/>
              </a:solidFill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2827727" y="4643476"/>
            <a:ext cx="787203" cy="461665"/>
            <a:chOff x="2827727" y="4365104"/>
            <a:chExt cx="787203" cy="461665"/>
          </a:xfrm>
        </p:grpSpPr>
        <p:sp>
          <p:nvSpPr>
            <p:cNvPr id="34" name="ZoneTexte 33"/>
            <p:cNvSpPr txBox="1"/>
            <p:nvPr/>
          </p:nvSpPr>
          <p:spPr bwMode="auto">
            <a:xfrm>
              <a:off x="2827727" y="4365104"/>
              <a:ext cx="787203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en-US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d1</a:t>
              </a:r>
              <a:r>
                <a:rPr lang="en-US" sz="2400" dirty="0" smtClean="0"/>
                <a:t>s</a:t>
              </a:r>
              <a:r>
                <a:rPr lang="en-US" sz="2400" baseline="-25000" dirty="0" smtClean="0"/>
                <a:t>1</a:t>
              </a:r>
              <a:endParaRPr lang="fr-FR" sz="2400" baseline="-25000" dirty="0" smtClean="0"/>
            </a:p>
          </p:txBody>
        </p:sp>
        <p:cxnSp>
          <p:nvCxnSpPr>
            <p:cNvPr id="6" name="Connecteur droit 5"/>
            <p:cNvCxnSpPr/>
            <p:nvPr/>
          </p:nvCxnSpPr>
          <p:spPr bwMode="auto">
            <a:xfrm>
              <a:off x="3282836" y="4509120"/>
              <a:ext cx="243945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" name="Groupe 31"/>
          <p:cNvGrpSpPr/>
          <p:nvPr/>
        </p:nvGrpSpPr>
        <p:grpSpPr>
          <a:xfrm>
            <a:off x="5348007" y="3284984"/>
            <a:ext cx="1816281" cy="936104"/>
            <a:chOff x="5348007" y="3006612"/>
            <a:chExt cx="1816281" cy="936104"/>
          </a:xfrm>
        </p:grpSpPr>
        <p:cxnSp>
          <p:nvCxnSpPr>
            <p:cNvPr id="45" name="Connecteur droit 44"/>
            <p:cNvCxnSpPr/>
            <p:nvPr/>
          </p:nvCxnSpPr>
          <p:spPr bwMode="auto">
            <a:xfrm>
              <a:off x="5348007" y="3525353"/>
              <a:ext cx="936104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6" name="Groupe 15"/>
            <p:cNvGrpSpPr/>
            <p:nvPr/>
          </p:nvGrpSpPr>
          <p:grpSpPr>
            <a:xfrm>
              <a:off x="5420015" y="3006612"/>
              <a:ext cx="1744273" cy="936104"/>
              <a:chOff x="5420015" y="3006612"/>
              <a:chExt cx="1744273" cy="936104"/>
            </a:xfrm>
          </p:grpSpPr>
          <p:sp>
            <p:nvSpPr>
              <p:cNvPr id="44" name="ZoneTexte 43"/>
              <p:cNvSpPr txBox="1"/>
              <p:nvPr/>
            </p:nvSpPr>
            <p:spPr bwMode="auto">
              <a:xfrm>
                <a:off x="5541309" y="3006612"/>
                <a:ext cx="559577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46800" rtlCol="0">
                <a:spAutoFit/>
              </a:bodyPr>
              <a:lstStyle/>
              <a:p>
                <a:r>
                  <a:rPr lang="en-US" sz="2400" b="1" dirty="0" smtClean="0">
                    <a:latin typeface="Arial Unicode MS"/>
                    <a:ea typeface="Arial Unicode MS"/>
                    <a:cs typeface="Arial Unicode MS"/>
                    <a:sym typeface="Symbol"/>
                  </a:rPr>
                  <a:t></a:t>
                </a:r>
                <a:r>
                  <a:rPr lang="en-US" sz="2400" baseline="-25000" dirty="0" smtClean="0">
                    <a:solidFill>
                      <a:schemeClr val="accent3"/>
                    </a:solidFill>
                    <a:latin typeface="Arial Unicode MS"/>
                    <a:ea typeface="Arial Unicode MS"/>
                    <a:cs typeface="Arial Unicode MS"/>
                    <a:sym typeface="Symbol"/>
                  </a:rPr>
                  <a:t>0</a:t>
                </a:r>
                <a:r>
                  <a:rPr lang="en-US" sz="2400" dirty="0" smtClean="0"/>
                  <a:t>x</a:t>
                </a:r>
                <a:endParaRPr lang="fr-FR" sz="2400" baseline="-25000" dirty="0" smtClean="0"/>
              </a:p>
            </p:txBody>
          </p:sp>
          <p:sp>
            <p:nvSpPr>
              <p:cNvPr id="48" name="ZoneTexte 47"/>
              <p:cNvSpPr txBox="1"/>
              <p:nvPr/>
            </p:nvSpPr>
            <p:spPr bwMode="auto">
              <a:xfrm>
                <a:off x="6284111" y="3325298"/>
                <a:ext cx="880177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46800" rtlCol="0">
                <a:spAutoFit/>
              </a:bodyPr>
              <a:lstStyle/>
              <a:p>
                <a:r>
                  <a:rPr lang="fr-FR" sz="2000" b="1" dirty="0" smtClean="0">
                    <a:solidFill>
                      <a:schemeClr val="tx2"/>
                    </a:solidFill>
                    <a:latin typeface="Arial Unicode MS"/>
                    <a:ea typeface="Arial Unicode MS"/>
                    <a:cs typeface="Arial Unicode MS"/>
                    <a:sym typeface="Symbol"/>
                  </a:rPr>
                  <a:t></a:t>
                </a:r>
                <a:r>
                  <a:rPr lang="en-US" sz="2000" dirty="0" smtClean="0">
                    <a:solidFill>
                      <a:schemeClr val="tx2"/>
                    </a:solidFill>
                    <a:latin typeface="Arial Unicode MS"/>
                    <a:ea typeface="Arial Unicode MS"/>
                    <a:cs typeface="Arial Unicode MS"/>
                    <a:sym typeface="Symbol"/>
                  </a:rPr>
                  <a:t>chain</a:t>
                </a:r>
                <a:endParaRPr lang="en-US" dirty="0" smtClean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49" name="Groupe 48"/>
              <p:cNvGrpSpPr/>
              <p:nvPr/>
            </p:nvGrpSpPr>
            <p:grpSpPr>
              <a:xfrm>
                <a:off x="5420015" y="3481051"/>
                <a:ext cx="787203" cy="461665"/>
                <a:chOff x="2955662" y="4365104"/>
                <a:chExt cx="787203" cy="461665"/>
              </a:xfrm>
            </p:grpSpPr>
            <p:sp>
              <p:nvSpPr>
                <p:cNvPr id="50" name="ZoneTexte 49"/>
                <p:cNvSpPr txBox="1"/>
                <p:nvPr/>
              </p:nvSpPr>
              <p:spPr bwMode="auto">
                <a:xfrm>
                  <a:off x="2955662" y="4365104"/>
                  <a:ext cx="787203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Ins="46800" rtlCol="0">
                  <a:spAutoFit/>
                </a:bodyPr>
                <a:lstStyle/>
                <a:p>
                  <a:r>
                    <a:rPr lang="en-US" sz="2400" b="1" dirty="0" smtClean="0">
                      <a:latin typeface="Arial Unicode MS"/>
                      <a:ea typeface="Arial Unicode MS"/>
                      <a:cs typeface="Arial Unicode MS"/>
                      <a:sym typeface="Symbol"/>
                    </a:rPr>
                    <a:t></a:t>
                  </a:r>
                  <a:r>
                    <a:rPr lang="en-US" sz="2400" baseline="-25000" dirty="0" smtClean="0">
                      <a:solidFill>
                        <a:schemeClr val="accent3"/>
                      </a:solidFill>
                      <a:latin typeface="Arial Unicode MS"/>
                      <a:ea typeface="Arial Unicode MS"/>
                      <a:cs typeface="Arial Unicode MS"/>
                      <a:sym typeface="Symbol"/>
                    </a:rPr>
                    <a:t>d1</a:t>
                  </a:r>
                  <a:r>
                    <a:rPr lang="en-US" sz="2400" dirty="0" smtClean="0"/>
                    <a:t>s</a:t>
                  </a:r>
                  <a:r>
                    <a:rPr lang="en-US" sz="2400" baseline="-25000" dirty="0" smtClean="0"/>
                    <a:t>1</a:t>
                  </a:r>
                  <a:endParaRPr lang="fr-FR" sz="2400" baseline="-25000" dirty="0" smtClean="0"/>
                </a:p>
              </p:txBody>
            </p:sp>
            <p:cxnSp>
              <p:nvCxnSpPr>
                <p:cNvPr id="51" name="Connecteur droit 50"/>
                <p:cNvCxnSpPr/>
                <p:nvPr/>
              </p:nvCxnSpPr>
              <p:spPr bwMode="auto">
                <a:xfrm>
                  <a:off x="3419303" y="4509120"/>
                  <a:ext cx="24394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</p:grpSp>
      <p:grpSp>
        <p:nvGrpSpPr>
          <p:cNvPr id="30" name="Groupe 29"/>
          <p:cNvGrpSpPr/>
          <p:nvPr/>
        </p:nvGrpSpPr>
        <p:grpSpPr>
          <a:xfrm>
            <a:off x="3752951" y="5147532"/>
            <a:ext cx="2366353" cy="461665"/>
            <a:chOff x="3752951" y="4869160"/>
            <a:chExt cx="2366353" cy="461665"/>
          </a:xfrm>
        </p:grpSpPr>
        <p:sp>
          <p:nvSpPr>
            <p:cNvPr id="8" name="Rectangle 7"/>
            <p:cNvSpPr/>
            <p:nvPr/>
          </p:nvSpPr>
          <p:spPr>
            <a:xfrm>
              <a:off x="3752951" y="4869160"/>
              <a:ext cx="236635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en-US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max(d1,</a:t>
              </a:r>
              <a:r>
                <a:rPr lang="en-US" sz="2400" baseline="-25000" dirty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en-US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d1</a:t>
              </a:r>
              <a:r>
                <a:rPr lang="en-US" sz="2400" b="1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</a:t>
              </a:r>
              <a:r>
                <a:rPr lang="en-US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d2)</a:t>
              </a:r>
              <a:r>
                <a:rPr lang="en-US" sz="2400" b="1" baseline="-250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en-US" sz="2400" dirty="0" smtClean="0"/>
                <a:t>s</a:t>
              </a:r>
              <a:r>
                <a:rPr lang="en-US" sz="2400" baseline="-25000" dirty="0" smtClean="0"/>
                <a:t>1</a:t>
              </a:r>
              <a:r>
                <a:rPr lang="en-US" sz="2400" dirty="0" smtClean="0"/>
                <a:t>s</a:t>
              </a:r>
              <a:r>
                <a:rPr lang="en-US" sz="2400" baseline="-25000" dirty="0" smtClean="0"/>
                <a:t>2</a:t>
              </a:r>
              <a:endParaRPr lang="fr-FR" sz="2400" dirty="0"/>
            </a:p>
          </p:txBody>
        </p:sp>
        <p:cxnSp>
          <p:nvCxnSpPr>
            <p:cNvPr id="29" name="Connecteur droit 28"/>
            <p:cNvCxnSpPr/>
            <p:nvPr/>
          </p:nvCxnSpPr>
          <p:spPr bwMode="auto">
            <a:xfrm>
              <a:off x="5484957" y="5013176"/>
              <a:ext cx="246152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6" name="Groupe 45"/>
          <p:cNvGrpSpPr/>
          <p:nvPr/>
        </p:nvGrpSpPr>
        <p:grpSpPr>
          <a:xfrm>
            <a:off x="336711" y="188640"/>
            <a:ext cx="8470578" cy="2390224"/>
            <a:chOff x="336711" y="188640"/>
            <a:chExt cx="8470578" cy="2390224"/>
          </a:xfrm>
        </p:grpSpPr>
        <p:pic>
          <p:nvPicPr>
            <p:cNvPr id="5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711" y="188640"/>
              <a:ext cx="8470578" cy="2016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" name="ZoneTexte 57"/>
            <p:cNvSpPr txBox="1"/>
            <p:nvPr/>
          </p:nvSpPr>
          <p:spPr bwMode="auto">
            <a:xfrm>
              <a:off x="5596279" y="2117199"/>
              <a:ext cx="720080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square" rIns="46800" rtlCol="0">
              <a:spAutoFit/>
            </a:bodyPr>
            <a:lstStyle/>
            <a:p>
              <a:r>
                <a:rPr lang="en-US" sz="2400" dirty="0" smtClean="0">
                  <a:solidFill>
                    <a:schemeClr val="accent3"/>
                  </a:solidFill>
                </a:rPr>
                <a:t>d2</a:t>
              </a:r>
              <a:endParaRPr lang="fr-FR" sz="2400" dirty="0" smtClean="0">
                <a:solidFill>
                  <a:schemeClr val="accent3"/>
                </a:solidFill>
              </a:endParaRPr>
            </a:p>
          </p:txBody>
        </p:sp>
        <p:sp>
          <p:nvSpPr>
            <p:cNvPr id="59" name="ZoneTexte 58"/>
            <p:cNvSpPr txBox="1"/>
            <p:nvPr/>
          </p:nvSpPr>
          <p:spPr bwMode="auto">
            <a:xfrm>
              <a:off x="2427927" y="1210712"/>
              <a:ext cx="720080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square" rIns="46800" rtlCol="0">
              <a:spAutoFit/>
            </a:bodyPr>
            <a:lstStyle/>
            <a:p>
              <a:r>
                <a:rPr lang="en-US" sz="2400" dirty="0" smtClean="0">
                  <a:solidFill>
                    <a:schemeClr val="accent3"/>
                  </a:solidFill>
                </a:rPr>
                <a:t>d1</a:t>
              </a:r>
              <a:endParaRPr lang="fr-FR" sz="2400" dirty="0" smtClean="0">
                <a:solidFill>
                  <a:schemeClr val="accent3"/>
                </a:solidFill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5940152" y="1514401"/>
              <a:ext cx="432048" cy="288032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62" name="Groupe 61"/>
          <p:cNvGrpSpPr/>
          <p:nvPr/>
        </p:nvGrpSpPr>
        <p:grpSpPr>
          <a:xfrm>
            <a:off x="1898829" y="2708920"/>
            <a:ext cx="4841198" cy="461665"/>
            <a:chOff x="1531002" y="2780928"/>
            <a:chExt cx="4841198" cy="461665"/>
          </a:xfrm>
        </p:grpSpPr>
        <p:sp>
          <p:nvSpPr>
            <p:cNvPr id="63" name="ZoneTexte 62"/>
            <p:cNvSpPr txBox="1"/>
            <p:nvPr/>
          </p:nvSpPr>
          <p:spPr bwMode="auto">
            <a:xfrm>
              <a:off x="1531002" y="2780928"/>
              <a:ext cx="4841198" cy="46166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fr-FR" sz="2400" dirty="0">
                  <a:sym typeface="Symbol"/>
                </a:rPr>
                <a:t></a:t>
              </a:r>
              <a:r>
                <a:rPr lang="en-US" sz="2400" dirty="0">
                  <a:latin typeface="Arial Unicode MS"/>
                  <a:ea typeface="Arial Unicode MS"/>
                  <a:cs typeface="Arial Unicode MS"/>
                  <a:sym typeface="Symbol"/>
                </a:rPr>
                <a:t>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C  </a:t>
              </a:r>
              <a:r>
                <a:rPr lang="en-US" sz="2400" dirty="0" smtClean="0"/>
                <a:t>s</a:t>
              </a:r>
              <a:r>
                <a:rPr lang="en-US" sz="2400" baseline="-25000" dirty="0" smtClean="0"/>
                <a:t>1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</a:t>
              </a:r>
              <a:r>
                <a:rPr lang="fr-FR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d1 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x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 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</a:t>
              </a:r>
              <a:r>
                <a:rPr lang="en-US" sz="2400" dirty="0" smtClean="0"/>
                <a:t>s</a:t>
              </a:r>
              <a:r>
                <a:rPr lang="en-US" sz="2400" baseline="-25000" dirty="0" smtClean="0"/>
                <a:t>2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fr-FR" sz="2400" dirty="0">
                  <a:latin typeface="Arial Unicode MS"/>
                  <a:ea typeface="Arial Unicode MS"/>
                  <a:cs typeface="Arial Unicode MS"/>
                  <a:sym typeface="Symbol"/>
                </a:rPr>
                <a:t></a:t>
              </a:r>
              <a:r>
                <a:rPr lang="fr-FR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d2 </a:t>
              </a:r>
              <a:r>
                <a:rPr lang="fr-FR" sz="2400" dirty="0" err="1" smtClean="0">
                  <a:latin typeface="Arial Unicode MS"/>
                  <a:ea typeface="Arial Unicode MS"/>
                  <a:cs typeface="Arial Unicode MS"/>
                  <a:sym typeface="Symbol"/>
                </a:rPr>
                <a:t>x</a:t>
              </a:r>
              <a:r>
                <a:rPr lang="fr-FR" sz="2400" dirty="0" err="1" smtClean="0">
                  <a:ea typeface="Arial Unicode MS"/>
                  <a:cs typeface="Arial Unicode MS"/>
                  <a:sym typeface="Symbol"/>
                </a:rPr>
                <a:t>s</a:t>
              </a:r>
              <a:r>
                <a:rPr lang="en-US" sz="2400" baseline="-25000" dirty="0" smtClean="0"/>
                <a:t>1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</a:t>
              </a:r>
              <a:r>
                <a:rPr lang="fr-FR" sz="2400" dirty="0" smtClean="0">
                  <a:ea typeface="Arial Unicode MS"/>
                  <a:cs typeface="Arial Unicode MS"/>
                  <a:sym typeface="Symbol"/>
                </a:rPr>
                <a:t>s</a:t>
              </a:r>
              <a:r>
                <a:rPr lang="en-US" sz="2400" baseline="-25000" dirty="0"/>
                <a:t>2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</a:t>
              </a:r>
              <a:endParaRPr lang="fr-FR" sz="2400" baseline="-25000" dirty="0" smtClean="0"/>
            </a:p>
          </p:txBody>
        </p:sp>
        <p:cxnSp>
          <p:nvCxnSpPr>
            <p:cNvPr id="64" name="Connecteur droit 63"/>
            <p:cNvCxnSpPr/>
            <p:nvPr/>
          </p:nvCxnSpPr>
          <p:spPr bwMode="auto">
            <a:xfrm>
              <a:off x="5178192" y="2904004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Connecteur droit 64"/>
            <p:cNvCxnSpPr/>
            <p:nvPr/>
          </p:nvCxnSpPr>
          <p:spPr bwMode="auto">
            <a:xfrm>
              <a:off x="5474608" y="2904004"/>
              <a:ext cx="249520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Connecteur droit 65"/>
            <p:cNvCxnSpPr/>
            <p:nvPr/>
          </p:nvCxnSpPr>
          <p:spPr bwMode="auto">
            <a:xfrm>
              <a:off x="3591809" y="2910984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" name="Groupe 4"/>
          <p:cNvGrpSpPr/>
          <p:nvPr/>
        </p:nvGrpSpPr>
        <p:grpSpPr>
          <a:xfrm>
            <a:off x="1705670" y="5877272"/>
            <a:ext cx="5732660" cy="461665"/>
            <a:chOff x="1578232" y="5877272"/>
            <a:chExt cx="5732660" cy="461665"/>
          </a:xfrm>
        </p:grpSpPr>
        <p:sp>
          <p:nvSpPr>
            <p:cNvPr id="56" name="Rectangle 55"/>
            <p:cNvSpPr/>
            <p:nvPr/>
          </p:nvSpPr>
          <p:spPr>
            <a:xfrm>
              <a:off x="1578232" y="5877272"/>
              <a:ext cx="5732660" cy="461665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x</a:t>
              </a:r>
              <a:r>
                <a:rPr lang="en-US" sz="2400" dirty="0" smtClean="0">
                  <a:sym typeface="Symbol"/>
                </a:rPr>
                <a:t>1 </a:t>
              </a:r>
              <a:r>
                <a:rPr lang="en-US" sz="2400" dirty="0" smtClean="0">
                  <a:solidFill>
                    <a:schemeClr val="tx2"/>
                  </a:solidFill>
                  <a:sym typeface="Symbol"/>
                </a:rPr>
                <a:t></a:t>
              </a:r>
              <a:r>
                <a:rPr lang="en-US" sz="2400" dirty="0" smtClean="0">
                  <a:sym typeface="Symbol"/>
                </a:rPr>
                <a:t> </a:t>
              </a:r>
              <a:r>
                <a:rPr lang="en-US" sz="2400" dirty="0" smtClean="0">
                  <a:solidFill>
                    <a:schemeClr val="tx2"/>
                  </a:solidFill>
                  <a:sym typeface="Symbol"/>
                </a:rPr>
                <a:t>region</a:t>
              </a:r>
              <a:r>
                <a:rPr lang="en-US" sz="2400" dirty="0" smtClean="0">
                  <a:sym typeface="Symbol"/>
                </a:rPr>
                <a:t> </a:t>
              </a:r>
              <a:r>
                <a:rPr lang="en-US" sz="2400" dirty="0" smtClean="0"/>
                <a:t>s</a:t>
              </a:r>
              <a:r>
                <a:rPr lang="en-US" sz="2400" baseline="-25000" dirty="0" smtClean="0"/>
                <a:t>1</a:t>
              </a:r>
              <a:r>
                <a:rPr lang="en-US" sz="2400" dirty="0" smtClean="0"/>
                <a:t>s</a:t>
              </a:r>
              <a:r>
                <a:rPr lang="en-US" sz="2400" baseline="-25000" dirty="0" smtClean="0"/>
                <a:t>2 </a:t>
              </a:r>
              <a:r>
                <a:rPr lang="en-US" sz="2400" dirty="0" smtClean="0">
                  <a:solidFill>
                    <a:schemeClr val="tx2"/>
                  </a:solidFill>
                </a:rPr>
                <a:t>reached in time</a:t>
              </a:r>
              <a:r>
                <a:rPr lang="en-US" sz="2400" dirty="0" smtClean="0"/>
                <a:t> </a:t>
              </a:r>
              <a:r>
                <a:rPr lang="en-US" sz="24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d1</a:t>
              </a:r>
              <a:r>
                <a:rPr lang="en-US" sz="2400" b="1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</a:t>
              </a:r>
              <a:r>
                <a:rPr lang="en-US" sz="24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d2</a:t>
              </a:r>
              <a:endParaRPr lang="en-US" sz="2400" dirty="0"/>
            </a:p>
          </p:txBody>
        </p:sp>
        <p:cxnSp>
          <p:nvCxnSpPr>
            <p:cNvPr id="67" name="Connecteur droit 66"/>
            <p:cNvCxnSpPr/>
            <p:nvPr/>
          </p:nvCxnSpPr>
          <p:spPr bwMode="auto">
            <a:xfrm>
              <a:off x="3578212" y="5995380"/>
              <a:ext cx="246152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591078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9" grpId="0"/>
      <p:bldP spid="47" grpId="0"/>
      <p:bldP spid="53" grpId="0"/>
      <p:bldP spid="54" grpId="0"/>
      <p:bldP spid="6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179512" y="1219200"/>
            <a:ext cx="8867328" cy="517706"/>
          </a:xfrm>
        </p:spPr>
        <p:txBody>
          <a:bodyPr/>
          <a:lstStyle/>
          <a:p>
            <a:r>
              <a:rPr lang="en-US" u="sng" dirty="0" smtClean="0"/>
              <a:t>Theorem 2</a:t>
            </a:r>
            <a:r>
              <a:rPr lang="en-US" dirty="0" smtClean="0"/>
              <a:t> : </a:t>
            </a:r>
            <a:r>
              <a:rPr lang="en-US" dirty="0" smtClean="0">
                <a:solidFill>
                  <a:schemeClr val="tx2"/>
                </a:solidFill>
              </a:rPr>
              <a:t>equivalence of</a:t>
            </a:r>
            <a:r>
              <a:rPr lang="en-US" dirty="0" smtClean="0"/>
              <a:t> </a:t>
            </a:r>
            <a:r>
              <a:rPr lang="en-US" b="1" dirty="0" smtClean="0">
                <a:latin typeface="Arial Unicode MS"/>
                <a:ea typeface="Arial Unicode MS"/>
                <a:cs typeface="Arial Unicode MS"/>
              </a:rPr>
              <a:t>⊨ </a:t>
            </a:r>
            <a:r>
              <a:rPr lang="en-US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</a:rPr>
              <a:t>and</a:t>
            </a:r>
            <a:r>
              <a:rPr lang="en-US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b="1" dirty="0" smtClean="0">
                <a:latin typeface="Arial Unicode MS"/>
                <a:ea typeface="Arial Unicode MS"/>
                <a:cs typeface="Arial Unicode MS"/>
              </a:rPr>
              <a:t>⊢ </a:t>
            </a:r>
            <a:r>
              <a:rPr lang="en-US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</a:rPr>
              <a:t>for circuits</a:t>
            </a:r>
            <a:endParaRPr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>
          <a:xfrm>
            <a:off x="7848600" y="6564337"/>
            <a:ext cx="2133600" cy="365125"/>
          </a:xfrm>
        </p:spPr>
        <p:txBody>
          <a:bodyPr/>
          <a:lstStyle/>
          <a:p>
            <a:r>
              <a:rPr lang="fr-FR" smtClean="0"/>
              <a:t>23/04/2014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>
          <a:xfrm>
            <a:off x="6934200" y="6564337"/>
            <a:ext cx="2133600" cy="365125"/>
          </a:xfrm>
        </p:spPr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42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>
          <a:xfrm>
            <a:off x="4644008" y="6564337"/>
            <a:ext cx="3280792" cy="365125"/>
          </a:xfrm>
        </p:spPr>
        <p:txBody>
          <a:bodyPr/>
          <a:lstStyle/>
          <a:p>
            <a:r>
              <a:rPr lang="fr-FR" smtClean="0"/>
              <a:t>G. Berry, IHP</a:t>
            </a:r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Key Theorems</a:t>
            </a:r>
            <a:endParaRPr lang="en-US" dirty="0"/>
          </a:p>
        </p:txBody>
      </p:sp>
      <p:sp>
        <p:nvSpPr>
          <p:cNvPr id="9" name="ZoneTexte 8"/>
          <p:cNvSpPr txBox="1"/>
          <p:nvPr/>
        </p:nvSpPr>
        <p:spPr bwMode="auto">
          <a:xfrm>
            <a:off x="780389" y="1894742"/>
            <a:ext cx="5960094" cy="52322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800" b="1" dirty="0" smtClean="0">
                <a:solidFill>
                  <a:schemeClr val="tx2"/>
                </a:solidFill>
                <a:sym typeface="Symbol"/>
              </a:rPr>
              <a:t></a:t>
            </a:r>
            <a:r>
              <a:rPr lang="fr-FR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fr-FR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C,</a:t>
            </a:r>
            <a:r>
              <a:rPr lang="fr-FR" sz="2800" kern="0" dirty="0" smtClean="0">
                <a:latin typeface="Script MT Bold"/>
              </a:rPr>
              <a:t>I</a:t>
            </a:r>
            <a:r>
              <a:rPr lang="en-US" sz="2800" dirty="0" smtClean="0">
                <a:sym typeface="Symbol"/>
              </a:rPr>
              <a:t>,</a:t>
            </a:r>
            <a:r>
              <a:rPr lang="fr-FR" sz="2800" kern="0" dirty="0" smtClean="0">
                <a:solidFill>
                  <a:schemeClr val="tx2"/>
                </a:solidFill>
                <a:latin typeface="Script MT Bold"/>
              </a:rPr>
              <a:t>.</a:t>
            </a:r>
            <a:r>
              <a:rPr lang="fr-FR" sz="2800" kern="0" dirty="0" smtClean="0">
                <a:latin typeface="Script MT Bold"/>
              </a:rPr>
              <a:t>  </a:t>
            </a:r>
            <a:r>
              <a:rPr lang="fr-FR" sz="2800" dirty="0" smtClean="0">
                <a:sym typeface="Symbol"/>
              </a:rPr>
              <a:t></a:t>
            </a:r>
            <a:r>
              <a:rPr lang="fr-FR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</a:t>
            </a:r>
            <a:r>
              <a:rPr lang="fr-FR" sz="2800" dirty="0">
                <a:latin typeface="Arial Unicode MS"/>
                <a:ea typeface="Arial Unicode MS"/>
                <a:cs typeface="Arial Unicode MS"/>
                <a:sym typeface="Symbol"/>
              </a:rPr>
              <a:t>C,</a:t>
            </a:r>
            <a:r>
              <a:rPr lang="fr-FR" sz="2800" kern="0" dirty="0">
                <a:latin typeface="Script MT Bold"/>
              </a:rPr>
              <a:t>I</a:t>
            </a:r>
            <a:r>
              <a:rPr lang="fr-FR" sz="2800" dirty="0">
                <a:latin typeface="Arial Unicode MS"/>
                <a:ea typeface="Arial Unicode MS"/>
                <a:cs typeface="Arial Unicode MS"/>
                <a:sym typeface="Symbol"/>
              </a:rPr>
              <a:t> </a:t>
            </a:r>
            <a:r>
              <a:rPr lang="fr-FR" sz="2800" b="1" dirty="0" smtClean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800" dirty="0" smtClean="0">
                <a:sym typeface="Symbol"/>
              </a:rPr>
              <a:t>  </a:t>
            </a:r>
            <a:r>
              <a:rPr lang="en-US" sz="2800" dirty="0" smtClean="0">
                <a:solidFill>
                  <a:schemeClr val="tx2"/>
                </a:solidFill>
                <a:sym typeface="Symbol"/>
              </a:rPr>
              <a:t> </a:t>
            </a:r>
            <a:r>
              <a:rPr lang="fr-FR" sz="2800" dirty="0">
                <a:sym typeface="Symbol"/>
              </a:rPr>
              <a:t></a:t>
            </a:r>
            <a:r>
              <a:rPr lang="fr-FR" sz="2800" dirty="0">
                <a:latin typeface="Arial Unicode MS"/>
                <a:ea typeface="Arial Unicode MS"/>
                <a:cs typeface="Arial Unicode MS"/>
                <a:sym typeface="Symbol"/>
              </a:rPr>
              <a:t>C,</a:t>
            </a:r>
            <a:r>
              <a:rPr lang="fr-FR" sz="2800" kern="0" dirty="0">
                <a:latin typeface="Script MT Bold"/>
              </a:rPr>
              <a:t>I</a:t>
            </a:r>
            <a:r>
              <a:rPr lang="fr-FR" sz="2800" dirty="0">
                <a:latin typeface="Arial Unicode MS"/>
                <a:ea typeface="Arial Unicode MS"/>
                <a:cs typeface="Arial Unicode MS"/>
                <a:sym typeface="Symbol"/>
              </a:rPr>
              <a:t> </a:t>
            </a:r>
            <a:r>
              <a:rPr lang="fr-FR" sz="2800" b="1" dirty="0" smtClean="0">
                <a:latin typeface="Arial Unicode MS"/>
                <a:ea typeface="Arial Unicode MS"/>
                <a:cs typeface="Arial Unicode MS"/>
              </a:rPr>
              <a:t>⊢ </a:t>
            </a:r>
            <a:r>
              <a:rPr lang="en-US" sz="2800" dirty="0" smtClean="0">
                <a:sym typeface="Symbol"/>
              </a:rPr>
              <a:t> </a:t>
            </a:r>
            <a:endParaRPr lang="fr-FR" sz="2800" dirty="0" smtClean="0"/>
          </a:p>
        </p:txBody>
      </p:sp>
      <p:sp>
        <p:nvSpPr>
          <p:cNvPr id="10" name="Espace réservé du contenu 6"/>
          <p:cNvSpPr txBox="1">
            <a:spLocks/>
          </p:cNvSpPr>
          <p:nvPr/>
        </p:nvSpPr>
        <p:spPr>
          <a:xfrm>
            <a:off x="189856" y="2892130"/>
            <a:ext cx="8229600" cy="5447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01168" indent="-201168" algn="l" rtl="0" eaLnBrk="1" fontAlgn="base" hangingPunct="1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Char char="–"/>
              <a:defRPr sz="2400" baseline="0">
                <a:solidFill>
                  <a:schemeClr val="tx2"/>
                </a:solidFill>
                <a:latin typeface="+mn-lt"/>
              </a:defRPr>
            </a:lvl2pPr>
            <a:lvl3pPr marL="73152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2000" b="0">
                <a:solidFill>
                  <a:schemeClr val="tx2"/>
                </a:solidFill>
                <a:latin typeface="+mn-lt"/>
              </a:defRPr>
            </a:lvl3pPr>
            <a:lvl4pPr marL="100584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1800">
                <a:solidFill>
                  <a:schemeClr val="tx2"/>
                </a:solidFill>
                <a:latin typeface="+mn-lt"/>
              </a:defRPr>
            </a:lvl4pPr>
            <a:lvl5pPr marL="128016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1800" baseline="0">
                <a:solidFill>
                  <a:schemeClr val="tx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u="sng" dirty="0" smtClean="0"/>
              <a:t>Theorem 3</a:t>
            </a:r>
            <a:r>
              <a:rPr lang="en-US" dirty="0" smtClean="0"/>
              <a:t> : </a:t>
            </a:r>
            <a:r>
              <a:rPr lang="en-US" kern="0" dirty="0" smtClean="0">
                <a:solidFill>
                  <a:schemeClr val="tx2"/>
                </a:solidFill>
              </a:rPr>
              <a:t>Intuitionism of</a:t>
            </a:r>
            <a:r>
              <a:rPr lang="en-US" kern="0" dirty="0" smtClean="0"/>
              <a:t> </a:t>
            </a:r>
            <a:r>
              <a:rPr lang="en-US" b="1" dirty="0" smtClean="0">
                <a:latin typeface="Arial Unicode MS"/>
                <a:ea typeface="Arial Unicode MS"/>
                <a:cs typeface="Arial Unicode MS"/>
              </a:rPr>
              <a:t>⊨</a:t>
            </a:r>
            <a:endParaRPr lang="en-US" kern="0" dirty="0"/>
          </a:p>
        </p:txBody>
      </p:sp>
      <p:sp>
        <p:nvSpPr>
          <p:cNvPr id="11" name="ZoneTexte 10"/>
          <p:cNvSpPr txBox="1"/>
          <p:nvPr/>
        </p:nvSpPr>
        <p:spPr bwMode="auto">
          <a:xfrm>
            <a:off x="780389" y="3645024"/>
            <a:ext cx="6569235" cy="52322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800" b="1" dirty="0" smtClean="0">
                <a:solidFill>
                  <a:schemeClr val="tx2"/>
                </a:solidFill>
                <a:sym typeface="Symbol"/>
              </a:rPr>
              <a:t>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 C,</a:t>
            </a:r>
            <a:r>
              <a:rPr lang="en-US" sz="2800" kern="0" dirty="0" smtClean="0">
                <a:latin typeface="Script MT Bold"/>
              </a:rPr>
              <a:t>I</a:t>
            </a:r>
            <a:r>
              <a:rPr lang="en-US" sz="2800" dirty="0" smtClean="0">
                <a:sym typeface="Symbol"/>
              </a:rPr>
              <a:t>,</a:t>
            </a:r>
            <a:r>
              <a:rPr lang="en-US" sz="2800" kern="0" dirty="0" smtClean="0">
                <a:solidFill>
                  <a:schemeClr val="tx2"/>
                </a:solidFill>
                <a:latin typeface="Script MT Bold"/>
              </a:rPr>
              <a:t>.</a:t>
            </a:r>
            <a:r>
              <a:rPr lang="en-US" sz="2800" kern="0" dirty="0" smtClean="0">
                <a:latin typeface="Script MT Bold"/>
              </a:rPr>
              <a:t>  </a:t>
            </a:r>
            <a:r>
              <a:rPr lang="en-US" sz="2800" dirty="0" smtClean="0">
                <a:sym typeface="Symbol"/>
              </a:rPr>
              <a:t>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C,</a:t>
            </a:r>
            <a:r>
              <a:rPr lang="en-US" sz="2800" kern="0" dirty="0" smtClean="0">
                <a:latin typeface="Script MT Bold"/>
              </a:rPr>
              <a:t>I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 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800" dirty="0" smtClean="0">
                <a:sym typeface="Symbol"/>
              </a:rPr>
              <a:t>  </a:t>
            </a:r>
            <a:r>
              <a:rPr lang="en-US" sz="2800" dirty="0" smtClean="0">
                <a:solidFill>
                  <a:schemeClr val="tx2"/>
                </a:solidFill>
                <a:sym typeface="Symbol"/>
              </a:rPr>
              <a:t> </a:t>
            </a:r>
            <a:r>
              <a:rPr lang="en-US" sz="2800" dirty="0" smtClean="0">
                <a:sym typeface="Symbol"/>
              </a:rPr>
              <a:t>.  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C,</a:t>
            </a:r>
            <a:r>
              <a:rPr lang="en-US" sz="2800" kern="0" dirty="0" smtClean="0">
                <a:latin typeface="Script MT Bold"/>
              </a:rPr>
              <a:t>I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  <a:sym typeface="Symbol"/>
              </a:rPr>
              <a:t> 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800" dirty="0" smtClean="0">
                <a:sym typeface="Symbol"/>
              </a:rPr>
              <a:t>  </a:t>
            </a:r>
            <a:endParaRPr lang="en-US" sz="2800" dirty="0" smtClean="0"/>
          </a:p>
        </p:txBody>
      </p:sp>
      <p:sp>
        <p:nvSpPr>
          <p:cNvPr id="8" name="ZoneTexte 7"/>
          <p:cNvSpPr txBox="1"/>
          <p:nvPr/>
        </p:nvSpPr>
        <p:spPr bwMode="auto">
          <a:xfrm>
            <a:off x="780388" y="4437111"/>
            <a:ext cx="804002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smtClean="0"/>
              <a:t>A disjunction (even infinite) can only by validated by one</a:t>
            </a:r>
          </a:p>
          <a:p>
            <a:r>
              <a:rPr lang="en-US" sz="2400" dirty="0" smtClean="0"/>
              <a:t>of its members (immediate from Theorem 2 and definition </a:t>
            </a:r>
          </a:p>
          <a:p>
            <a:r>
              <a:rPr lang="en-US" sz="2400" dirty="0" smtClean="0"/>
              <a:t>of </a:t>
            </a:r>
            <a:r>
              <a:rPr lang="en-US" sz="2400" dirty="0" smtClean="0">
                <a:sym typeface="Symbol"/>
              </a:rPr>
              <a:t>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C,</a:t>
            </a:r>
            <a:r>
              <a:rPr lang="en-US" sz="2400" kern="0" dirty="0" smtClean="0">
                <a:latin typeface="Script MT Bold"/>
              </a:rPr>
              <a:t>I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 </a:t>
            </a:r>
            <a:r>
              <a:rPr lang="en-US" sz="2400" b="1" dirty="0" smtClean="0">
                <a:latin typeface="Arial Unicode MS"/>
                <a:ea typeface="Arial Unicode MS"/>
                <a:cs typeface="Arial Unicode MS"/>
              </a:rPr>
              <a:t>⊢ </a:t>
            </a:r>
            <a:r>
              <a:rPr lang="en-US" sz="2400" dirty="0" smtClean="0">
                <a:sym typeface="Symbol"/>
              </a:rPr>
              <a:t>)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020397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>
          <a:xfrm>
            <a:off x="7839000" y="6564337"/>
            <a:ext cx="2133600" cy="365125"/>
          </a:xfrm>
        </p:spPr>
        <p:txBody>
          <a:bodyPr/>
          <a:lstStyle/>
          <a:p>
            <a:r>
              <a:rPr lang="fr-FR" smtClean="0"/>
              <a:t>23/04/2014</a:t>
            </a:r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>
          <a:xfrm>
            <a:off x="6934200" y="6564337"/>
            <a:ext cx="2133600" cy="365125"/>
          </a:xfrm>
        </p:spPr>
        <p:txBody>
          <a:bodyPr/>
          <a:lstStyle/>
          <a:p>
            <a:r>
              <a:rPr lang="en-US" dirty="0" smtClean="0"/>
              <a:t> </a:t>
            </a:r>
            <a:fld id="{BD380794-AD05-45D1-BCEF-E41591C34CDA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>
          <a:xfrm>
            <a:off x="4211960" y="6564337"/>
            <a:ext cx="3712840" cy="365125"/>
          </a:xfrm>
        </p:spPr>
        <p:txBody>
          <a:bodyPr/>
          <a:lstStyle/>
          <a:p>
            <a:r>
              <a:rPr lang="en-US" dirty="0" smtClean="0"/>
              <a:t>G. Berry, IHP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7861" y="836712"/>
            <a:ext cx="9008279" cy="2385268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400" u="sng" dirty="0" smtClean="0">
                <a:sym typeface="Symbol"/>
              </a:rPr>
              <a:t>Corollary</a:t>
            </a:r>
            <a:r>
              <a:rPr lang="en-US" sz="2400" dirty="0" smtClean="0">
                <a:sym typeface="Symbol"/>
              </a:rPr>
              <a:t> : </a:t>
            </a:r>
            <a:r>
              <a:rPr lang="en-US" sz="2400" dirty="0" smtClean="0">
                <a:solidFill>
                  <a:schemeClr val="tx2"/>
                </a:solidFill>
                <a:sym typeface="Symbol"/>
              </a:rPr>
              <a:t>stabilization is deterministic</a:t>
            </a:r>
          </a:p>
          <a:p>
            <a:r>
              <a:rPr lang="en-US" sz="2400" dirty="0" smtClean="0">
                <a:solidFill>
                  <a:schemeClr val="tx2"/>
                </a:solidFill>
                <a:sym typeface="Symbol"/>
              </a:rPr>
              <a:t>Let </a:t>
            </a:r>
            <a:r>
              <a:rPr lang="en-US" sz="2400" dirty="0" smtClean="0">
                <a:sym typeface="Symbol"/>
              </a:rPr>
              <a:t>s </a:t>
            </a:r>
            <a:r>
              <a:rPr lang="en-US" sz="2400" dirty="0" smtClean="0">
                <a:solidFill>
                  <a:schemeClr val="tx2"/>
                </a:solidFill>
                <a:sym typeface="Symbol"/>
              </a:rPr>
              <a:t>a delay assignment for</a:t>
            </a:r>
            <a:r>
              <a:rPr lang="en-US" sz="2400" dirty="0" smtClean="0">
                <a:sym typeface="Symbol"/>
              </a:rPr>
              <a:t> C </a:t>
            </a:r>
            <a:r>
              <a:rPr lang="en-US" sz="2400" dirty="0" smtClean="0">
                <a:solidFill>
                  <a:schemeClr val="tx2"/>
                </a:solidFill>
                <a:sym typeface="Symbol"/>
              </a:rPr>
              <a:t>and</a:t>
            </a:r>
            <a:r>
              <a:rPr lang="en-US" sz="2400" dirty="0" smtClean="0">
                <a:sym typeface="Symbol"/>
              </a:rPr>
              <a:t> </a:t>
            </a:r>
            <a:r>
              <a:rPr lang="en-US" sz="2400" kern="0" dirty="0" smtClean="0">
                <a:latin typeface="Script MT Bold"/>
              </a:rPr>
              <a:t>I </a:t>
            </a:r>
            <a:r>
              <a:rPr lang="en-US" sz="2400" kern="0" dirty="0" smtClean="0"/>
              <a:t>a</a:t>
            </a:r>
            <a:r>
              <a:rPr lang="en-US" sz="2400" kern="0" dirty="0" smtClean="0">
                <a:solidFill>
                  <a:schemeClr val="tx2"/>
                </a:solidFill>
              </a:rPr>
              <a:t>n input vector</a:t>
            </a:r>
            <a:r>
              <a:rPr lang="en-US" sz="2400" dirty="0" smtClean="0">
                <a:solidFill>
                  <a:schemeClr val="tx2"/>
                </a:solidFill>
                <a:sym typeface="Symbol"/>
              </a:rPr>
              <a:t>. Then the histories</a:t>
            </a:r>
            <a:r>
              <a:rPr lang="en-US" sz="2400" dirty="0" smtClean="0">
                <a:sym typeface="Symbol"/>
              </a:rPr>
              <a:t> h </a:t>
            </a:r>
            <a:r>
              <a:rPr lang="en-US" sz="2400" dirty="0" smtClean="0">
                <a:solidFill>
                  <a:schemeClr val="tx2"/>
                </a:solidFill>
                <a:sym typeface="Symbol"/>
              </a:rPr>
              <a:t>of</a:t>
            </a:r>
            <a:r>
              <a:rPr lang="en-US" sz="2400" dirty="0" smtClean="0">
                <a:sym typeface="Symbol"/>
              </a:rPr>
              <a:t> s </a:t>
            </a:r>
            <a:r>
              <a:rPr lang="en-US" sz="2400" dirty="0" smtClean="0">
                <a:solidFill>
                  <a:schemeClr val="tx2"/>
                </a:solidFill>
                <a:sym typeface="Symbol"/>
              </a:rPr>
              <a:t>in</a:t>
            </a:r>
            <a:r>
              <a:rPr lang="en-US" sz="2400" dirty="0" smtClean="0">
                <a:sym typeface="Symbol"/>
              </a:rPr>
              <a:t> 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C,</a:t>
            </a:r>
            <a:r>
              <a:rPr lang="en-US" sz="2400" kern="0" dirty="0" smtClean="0">
                <a:latin typeface="Script MT Bold"/>
              </a:rPr>
              <a:t>I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 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have only two possible behaviors: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</a:p>
          <a:p>
            <a:pPr marL="817200" lvl="1" indent="-360000">
              <a:buFont typeface="+mj-lt"/>
              <a:buAutoNum type="arabicPeriod"/>
            </a:pPr>
            <a:r>
              <a:rPr lang="en-US" sz="2400" dirty="0" smtClean="0">
                <a:solidFill>
                  <a:schemeClr val="accent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all the 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h</a:t>
            </a:r>
            <a:r>
              <a:rPr lang="en-US" sz="2400" dirty="0" smtClean="0">
                <a:solidFill>
                  <a:schemeClr val="accent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 stabilize to the same value</a:t>
            </a:r>
          </a:p>
          <a:p>
            <a:pPr marL="817200" lvl="1" indent="-360000">
              <a:buFont typeface="+mj-lt"/>
              <a:buAutoNum type="arabicPeriod"/>
            </a:pPr>
            <a:r>
              <a:rPr lang="en-US" sz="2400" dirty="0" smtClean="0">
                <a:solidFill>
                  <a:schemeClr val="accent1"/>
                </a:solidFill>
                <a:latin typeface="Arial Unicode MS"/>
                <a:ea typeface="Arial Unicode MS"/>
                <a:cs typeface="Arial Unicode MS"/>
                <a:sym typeface="Symbol"/>
              </a:rPr>
              <a:t>there is at least one oscillating valid history </a:t>
            </a:r>
            <a:r>
              <a:rPr lang="en-US" sz="2400" dirty="0">
                <a:latin typeface="Arial Unicode MS"/>
                <a:ea typeface="Arial Unicode MS"/>
                <a:cs typeface="Arial Unicode MS"/>
                <a:sym typeface="Symbol"/>
              </a:rPr>
              <a:t>h</a:t>
            </a:r>
            <a:endParaRPr lang="en-US" sz="2400" dirty="0" smtClean="0">
              <a:latin typeface="Arial Unicode MS"/>
              <a:ea typeface="Arial Unicode MS"/>
              <a:cs typeface="Arial Unicode MS"/>
              <a:sym typeface="Symbol"/>
            </a:endParaRPr>
          </a:p>
          <a:p>
            <a:pPr>
              <a:spcBef>
                <a:spcPts val="600"/>
              </a:spcBef>
            </a:pP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</a:t>
            </a:r>
            <a:r>
              <a:rPr lang="en-US" sz="2400" dirty="0" smtClean="0">
                <a:solidFill>
                  <a:schemeClr val="accent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A circuit is constructive iff its outputs cannot oscillate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35496" y="3356992"/>
            <a:ext cx="8616269" cy="830997"/>
            <a:chOff x="539552" y="2886035"/>
            <a:chExt cx="8616269" cy="830997"/>
          </a:xfrm>
        </p:grpSpPr>
        <p:sp>
          <p:nvSpPr>
            <p:cNvPr id="13" name="ZoneTexte 12"/>
            <p:cNvSpPr txBox="1"/>
            <p:nvPr/>
          </p:nvSpPr>
          <p:spPr bwMode="auto">
            <a:xfrm>
              <a:off x="539552" y="2886035"/>
              <a:ext cx="8616269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en-US" sz="2400" u="sng" dirty="0" smtClean="0">
                  <a:solidFill>
                    <a:schemeClr val="tx2"/>
                  </a:solidFill>
                </a:rPr>
                <a:t>Proof</a:t>
              </a:r>
              <a:r>
                <a:rPr lang="en-US" sz="2400" dirty="0" smtClean="0">
                  <a:solidFill>
                    <a:schemeClr val="tx2"/>
                  </a:solidFill>
                </a:rPr>
                <a:t> :</a:t>
              </a:r>
              <a:r>
                <a:rPr lang="en-US" sz="2400" dirty="0" smtClean="0"/>
                <a:t> </a:t>
              </a:r>
              <a:r>
                <a:rPr lang="en-US" sz="2400" dirty="0" smtClean="0">
                  <a:solidFill>
                    <a:schemeClr val="tx2"/>
                  </a:solidFill>
                </a:rPr>
                <a:t>let </a:t>
              </a:r>
              <a:r>
                <a:rPr lang="en-US" sz="2400" dirty="0" smtClean="0">
                  <a:sym typeface="Symbol"/>
                </a:rPr>
                <a:t>  </a:t>
              </a:r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en-US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1</a:t>
              </a:r>
              <a:r>
                <a:rPr lang="en-US" sz="2400" dirty="0" smtClean="0"/>
                <a:t>s </a:t>
              </a:r>
              <a:r>
                <a:rPr lang="en-US" sz="2400" dirty="0" smtClean="0">
                  <a:sym typeface="Symbol"/>
                </a:rPr>
                <a:t></a:t>
              </a:r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</a:t>
              </a:r>
              <a:r>
                <a:rPr lang="en-US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1</a:t>
              </a:r>
              <a:r>
                <a:rPr lang="en-US" sz="2400" dirty="0" smtClean="0"/>
                <a:t>s</a:t>
              </a:r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en-US" sz="2400" dirty="0" smtClean="0">
                  <a:sym typeface="Symbol"/>
                </a:rPr>
                <a:t> </a:t>
              </a:r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en-US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2</a:t>
              </a:r>
              <a:r>
                <a:rPr lang="en-US" sz="2400" dirty="0" smtClean="0"/>
                <a:t>s</a:t>
              </a:r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en-US" sz="2400" dirty="0" smtClean="0">
                  <a:sym typeface="Symbol"/>
                </a:rPr>
                <a:t> </a:t>
              </a:r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en-US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2</a:t>
              </a:r>
              <a:r>
                <a:rPr lang="en-US" sz="2400" dirty="0" smtClean="0"/>
                <a:t>s</a:t>
              </a:r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en-US" sz="2400" dirty="0" smtClean="0">
                  <a:sym typeface="Symbol"/>
                </a:rPr>
                <a:t> </a:t>
              </a:r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en-US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3</a:t>
              </a:r>
              <a:r>
                <a:rPr lang="en-US" sz="2400" dirty="0" smtClean="0"/>
                <a:t>s</a:t>
              </a:r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en-US" sz="2400" dirty="0" smtClean="0">
                  <a:sym typeface="Symbol"/>
                </a:rPr>
                <a:t> </a:t>
              </a:r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en-US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3</a:t>
              </a:r>
              <a:r>
                <a:rPr lang="en-US" sz="2400" dirty="0" smtClean="0"/>
                <a:t>s</a:t>
              </a:r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en-US" sz="2400" dirty="0" smtClean="0">
                  <a:sym typeface="Symbol"/>
                </a:rPr>
                <a:t>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...</a:t>
              </a:r>
            </a:p>
            <a:p>
              <a:r>
                <a:rPr lang="en-US" sz="2400" u="sng" dirty="0" err="1" smtClean="0">
                  <a:solidFill>
                    <a:schemeClr val="bg1"/>
                  </a:solidFill>
                </a:rPr>
                <a:t>Preuve</a:t>
              </a:r>
              <a:r>
                <a:rPr lang="en-US" sz="2400" dirty="0" smtClean="0">
                  <a:solidFill>
                    <a:schemeClr val="bg1"/>
                  </a:solidFill>
                </a:rPr>
                <a:t> ::</a:t>
              </a:r>
              <a:r>
                <a:rPr lang="en-US" sz="2400" dirty="0" smtClean="0">
                  <a:solidFill>
                    <a:schemeClr val="tx2"/>
                  </a:solidFill>
                </a:rPr>
                <a:t>then </a:t>
              </a:r>
              <a:r>
                <a:rPr lang="en-US" sz="2400" dirty="0" smtClean="0">
                  <a:sym typeface="Symbol"/>
                </a:rPr>
                <a:t> </a:t>
              </a:r>
              <a:r>
                <a:rPr lang="en-US" sz="2400" dirty="0" smtClean="0">
                  <a:solidFill>
                    <a:schemeClr val="tx2"/>
                  </a:solidFill>
                  <a:sym typeface="Symbol"/>
                </a:rPr>
                <a:t>(infinite) expresses that</a:t>
              </a:r>
              <a:r>
                <a:rPr lang="en-US" sz="2400" dirty="0" smtClean="0">
                  <a:sym typeface="Symbol"/>
                </a:rPr>
                <a:t> s </a:t>
              </a:r>
              <a:r>
                <a:rPr lang="en-US" sz="2400" dirty="0" smtClean="0">
                  <a:solidFill>
                    <a:schemeClr val="tx2"/>
                  </a:solidFill>
                  <a:sym typeface="Symbol"/>
                </a:rPr>
                <a:t>stabilizes</a:t>
              </a:r>
              <a:r>
                <a:rPr lang="en-US" sz="2400" dirty="0" smtClean="0">
                  <a:sym typeface="Symbol"/>
                </a:rPr>
                <a:t> </a:t>
              </a:r>
              <a:r>
                <a:rPr lang="en-US" sz="2400" dirty="0" smtClean="0">
                  <a:solidFill>
                    <a:schemeClr val="accent3"/>
                  </a:solidFill>
                  <a:sym typeface="Symbol"/>
                </a:rPr>
                <a:t>eventually</a:t>
              </a:r>
              <a:endParaRPr lang="en-US" sz="2400" dirty="0" smtClean="0">
                <a:solidFill>
                  <a:schemeClr val="accent3"/>
                </a:solidFill>
                <a:latin typeface="Arial Unicode MS"/>
                <a:ea typeface="Arial Unicode MS"/>
                <a:cs typeface="Arial Unicode MS"/>
                <a:sym typeface="Symbol"/>
              </a:endParaRPr>
            </a:p>
          </p:txBody>
        </p:sp>
        <p:cxnSp>
          <p:nvCxnSpPr>
            <p:cNvPr id="15" name="Connecteur droit 14"/>
            <p:cNvCxnSpPr/>
            <p:nvPr/>
          </p:nvCxnSpPr>
          <p:spPr bwMode="auto">
            <a:xfrm>
              <a:off x="3606217" y="3020764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Connecteur droit 15"/>
            <p:cNvCxnSpPr/>
            <p:nvPr/>
          </p:nvCxnSpPr>
          <p:spPr bwMode="auto">
            <a:xfrm>
              <a:off x="5137435" y="3020764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Connecteur droit 16"/>
            <p:cNvCxnSpPr/>
            <p:nvPr/>
          </p:nvCxnSpPr>
          <p:spPr bwMode="auto">
            <a:xfrm>
              <a:off x="6681998" y="3020764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1" name="ZoneTexte 20"/>
          <p:cNvSpPr txBox="1"/>
          <p:nvPr/>
        </p:nvSpPr>
        <p:spPr bwMode="auto">
          <a:xfrm>
            <a:off x="35496" y="4193793"/>
            <a:ext cx="862268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u="sng" dirty="0" smtClean="0">
                <a:solidFill>
                  <a:schemeClr val="tx2"/>
                </a:solidFill>
                <a:ea typeface="Arial Unicode MS"/>
                <a:cs typeface="Arial Unicode MS"/>
                <a:sym typeface="Symbol"/>
              </a:rPr>
              <a:t>case 1</a:t>
            </a:r>
            <a:r>
              <a:rPr lang="en-US" sz="2400" dirty="0" smtClean="0">
                <a:solidFill>
                  <a:schemeClr val="tx2"/>
                </a:solidFill>
                <a:ea typeface="Arial Unicode MS"/>
                <a:cs typeface="Arial Unicode MS"/>
                <a:sym typeface="Symbol"/>
              </a:rPr>
              <a:t> :</a:t>
            </a:r>
            <a:r>
              <a:rPr lang="en-US" sz="2400" dirty="0" smtClean="0"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dirty="0" smtClean="0">
                <a:sym typeface="Symbol"/>
              </a:rPr>
              <a:t>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C,</a:t>
            </a:r>
            <a:r>
              <a:rPr lang="en-US" sz="2400" kern="0" dirty="0" smtClean="0">
                <a:latin typeface="Script MT Bold"/>
              </a:rPr>
              <a:t>I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 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400" dirty="0" smtClean="0">
                <a:sym typeface="Symbol"/>
              </a:rPr>
              <a:t> </a:t>
            </a:r>
            <a:r>
              <a:rPr lang="en-US" sz="2400" dirty="0" smtClean="0">
                <a:solidFill>
                  <a:schemeClr val="tx2"/>
                </a:solidFill>
                <a:sym typeface="Symbol"/>
              </a:rPr>
              <a:t>.  </a:t>
            </a:r>
            <a:r>
              <a:rPr lang="en-US" sz="2400" dirty="0" smtClean="0">
                <a:solidFill>
                  <a:schemeClr val="tx2"/>
                </a:solidFill>
                <a:ea typeface="Arial Unicode MS"/>
                <a:cs typeface="Arial Unicode MS"/>
                <a:sym typeface="Symbol"/>
              </a:rPr>
              <a:t>Then </a:t>
            </a:r>
            <a:r>
              <a:rPr lang="en-US" sz="2400" dirty="0" smtClean="0">
                <a:sym typeface="Symbol"/>
              </a:rPr>
              <a:t>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C,</a:t>
            </a:r>
            <a:r>
              <a:rPr lang="en-US" sz="2400" kern="0" dirty="0" smtClean="0">
                <a:latin typeface="Script MT Bold"/>
              </a:rPr>
              <a:t>I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 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400" dirty="0" smtClean="0">
                <a:sym typeface="Symbol"/>
              </a:rPr>
              <a:t> </a:t>
            </a:r>
            <a:r>
              <a:rPr lang="en-US" sz="2800" baseline="-25000" dirty="0" smtClean="0">
                <a:sym typeface="Symbol"/>
              </a:rPr>
              <a:t>k </a:t>
            </a:r>
            <a:r>
              <a:rPr lang="en-US" sz="2400" dirty="0" smtClean="0">
                <a:solidFill>
                  <a:schemeClr val="tx2"/>
                </a:solidFill>
                <a:sym typeface="Symbol"/>
              </a:rPr>
              <a:t>for some</a:t>
            </a:r>
            <a:r>
              <a:rPr lang="en-US" sz="2400" dirty="0" smtClean="0">
                <a:sym typeface="Symbol"/>
              </a:rPr>
              <a:t> k </a:t>
            </a:r>
            <a:r>
              <a:rPr lang="en-US" sz="2400" dirty="0" smtClean="0">
                <a:solidFill>
                  <a:schemeClr val="tx2"/>
                </a:solidFill>
                <a:sym typeface="Symbol"/>
              </a:rPr>
              <a:t>by thm.3 </a:t>
            </a:r>
          </a:p>
          <a:p>
            <a:r>
              <a:rPr lang="en-US" sz="2400" dirty="0" smtClean="0">
                <a:sym typeface="Symbol"/>
              </a:rPr>
              <a:t>            </a:t>
            </a:r>
            <a:r>
              <a:rPr lang="en-US" sz="2400" dirty="0" smtClean="0">
                <a:solidFill>
                  <a:schemeClr val="tx2"/>
                </a:solidFill>
                <a:sym typeface="Symbol"/>
              </a:rPr>
              <a:t>(intuitionism), for instance</a:t>
            </a:r>
            <a:r>
              <a:rPr lang="en-US" sz="2400" dirty="0" smtClean="0">
                <a:sym typeface="Symbol"/>
              </a:rPr>
              <a:t>  </a:t>
            </a:r>
            <a:r>
              <a:rPr lang="en-US" sz="2800" baseline="-25000" dirty="0" smtClean="0">
                <a:sym typeface="Symbol"/>
              </a:rPr>
              <a:t>k</a:t>
            </a:r>
            <a:r>
              <a:rPr lang="en-US" sz="2400" dirty="0" smtClean="0">
                <a:sym typeface="Symbol"/>
              </a:rPr>
              <a:t>  </a:t>
            </a:r>
            <a:r>
              <a:rPr lang="en-US" sz="2400" b="1" dirty="0" smtClean="0"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400" baseline="-25000" dirty="0" err="1" smtClean="0">
                <a:solidFill>
                  <a:schemeClr val="accent3"/>
                </a:solidFill>
                <a:latin typeface="Arial Unicode MS"/>
                <a:ea typeface="Arial Unicode MS"/>
                <a:cs typeface="Arial Unicode MS"/>
                <a:sym typeface="Symbol"/>
              </a:rPr>
              <a:t>m</a:t>
            </a:r>
            <a:r>
              <a:rPr lang="en-US" sz="2400" dirty="0" err="1" smtClean="0"/>
              <a:t>s.</a:t>
            </a:r>
            <a:endParaRPr lang="en-US" sz="2400" dirty="0" smtClean="0"/>
          </a:p>
          <a:p>
            <a:r>
              <a:rPr lang="en-US" sz="2400" dirty="0" smtClean="0"/>
              <a:t>            </a:t>
            </a:r>
            <a:r>
              <a:rPr lang="en-US" sz="2400" dirty="0" smtClean="0">
                <a:solidFill>
                  <a:schemeClr val="tx2"/>
                </a:solidFill>
              </a:rPr>
              <a:t>Hence </a:t>
            </a:r>
            <a:r>
              <a:rPr lang="en-US" sz="2400" dirty="0" smtClean="0">
                <a:solidFill>
                  <a:schemeClr val="tx2"/>
                </a:solidFill>
                <a:sym typeface="Symbol"/>
              </a:rPr>
              <a:t></a:t>
            </a:r>
            <a:r>
              <a:rPr lang="en-US" sz="2400" dirty="0" smtClean="0"/>
              <a:t>h. </a:t>
            </a:r>
            <a:r>
              <a:rPr lang="en-US" sz="2400" dirty="0" smtClean="0">
                <a:sym typeface="Symbol"/>
              </a:rPr>
              <a:t>h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en-US" sz="2400" dirty="0" smtClean="0">
                <a:sym typeface="Symbol"/>
              </a:rPr>
              <a:t> 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C,</a:t>
            </a:r>
            <a:r>
              <a:rPr lang="en-US" sz="2400" kern="0" dirty="0" smtClean="0">
                <a:latin typeface="Script MT Bold"/>
              </a:rPr>
              <a:t>I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 </a:t>
            </a:r>
            <a:r>
              <a:rPr lang="en-US" sz="2400" b="1" dirty="0" smtClean="0">
                <a:solidFill>
                  <a:schemeClr val="tx2"/>
                </a:solidFill>
                <a:sym typeface="Symbol"/>
              </a:rPr>
              <a:t></a:t>
            </a:r>
            <a:r>
              <a:rPr lang="en-US" sz="2400" dirty="0" smtClean="0">
                <a:sym typeface="Symbol"/>
              </a:rPr>
              <a:t> h</a:t>
            </a:r>
            <a:r>
              <a:rPr lang="en-US" sz="2400" b="1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</a:rPr>
              <a:t>⊢</a:t>
            </a:r>
            <a:r>
              <a:rPr lang="en-US" sz="2000" dirty="0" smtClean="0">
                <a:sym typeface="Symbol"/>
              </a:rPr>
              <a:t> </a:t>
            </a:r>
            <a:r>
              <a:rPr lang="en-US" sz="2400" b="1" dirty="0" smtClean="0"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400" baseline="-25000" dirty="0" err="1" smtClean="0">
                <a:solidFill>
                  <a:schemeClr val="accent3"/>
                </a:solidFill>
                <a:latin typeface="Arial Unicode MS"/>
                <a:ea typeface="Arial Unicode MS"/>
                <a:cs typeface="Arial Unicode MS"/>
                <a:sym typeface="Symbol"/>
              </a:rPr>
              <a:t>m</a:t>
            </a:r>
            <a:r>
              <a:rPr lang="en-US" sz="2400" dirty="0" err="1" smtClean="0"/>
              <a:t>s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chemeClr val="accent2"/>
                </a:solidFill>
              </a:rPr>
              <a:t>any</a:t>
            </a:r>
            <a:r>
              <a:rPr lang="en-US" sz="2400" dirty="0" smtClean="0"/>
              <a:t> h</a:t>
            </a:r>
            <a:r>
              <a:rPr lang="en-US" sz="2400" dirty="0" smtClean="0">
                <a:solidFill>
                  <a:schemeClr val="accent2"/>
                </a:solidFill>
              </a:rPr>
              <a:t> stabilizes to 1</a:t>
            </a:r>
            <a:endParaRPr lang="en-US" sz="2400" dirty="0" smtClean="0"/>
          </a:p>
        </p:txBody>
      </p:sp>
      <p:grpSp>
        <p:nvGrpSpPr>
          <p:cNvPr id="31" name="Groupe 30"/>
          <p:cNvGrpSpPr/>
          <p:nvPr/>
        </p:nvGrpSpPr>
        <p:grpSpPr>
          <a:xfrm>
            <a:off x="-6552" y="5499229"/>
            <a:ext cx="9179757" cy="954107"/>
            <a:chOff x="130570" y="5643547"/>
            <a:chExt cx="9179757" cy="954107"/>
          </a:xfrm>
        </p:grpSpPr>
        <p:sp>
          <p:nvSpPr>
            <p:cNvPr id="23" name="ZoneTexte 22"/>
            <p:cNvSpPr txBox="1"/>
            <p:nvPr/>
          </p:nvSpPr>
          <p:spPr bwMode="auto">
            <a:xfrm>
              <a:off x="130570" y="5643547"/>
              <a:ext cx="9179757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en-US" sz="2400" u="sng" dirty="0" smtClean="0">
                  <a:solidFill>
                    <a:schemeClr val="tx2"/>
                  </a:solidFill>
                  <a:ea typeface="Arial Unicode MS"/>
                  <a:cs typeface="Arial Unicode MS"/>
                  <a:sym typeface="Symbol"/>
                </a:rPr>
                <a:t>case 2</a:t>
              </a:r>
              <a:r>
                <a:rPr lang="en-US" sz="2400" dirty="0" smtClean="0">
                  <a:solidFill>
                    <a:schemeClr val="tx2"/>
                  </a:solidFill>
                  <a:ea typeface="Arial Unicode MS"/>
                  <a:cs typeface="Arial Unicode MS"/>
                  <a:sym typeface="Symbol"/>
                </a:rPr>
                <a:t> :</a:t>
              </a:r>
              <a:r>
                <a:rPr lang="en-US" sz="2400" dirty="0" smtClean="0">
                  <a:ea typeface="Arial Unicode MS"/>
                  <a:cs typeface="Arial Unicode MS"/>
                  <a:sym typeface="Symbol"/>
                </a:rPr>
                <a:t> </a:t>
              </a:r>
              <a:r>
                <a:rPr lang="en-US" sz="2400" dirty="0" smtClean="0">
                  <a:sym typeface="Symbol"/>
                </a:rPr>
                <a:t>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C,</a:t>
              </a:r>
              <a:r>
                <a:rPr lang="en-US" sz="2400" kern="0" dirty="0" smtClean="0">
                  <a:latin typeface="Script MT Bold"/>
                </a:rPr>
                <a:t>I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 </a:t>
              </a:r>
              <a:r>
                <a:rPr lang="en-US" sz="2800" b="1" dirty="0" smtClean="0">
                  <a:latin typeface="Arial Unicode MS"/>
                  <a:ea typeface="Arial Unicode MS"/>
                  <a:cs typeface="Arial Unicode MS"/>
                </a:rPr>
                <a:t>⊨ </a:t>
              </a:r>
              <a:r>
                <a:rPr lang="en-US" sz="2400" dirty="0" smtClean="0">
                  <a:sym typeface="Symbol"/>
                </a:rPr>
                <a:t></a:t>
              </a:r>
              <a:r>
                <a:rPr lang="en-US" sz="2400" dirty="0" smtClean="0">
                  <a:solidFill>
                    <a:schemeClr val="tx2"/>
                  </a:solidFill>
                  <a:sym typeface="Symbol"/>
                </a:rPr>
                <a:t>.  </a:t>
              </a:r>
              <a:r>
                <a:rPr lang="en-US" sz="2400" dirty="0" smtClean="0">
                  <a:solidFill>
                    <a:schemeClr val="tx2"/>
                  </a:solidFill>
                  <a:ea typeface="Arial Unicode MS"/>
                  <a:cs typeface="Arial Unicode MS"/>
                  <a:sym typeface="Symbol"/>
                </a:rPr>
                <a:t>Then </a:t>
              </a:r>
              <a:r>
                <a:rPr lang="en-US" sz="2400" dirty="0" smtClean="0">
                  <a:solidFill>
                    <a:schemeClr val="tx2"/>
                  </a:solidFill>
                  <a:sym typeface="Symbol"/>
                </a:rPr>
                <a:t></a:t>
              </a:r>
              <a:r>
                <a:rPr lang="en-US" sz="2400" dirty="0" smtClean="0"/>
                <a:t>h. </a:t>
              </a:r>
              <a:r>
                <a:rPr lang="en-US" sz="2400" dirty="0" smtClean="0">
                  <a:sym typeface="Symbol"/>
                </a:rPr>
                <a:t>h </a:t>
              </a:r>
              <a:r>
                <a:rPr lang="en-US" sz="2400" b="1" dirty="0" smtClean="0">
                  <a:latin typeface="Arial Unicode MS"/>
                  <a:ea typeface="Arial Unicode MS"/>
                  <a:cs typeface="Arial Unicode MS"/>
                </a:rPr>
                <a:t>⊨ </a:t>
              </a:r>
              <a:r>
                <a:rPr lang="en-US" sz="2400" dirty="0" smtClean="0">
                  <a:sym typeface="Symbol"/>
                </a:rPr>
                <a:t>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C,</a:t>
              </a:r>
              <a:r>
                <a:rPr lang="en-US" sz="2400" kern="0" dirty="0" smtClean="0">
                  <a:latin typeface="Script MT Bold"/>
                </a:rPr>
                <a:t>I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 </a:t>
              </a:r>
              <a:r>
                <a:rPr lang="en-US" sz="2400" b="1" dirty="0" smtClean="0">
                  <a:solidFill>
                    <a:schemeClr val="tx2"/>
                  </a:solidFill>
                  <a:sym typeface="Symbol"/>
                </a:rPr>
                <a:t></a:t>
              </a:r>
              <a:r>
                <a:rPr lang="en-US" sz="2400" dirty="0" smtClean="0">
                  <a:sym typeface="Symbol"/>
                </a:rPr>
                <a:t> h</a:t>
              </a:r>
              <a:r>
                <a:rPr lang="en-US" sz="2400" dirty="0" smtClean="0"/>
                <a:t> </a:t>
              </a:r>
              <a:r>
                <a:rPr lang="en-US" sz="2800" b="1" dirty="0" smtClean="0">
                  <a:latin typeface="Arial Unicode MS"/>
                  <a:ea typeface="Arial Unicode MS"/>
                  <a:cs typeface="Arial Unicode MS"/>
                </a:rPr>
                <a:t>⊨ </a:t>
              </a:r>
              <a:r>
                <a:rPr lang="en-US" sz="2400" dirty="0" smtClean="0">
                  <a:sym typeface="Symbol"/>
                </a:rPr>
                <a:t> </a:t>
              </a:r>
              <a:r>
                <a:rPr lang="en-US" sz="2400" dirty="0" smtClean="0">
                  <a:solidFill>
                    <a:schemeClr val="tx2"/>
                  </a:solidFill>
                  <a:sym typeface="Symbol"/>
                </a:rPr>
                <a:t>is impossible.</a:t>
              </a:r>
            </a:p>
            <a:p>
              <a:r>
                <a:rPr lang="en-US" sz="2400" dirty="0" smtClean="0">
                  <a:sym typeface="Symbol"/>
                </a:rPr>
                <a:t>            </a:t>
              </a:r>
              <a:r>
                <a:rPr lang="en-US" sz="2400" dirty="0" smtClean="0">
                  <a:solidFill>
                    <a:schemeClr val="tx2"/>
                  </a:solidFill>
                  <a:sym typeface="Symbol"/>
                </a:rPr>
                <a:t>Hence </a:t>
              </a:r>
              <a:r>
                <a:rPr lang="en-US" sz="2400" dirty="0" smtClean="0"/>
                <a:t>h.</a:t>
              </a:r>
              <a:r>
                <a:rPr lang="en-US" sz="2400" dirty="0" smtClean="0">
                  <a:sym typeface="Symbol"/>
                </a:rPr>
                <a:t> h </a:t>
              </a:r>
              <a:r>
                <a:rPr lang="en-US" sz="2800" b="1" dirty="0" smtClean="0">
                  <a:latin typeface="Arial Unicode MS"/>
                  <a:ea typeface="Arial Unicode MS"/>
                  <a:cs typeface="Arial Unicode MS"/>
                </a:rPr>
                <a:t>⊨</a:t>
              </a:r>
              <a:r>
                <a:rPr lang="en-US" sz="2400" b="1" dirty="0" smtClean="0">
                  <a:latin typeface="Arial Unicode MS"/>
                  <a:ea typeface="Arial Unicode MS"/>
                  <a:cs typeface="Arial Unicode MS"/>
                </a:rPr>
                <a:t> </a:t>
              </a:r>
              <a:r>
                <a:rPr lang="en-US" sz="2400" dirty="0" smtClean="0">
                  <a:sym typeface="Symbol"/>
                </a:rPr>
                <a:t>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C,</a:t>
              </a:r>
              <a:r>
                <a:rPr lang="en-US" sz="2400" kern="0" dirty="0" smtClean="0">
                  <a:latin typeface="Script MT Bold"/>
                </a:rPr>
                <a:t>I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 </a:t>
              </a:r>
              <a:r>
                <a:rPr lang="en-US" sz="2400" b="1" dirty="0" smtClean="0">
                  <a:solidFill>
                    <a:schemeClr val="tx2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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en-US" sz="2400" dirty="0" smtClean="0">
                  <a:sym typeface="Symbol"/>
                </a:rPr>
                <a:t>h</a:t>
              </a:r>
              <a:r>
                <a:rPr lang="en-US" sz="2400" dirty="0" smtClean="0"/>
                <a:t> </a:t>
              </a:r>
              <a:r>
                <a:rPr lang="en-US" sz="2800" b="1" dirty="0" smtClean="0">
                  <a:latin typeface="Arial Unicode MS"/>
                  <a:ea typeface="Arial Unicode MS"/>
                  <a:cs typeface="Arial Unicode MS"/>
                </a:rPr>
                <a:t>⊨ </a:t>
              </a:r>
              <a:r>
                <a:rPr lang="en-US" sz="2400" dirty="0" smtClean="0">
                  <a:sym typeface="Symbol"/>
                </a:rPr>
                <a:t></a:t>
              </a:r>
              <a:r>
                <a:rPr lang="en-US" sz="2400" dirty="0" smtClean="0">
                  <a:solidFill>
                    <a:schemeClr val="tx2"/>
                  </a:solidFill>
                  <a:sym typeface="Symbol"/>
                </a:rPr>
                <a:t>,</a:t>
              </a:r>
              <a:r>
                <a:rPr lang="en-US" sz="2400" dirty="0" smtClean="0">
                  <a:sym typeface="Symbol"/>
                </a:rPr>
                <a:t> </a:t>
              </a:r>
              <a:r>
                <a:rPr lang="en-US" sz="2400" dirty="0" smtClean="0">
                  <a:solidFill>
                    <a:schemeClr val="accent1"/>
                  </a:solidFill>
                  <a:sym typeface="Symbol"/>
                </a:rPr>
                <a:t>and this </a:t>
              </a:r>
              <a:r>
                <a:rPr lang="en-US" sz="2400" dirty="0" smtClean="0">
                  <a:sym typeface="Symbol"/>
                </a:rPr>
                <a:t>h</a:t>
              </a:r>
              <a:r>
                <a:rPr lang="en-US" sz="2400" dirty="0" smtClean="0">
                  <a:solidFill>
                    <a:schemeClr val="accent1"/>
                  </a:solidFill>
                  <a:sym typeface="Symbol"/>
                </a:rPr>
                <a:t> oscillates</a:t>
              </a:r>
              <a:r>
                <a:rPr lang="en-US" sz="2400" dirty="0" smtClean="0">
                  <a:sym typeface="Symbol"/>
                </a:rPr>
                <a:t> </a:t>
              </a:r>
              <a:r>
                <a:rPr lang="en-US" sz="2400" dirty="0" smtClean="0">
                  <a:solidFill>
                    <a:schemeClr val="accent1"/>
                  </a:solidFill>
                  <a:sym typeface="Symbol"/>
                </a:rPr>
                <a:t>for s</a:t>
              </a:r>
              <a:endParaRPr lang="en-US" sz="2400" dirty="0" smtClean="0">
                <a:solidFill>
                  <a:schemeClr val="accent1"/>
                </a:solidFill>
                <a:ea typeface="Arial Unicode MS"/>
                <a:cs typeface="Arial Unicode MS"/>
                <a:sym typeface="Symbol"/>
              </a:endParaRPr>
            </a:p>
          </p:txBody>
        </p:sp>
        <p:cxnSp>
          <p:nvCxnSpPr>
            <p:cNvPr id="25" name="Connecteur droit 24"/>
            <p:cNvCxnSpPr/>
            <p:nvPr/>
          </p:nvCxnSpPr>
          <p:spPr bwMode="auto">
            <a:xfrm flipV="1">
              <a:off x="2260850" y="5801841"/>
              <a:ext cx="216024" cy="288032"/>
            </a:xfrm>
            <a:prstGeom prst="lin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Connecteur droit 27"/>
            <p:cNvCxnSpPr/>
            <p:nvPr/>
          </p:nvCxnSpPr>
          <p:spPr bwMode="auto">
            <a:xfrm flipV="1">
              <a:off x="4781130" y="6226502"/>
              <a:ext cx="216024" cy="288032"/>
            </a:xfrm>
            <a:prstGeom prst="line">
              <a:avLst/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Central Result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617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fr-FR" smtClean="0"/>
              <a:t>23/04/2014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44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smtClean="0"/>
              <a:t>G. Berry, IHP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Constructive Boolean Circuit Logic</a:t>
            </a:r>
            <a:endParaRPr lang="en-US" dirty="0"/>
          </a:p>
        </p:txBody>
      </p:sp>
      <p:grpSp>
        <p:nvGrpSpPr>
          <p:cNvPr id="105" name="Groupe 104"/>
          <p:cNvGrpSpPr/>
          <p:nvPr/>
        </p:nvGrpSpPr>
        <p:grpSpPr>
          <a:xfrm>
            <a:off x="946099" y="4238427"/>
            <a:ext cx="7251803" cy="1044832"/>
            <a:chOff x="285720" y="4238427"/>
            <a:chExt cx="7251803" cy="1044832"/>
          </a:xfrm>
        </p:grpSpPr>
        <p:grpSp>
          <p:nvGrpSpPr>
            <p:cNvPr id="34" name="Groupe 33"/>
            <p:cNvGrpSpPr/>
            <p:nvPr/>
          </p:nvGrpSpPr>
          <p:grpSpPr>
            <a:xfrm>
              <a:off x="285720" y="4238427"/>
              <a:ext cx="1564852" cy="1044832"/>
              <a:chOff x="571472" y="2000240"/>
              <a:chExt cx="1564852" cy="1044832"/>
            </a:xfrm>
          </p:grpSpPr>
          <p:sp>
            <p:nvSpPr>
              <p:cNvPr id="53" name="ZoneTexte 52"/>
              <p:cNvSpPr txBox="1"/>
              <p:nvPr/>
            </p:nvSpPr>
            <p:spPr>
              <a:xfrm>
                <a:off x="919324" y="2000240"/>
                <a:ext cx="869149" cy="544765"/>
              </a:xfrm>
              <a:prstGeom prst="rect">
                <a:avLst/>
              </a:prstGeom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kern="0" noProof="0" dirty="0" smtClean="0">
                    <a:solidFill>
                      <a:schemeClr val="accent4"/>
                    </a:solidFill>
                    <a:sym typeface="Symbol"/>
                  </a:rPr>
                  <a:t>e</a:t>
                </a:r>
                <a:r>
                  <a:rPr lang="fr-FR" sz="1200" kern="0" dirty="0" smtClean="0">
                    <a:sym typeface="Symbol"/>
                  </a:rPr>
                  <a:t> </a:t>
                </a:r>
                <a:r>
                  <a:rPr lang="fr-FR" sz="2800" kern="0" dirty="0" smtClean="0">
                    <a:sym typeface="Symbol"/>
                  </a:rPr>
                  <a:t></a:t>
                </a:r>
                <a:r>
                  <a:rPr lang="fr-FR" sz="1200" kern="0" dirty="0" smtClean="0">
                    <a:sym typeface="Symbol"/>
                  </a:rPr>
                  <a:t> </a:t>
                </a:r>
                <a:r>
                  <a:rPr lang="fr-FR" sz="2800" kern="0" dirty="0" smtClean="0">
                    <a:sym typeface="Symbol"/>
                  </a:rPr>
                  <a:t>1</a:t>
                </a:r>
                <a:endParaRPr kumimoji="0" lang="fr-FR" sz="2800" b="0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7" name="ZoneTexte 56"/>
              <p:cNvSpPr txBox="1"/>
              <p:nvPr/>
            </p:nvSpPr>
            <p:spPr>
              <a:xfrm>
                <a:off x="571472" y="2500307"/>
                <a:ext cx="1564852" cy="544765"/>
              </a:xfrm>
              <a:prstGeom prst="rect">
                <a:avLst/>
              </a:prstGeom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kern="0" noProof="0" dirty="0" smtClean="0">
                    <a:solidFill>
                      <a:schemeClr val="accent4"/>
                    </a:solidFill>
                    <a:sym typeface="Symbol"/>
                  </a:rPr>
                  <a:t>e </a:t>
                </a:r>
                <a:r>
                  <a:rPr lang="fr-FR" sz="2800" b="1" kern="0" noProof="0" dirty="0" smtClean="0">
                    <a:sym typeface="Symbol"/>
                  </a:rPr>
                  <a:t></a:t>
                </a:r>
                <a:r>
                  <a:rPr lang="fr-FR" sz="2800" kern="0" noProof="0" dirty="0" smtClean="0">
                    <a:sym typeface="Symbol"/>
                  </a:rPr>
                  <a:t> </a:t>
                </a:r>
                <a:r>
                  <a:rPr lang="fr-FR" sz="2800" kern="0" noProof="0" dirty="0" smtClean="0">
                    <a:solidFill>
                      <a:schemeClr val="accent4"/>
                    </a:solidFill>
                    <a:sym typeface="Symbol"/>
                  </a:rPr>
                  <a:t>e’</a:t>
                </a:r>
                <a:r>
                  <a:rPr lang="fr-FR" sz="1200" kern="0" dirty="0" smtClean="0">
                    <a:sym typeface="Symbol"/>
                  </a:rPr>
                  <a:t> </a:t>
                </a:r>
                <a:r>
                  <a:rPr lang="fr-FR" sz="2800" kern="0" dirty="0" smtClean="0">
                    <a:sym typeface="Symbol"/>
                  </a:rPr>
                  <a:t></a:t>
                </a:r>
                <a:r>
                  <a:rPr lang="fr-FR" sz="1200" kern="0" dirty="0" smtClean="0">
                    <a:sym typeface="Symbol"/>
                  </a:rPr>
                  <a:t> </a:t>
                </a:r>
                <a:r>
                  <a:rPr lang="fr-FR" sz="2800" kern="0" dirty="0" smtClean="0">
                    <a:sym typeface="Symbol"/>
                  </a:rPr>
                  <a:t>1</a:t>
                </a:r>
                <a:endParaRPr kumimoji="0" lang="fr-FR" sz="2800" b="0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cxnSp>
            <p:nvCxnSpPr>
              <p:cNvPr id="56" name="Connecteur droit 55"/>
              <p:cNvCxnSpPr/>
              <p:nvPr/>
            </p:nvCxnSpPr>
            <p:spPr bwMode="auto">
              <a:xfrm>
                <a:off x="611257" y="2522656"/>
                <a:ext cx="148528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5" name="Groupe 34"/>
            <p:cNvGrpSpPr/>
            <p:nvPr/>
          </p:nvGrpSpPr>
          <p:grpSpPr>
            <a:xfrm>
              <a:off x="2893207" y="4238427"/>
              <a:ext cx="1564852" cy="1044832"/>
              <a:chOff x="3147791" y="2000240"/>
              <a:chExt cx="1564852" cy="1044832"/>
            </a:xfrm>
          </p:grpSpPr>
          <p:sp>
            <p:nvSpPr>
              <p:cNvPr id="47" name="ZoneTexte 46"/>
              <p:cNvSpPr txBox="1"/>
              <p:nvPr/>
            </p:nvSpPr>
            <p:spPr>
              <a:xfrm>
                <a:off x="3455568" y="2000240"/>
                <a:ext cx="949299" cy="544765"/>
              </a:xfrm>
              <a:prstGeom prst="rect">
                <a:avLst/>
              </a:prstGeom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kern="0" noProof="0" dirty="0" smtClean="0">
                    <a:solidFill>
                      <a:schemeClr val="accent4"/>
                    </a:solidFill>
                    <a:sym typeface="Symbol"/>
                  </a:rPr>
                  <a:t>e’</a:t>
                </a:r>
                <a:r>
                  <a:rPr lang="fr-FR" sz="1200" kern="0" dirty="0" smtClean="0">
                    <a:sym typeface="Symbol"/>
                  </a:rPr>
                  <a:t> </a:t>
                </a:r>
                <a:r>
                  <a:rPr lang="fr-FR" sz="2800" kern="0" dirty="0" smtClean="0">
                    <a:sym typeface="Symbol"/>
                  </a:rPr>
                  <a:t></a:t>
                </a:r>
                <a:r>
                  <a:rPr lang="fr-FR" sz="1200" kern="0" dirty="0" smtClean="0">
                    <a:sym typeface="Symbol"/>
                  </a:rPr>
                  <a:t> </a:t>
                </a:r>
                <a:r>
                  <a:rPr lang="fr-FR" sz="2800" kern="0" dirty="0" smtClean="0">
                    <a:sym typeface="Symbol"/>
                  </a:rPr>
                  <a:t>1</a:t>
                </a:r>
                <a:endParaRPr kumimoji="0" lang="fr-FR" sz="2800" b="0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1" name="ZoneTexte 50"/>
              <p:cNvSpPr txBox="1"/>
              <p:nvPr/>
            </p:nvSpPr>
            <p:spPr>
              <a:xfrm>
                <a:off x="3147791" y="2500307"/>
                <a:ext cx="1564852" cy="544765"/>
              </a:xfrm>
              <a:prstGeom prst="rect">
                <a:avLst/>
              </a:prstGeom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kern="0" noProof="0" dirty="0" smtClean="0">
                    <a:solidFill>
                      <a:schemeClr val="accent4"/>
                    </a:solidFill>
                    <a:sym typeface="Symbol"/>
                  </a:rPr>
                  <a:t>e </a:t>
                </a:r>
                <a:r>
                  <a:rPr lang="fr-FR" sz="2800" b="1" kern="0" dirty="0">
                    <a:sym typeface="Symbol"/>
                  </a:rPr>
                  <a:t></a:t>
                </a:r>
                <a:r>
                  <a:rPr lang="fr-FR" sz="2800" kern="0" noProof="0" dirty="0" smtClean="0">
                    <a:solidFill>
                      <a:schemeClr val="accent4"/>
                    </a:solidFill>
                    <a:sym typeface="Symbol"/>
                  </a:rPr>
                  <a:t> e’</a:t>
                </a:r>
                <a:r>
                  <a:rPr lang="fr-FR" sz="1200" kern="0" dirty="0" smtClean="0">
                    <a:sym typeface="Symbol"/>
                  </a:rPr>
                  <a:t> </a:t>
                </a:r>
                <a:r>
                  <a:rPr lang="fr-FR" sz="2800" kern="0" dirty="0" smtClean="0">
                    <a:sym typeface="Symbol"/>
                  </a:rPr>
                  <a:t></a:t>
                </a:r>
                <a:r>
                  <a:rPr lang="fr-FR" sz="1200" kern="0" dirty="0" smtClean="0">
                    <a:sym typeface="Symbol"/>
                  </a:rPr>
                  <a:t> </a:t>
                </a:r>
                <a:r>
                  <a:rPr lang="fr-FR" sz="2800" kern="0" dirty="0" smtClean="0">
                    <a:sym typeface="Symbol"/>
                  </a:rPr>
                  <a:t>1</a:t>
                </a:r>
                <a:endParaRPr kumimoji="0" lang="fr-FR" sz="2800" b="0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cxnSp>
            <p:nvCxnSpPr>
              <p:cNvPr id="50" name="Connecteur droit 49"/>
              <p:cNvCxnSpPr/>
              <p:nvPr/>
            </p:nvCxnSpPr>
            <p:spPr bwMode="auto">
              <a:xfrm>
                <a:off x="3182964" y="2522656"/>
                <a:ext cx="1494507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04" name="Groupe 103"/>
            <p:cNvGrpSpPr/>
            <p:nvPr/>
          </p:nvGrpSpPr>
          <p:grpSpPr>
            <a:xfrm>
              <a:off x="5500694" y="4238427"/>
              <a:ext cx="2036829" cy="1044832"/>
              <a:chOff x="5500694" y="4238427"/>
              <a:chExt cx="2036829" cy="1044832"/>
            </a:xfrm>
          </p:grpSpPr>
          <p:sp>
            <p:nvSpPr>
              <p:cNvPr id="43" name="ZoneTexte 42"/>
              <p:cNvSpPr txBox="1"/>
              <p:nvPr/>
            </p:nvSpPr>
            <p:spPr>
              <a:xfrm>
                <a:off x="5736682" y="4738494"/>
                <a:ext cx="1564852" cy="544765"/>
              </a:xfrm>
              <a:prstGeom prst="rect">
                <a:avLst/>
              </a:prstGeom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kern="0" noProof="0" dirty="0" smtClean="0">
                    <a:solidFill>
                      <a:schemeClr val="accent4"/>
                    </a:solidFill>
                    <a:sym typeface="Symbol"/>
                  </a:rPr>
                  <a:t>e </a:t>
                </a:r>
                <a:r>
                  <a:rPr lang="fr-FR" sz="2800" b="1" kern="0" dirty="0">
                    <a:sym typeface="Symbol"/>
                  </a:rPr>
                  <a:t></a:t>
                </a:r>
                <a:r>
                  <a:rPr lang="fr-FR" sz="2800" kern="0" noProof="0" dirty="0" smtClean="0">
                    <a:solidFill>
                      <a:schemeClr val="accent4"/>
                    </a:solidFill>
                    <a:sym typeface="Symbol"/>
                  </a:rPr>
                  <a:t> e’</a:t>
                </a:r>
                <a:r>
                  <a:rPr lang="fr-FR" sz="1200" kern="0" dirty="0" smtClean="0">
                    <a:sym typeface="Symbol"/>
                  </a:rPr>
                  <a:t> </a:t>
                </a:r>
                <a:r>
                  <a:rPr lang="fr-FR" sz="2800" kern="0" dirty="0" smtClean="0">
                    <a:sym typeface="Symbol"/>
                  </a:rPr>
                  <a:t></a:t>
                </a:r>
                <a:r>
                  <a:rPr lang="fr-FR" sz="1200" kern="0" dirty="0" smtClean="0">
                    <a:sym typeface="Symbol"/>
                  </a:rPr>
                  <a:t> </a:t>
                </a:r>
                <a:r>
                  <a:rPr lang="fr-FR" sz="2800" kern="0" dirty="0" smtClean="0">
                    <a:sym typeface="Symbol"/>
                  </a:rPr>
                  <a:t>0</a:t>
                </a:r>
                <a:endParaRPr kumimoji="0" lang="fr-FR" sz="2800" b="0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cxnSp>
            <p:nvCxnSpPr>
              <p:cNvPr id="39" name="Connecteur droit 38"/>
              <p:cNvCxnSpPr/>
              <p:nvPr/>
            </p:nvCxnSpPr>
            <p:spPr bwMode="auto">
              <a:xfrm>
                <a:off x="5508982" y="4760843"/>
                <a:ext cx="202025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02" name="Groupe 101"/>
              <p:cNvGrpSpPr/>
              <p:nvPr/>
            </p:nvGrpSpPr>
            <p:grpSpPr>
              <a:xfrm>
                <a:off x="5500694" y="4238427"/>
                <a:ext cx="2036829" cy="544765"/>
                <a:chOff x="5500694" y="4238427"/>
                <a:chExt cx="2036829" cy="544765"/>
              </a:xfrm>
            </p:grpSpPr>
            <p:sp>
              <p:nvSpPr>
                <p:cNvPr id="45" name="ZoneTexte 44"/>
                <p:cNvSpPr txBox="1"/>
                <p:nvPr/>
              </p:nvSpPr>
              <p:spPr>
                <a:xfrm>
                  <a:off x="5500694" y="4238427"/>
                  <a:ext cx="869149" cy="544765"/>
                </a:xfrm>
                <a:prstGeom prst="rect">
                  <a:avLst/>
                </a:prstGeom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marL="201168" indent="-201168" fontAlgn="base">
                    <a:lnSpc>
                      <a:spcPct val="105000"/>
                    </a:lnSpc>
                    <a:spcBef>
                      <a:spcPts val="600"/>
                    </a:spcBef>
                    <a:spcAft>
                      <a:spcPct val="0"/>
                    </a:spcAft>
                  </a:pPr>
                  <a:r>
                    <a:rPr lang="fr-FR" sz="2800" kern="0" noProof="0" dirty="0" smtClean="0">
                      <a:solidFill>
                        <a:schemeClr val="accent4"/>
                      </a:solidFill>
                      <a:sym typeface="Symbol"/>
                    </a:rPr>
                    <a:t>e</a:t>
                  </a:r>
                  <a:r>
                    <a:rPr lang="fr-FR" sz="1200" kern="0" dirty="0" smtClean="0">
                      <a:sym typeface="Symbol"/>
                    </a:rPr>
                    <a:t> </a:t>
                  </a:r>
                  <a:r>
                    <a:rPr lang="fr-FR" sz="2800" kern="0" dirty="0" smtClean="0">
                      <a:sym typeface="Symbol"/>
                    </a:rPr>
                    <a:t></a:t>
                  </a:r>
                  <a:r>
                    <a:rPr lang="fr-FR" sz="1200" kern="0" dirty="0" smtClean="0">
                      <a:sym typeface="Symbol"/>
                    </a:rPr>
                    <a:t> </a:t>
                  </a:r>
                  <a:r>
                    <a:rPr lang="fr-FR" sz="2800" kern="0" dirty="0" smtClean="0">
                      <a:sym typeface="Symbol"/>
                    </a:rPr>
                    <a:t>0</a:t>
                  </a:r>
                  <a:endParaRPr kumimoji="0" lang="fr-FR" sz="2800" b="0" i="0" u="none" strike="noStrike" kern="0" cap="none" spc="0" normalizeH="0" noProof="0" dirty="0" smtClean="0">
                    <a:ln>
                      <a:noFill/>
                    </a:ln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ZoneTexte 40"/>
                <p:cNvSpPr txBox="1"/>
                <p:nvPr/>
              </p:nvSpPr>
              <p:spPr>
                <a:xfrm>
                  <a:off x="6588224" y="4238427"/>
                  <a:ext cx="949299" cy="544765"/>
                </a:xfrm>
                <a:prstGeom prst="rect">
                  <a:avLst/>
                </a:prstGeom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marL="201168" indent="-201168" fontAlgn="base">
                    <a:lnSpc>
                      <a:spcPct val="105000"/>
                    </a:lnSpc>
                    <a:spcBef>
                      <a:spcPts val="600"/>
                    </a:spcBef>
                    <a:spcAft>
                      <a:spcPct val="0"/>
                    </a:spcAft>
                  </a:pPr>
                  <a:r>
                    <a:rPr lang="fr-FR" sz="2800" kern="0" noProof="0" dirty="0" smtClean="0">
                      <a:solidFill>
                        <a:schemeClr val="accent4"/>
                      </a:solidFill>
                      <a:sym typeface="Symbol"/>
                    </a:rPr>
                    <a:t>e’</a:t>
                  </a:r>
                  <a:r>
                    <a:rPr lang="fr-FR" sz="1200" kern="0" dirty="0" smtClean="0">
                      <a:sym typeface="Symbol"/>
                    </a:rPr>
                    <a:t> </a:t>
                  </a:r>
                  <a:r>
                    <a:rPr lang="fr-FR" sz="2800" kern="0" dirty="0" smtClean="0">
                      <a:sym typeface="Symbol"/>
                    </a:rPr>
                    <a:t></a:t>
                  </a:r>
                  <a:r>
                    <a:rPr lang="fr-FR" sz="1200" kern="0" dirty="0" smtClean="0">
                      <a:sym typeface="Symbol"/>
                    </a:rPr>
                    <a:t> </a:t>
                  </a:r>
                  <a:r>
                    <a:rPr lang="fr-FR" sz="2800" kern="0" dirty="0" smtClean="0">
                      <a:sym typeface="Symbol"/>
                    </a:rPr>
                    <a:t>0</a:t>
                  </a:r>
                  <a:endParaRPr kumimoji="0" lang="fr-FR" sz="2800" b="0" i="0" u="none" strike="noStrike" kern="0" cap="none" spc="0" normalizeH="0" noProof="0" dirty="0" smtClean="0">
                    <a:ln>
                      <a:noFill/>
                    </a:ln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25" name="Groupe 124"/>
          <p:cNvGrpSpPr/>
          <p:nvPr/>
        </p:nvGrpSpPr>
        <p:grpSpPr>
          <a:xfrm>
            <a:off x="6500910" y="1931462"/>
            <a:ext cx="1239442" cy="1044832"/>
            <a:chOff x="5599342" y="1931462"/>
            <a:chExt cx="1239442" cy="1044832"/>
          </a:xfrm>
        </p:grpSpPr>
        <p:sp>
          <p:nvSpPr>
            <p:cNvPr id="62" name="ZoneTexte 61"/>
            <p:cNvSpPr txBox="1"/>
            <p:nvPr/>
          </p:nvSpPr>
          <p:spPr>
            <a:xfrm>
              <a:off x="5784489" y="1931462"/>
              <a:ext cx="869149" cy="544765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lang="fr-FR" sz="2800" kern="0" noProof="0" dirty="0" smtClean="0">
                  <a:solidFill>
                    <a:schemeClr val="accent4"/>
                  </a:solidFill>
                  <a:sym typeface="Symbol"/>
                </a:rPr>
                <a:t>e</a:t>
              </a:r>
              <a:r>
                <a:rPr lang="fr-FR" sz="1200" kern="0" dirty="0" smtClean="0">
                  <a:sym typeface="Symbol"/>
                </a:rPr>
                <a:t> </a:t>
              </a:r>
              <a:r>
                <a:rPr lang="fr-FR" sz="2800" kern="0" dirty="0" smtClean="0">
                  <a:sym typeface="Symbol"/>
                </a:rPr>
                <a:t></a:t>
              </a:r>
              <a:r>
                <a:rPr lang="fr-FR" sz="1200" kern="0" dirty="0" smtClean="0">
                  <a:sym typeface="Symbol"/>
                </a:rPr>
                <a:t> </a:t>
              </a:r>
              <a:r>
                <a:rPr lang="fr-FR" sz="2800" kern="0" dirty="0" smtClean="0">
                  <a:sym typeface="Symbol"/>
                </a:rPr>
                <a:t>1</a:t>
              </a:r>
              <a:endParaRPr kumimoji="0" lang="fr-FR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6" name="ZoneTexte 65"/>
            <p:cNvSpPr txBox="1"/>
            <p:nvPr/>
          </p:nvSpPr>
          <p:spPr>
            <a:xfrm>
              <a:off x="5599342" y="2431529"/>
              <a:ext cx="1239442" cy="544765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lang="fr-FR" sz="2800" b="1" kern="0" dirty="0" smtClean="0">
                  <a:sym typeface="Symbol"/>
                </a:rPr>
                <a:t></a:t>
              </a:r>
              <a:r>
                <a:rPr lang="fr-FR" sz="1600" b="1" kern="0" dirty="0" smtClean="0">
                  <a:sym typeface="Symbol"/>
                </a:rPr>
                <a:t> </a:t>
              </a:r>
              <a:r>
                <a:rPr lang="fr-FR" sz="2800" kern="0" noProof="0" dirty="0" smtClean="0">
                  <a:solidFill>
                    <a:schemeClr val="accent4"/>
                  </a:solidFill>
                  <a:sym typeface="Symbol"/>
                </a:rPr>
                <a:t>e </a:t>
              </a:r>
              <a:r>
                <a:rPr lang="fr-FR" sz="2800" kern="0" dirty="0" smtClean="0">
                  <a:sym typeface="Symbol"/>
                </a:rPr>
                <a:t></a:t>
              </a:r>
              <a:r>
                <a:rPr lang="fr-FR" sz="1200" kern="0" dirty="0" smtClean="0">
                  <a:sym typeface="Symbol"/>
                </a:rPr>
                <a:t> </a:t>
              </a:r>
              <a:r>
                <a:rPr lang="fr-FR" sz="2800" kern="0" dirty="0" smtClean="0">
                  <a:sym typeface="Symbol"/>
                </a:rPr>
                <a:t>0</a:t>
              </a:r>
              <a:endParaRPr kumimoji="0" lang="fr-FR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65" name="Connecteur droit 64"/>
            <p:cNvCxnSpPr/>
            <p:nvPr/>
          </p:nvCxnSpPr>
          <p:spPr bwMode="auto">
            <a:xfrm>
              <a:off x="5631473" y="2453878"/>
              <a:ext cx="1175180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4" name="ZoneTexte 73"/>
          <p:cNvSpPr txBox="1"/>
          <p:nvPr/>
        </p:nvSpPr>
        <p:spPr>
          <a:xfrm>
            <a:off x="418620" y="795878"/>
            <a:ext cx="8207375" cy="1035668"/>
          </a:xfrm>
          <a:prstGeom prst="rect">
            <a:avLst/>
          </a:prstGeom>
          <a:ln w="19050">
            <a:noFill/>
          </a:ln>
        </p:spPr>
        <p:txBody>
          <a:bodyPr wrap="none" rtlCol="0">
            <a:spAutoFit/>
          </a:bodyPr>
          <a:lstStyle/>
          <a:p>
            <a:pPr marL="201168" indent="-201168" fontAlgn="base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Circuit </a:t>
            </a:r>
            <a:r>
              <a:rPr lang="en-US" sz="2800" kern="0" dirty="0" smtClean="0">
                <a:solidFill>
                  <a:schemeClr val="tx2"/>
                </a:solidFill>
                <a:latin typeface="Script MT Bold"/>
              </a:rPr>
              <a:t>C, </a:t>
            </a:r>
            <a:r>
              <a:rPr lang="en-US" sz="2800" kern="0" dirty="0" smtClean="0"/>
              <a:t>input vector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: 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cript MT Bold"/>
              </a:rPr>
              <a:t>I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sym typeface="Symbol"/>
              </a:rPr>
              <a:t>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inputs → {0,1}</a:t>
            </a:r>
          </a:p>
          <a:p>
            <a:pPr marL="201168" indent="-201168" fontAlgn="base">
              <a:lnSpc>
                <a:spcPct val="105000"/>
              </a:lnSpc>
              <a:spcBef>
                <a:spcPts val="3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800" kern="0" dirty="0" smtClean="0"/>
              <a:t>formulae : </a:t>
            </a:r>
            <a:r>
              <a:rPr lang="en-US" sz="2800" kern="0" dirty="0" smtClean="0">
                <a:solidFill>
                  <a:schemeClr val="tx2"/>
                </a:solidFill>
                <a:latin typeface="Script MT Bold"/>
              </a:rPr>
              <a:t>I</a:t>
            </a:r>
            <a:r>
              <a:rPr lang="en-US" sz="2800" b="1" dirty="0" smtClean="0">
                <a:latin typeface="Arial Unicode MS"/>
                <a:ea typeface="Arial Unicode MS"/>
                <a:cs typeface="Arial Unicode MS"/>
              </a:rPr>
              <a:t> ⊢</a:t>
            </a:r>
            <a:r>
              <a:rPr lang="en-US" sz="2800" kern="0" dirty="0" smtClean="0"/>
              <a:t> </a:t>
            </a:r>
            <a:r>
              <a:rPr lang="en-US" sz="2800" kern="0" dirty="0" smtClean="0">
                <a:solidFill>
                  <a:schemeClr val="accent4"/>
                </a:solidFill>
              </a:rPr>
              <a:t>e</a:t>
            </a:r>
            <a:r>
              <a:rPr lang="en-US" sz="1200" kern="0" dirty="0" smtClean="0">
                <a:solidFill>
                  <a:schemeClr val="accent4"/>
                </a:solidFill>
                <a:sym typeface="Symbol"/>
              </a:rPr>
              <a:t> </a:t>
            </a:r>
            <a:r>
              <a:rPr lang="en-US" sz="2800" kern="0" dirty="0" smtClean="0">
                <a:sym typeface="Symbol"/>
              </a:rPr>
              <a:t></a:t>
            </a:r>
            <a:r>
              <a:rPr lang="en-US" sz="1200" kern="0" dirty="0" smtClean="0">
                <a:sym typeface="Symbol"/>
              </a:rPr>
              <a:t> </a:t>
            </a:r>
            <a:r>
              <a:rPr lang="en-US" sz="2800" kern="0" dirty="0" smtClean="0">
                <a:sym typeface="Symbol"/>
              </a:rPr>
              <a:t>b, written </a:t>
            </a:r>
            <a:r>
              <a:rPr lang="en-US" sz="2800" kern="0" dirty="0" smtClean="0">
                <a:solidFill>
                  <a:schemeClr val="accent4"/>
                </a:solidFill>
              </a:rPr>
              <a:t>e</a:t>
            </a:r>
            <a:r>
              <a:rPr lang="en-US" sz="2800" kern="0" dirty="0" smtClean="0">
                <a:solidFill>
                  <a:schemeClr val="accent4"/>
                </a:solidFill>
                <a:sym typeface="Symbol"/>
              </a:rPr>
              <a:t> </a:t>
            </a:r>
            <a:r>
              <a:rPr lang="en-US" sz="2800" kern="0" dirty="0" smtClean="0">
                <a:sym typeface="Symbol"/>
              </a:rPr>
              <a:t></a:t>
            </a:r>
            <a:r>
              <a:rPr lang="en-US" sz="1200" kern="0" dirty="0" smtClean="0">
                <a:sym typeface="Symbol"/>
              </a:rPr>
              <a:t> </a:t>
            </a:r>
            <a:r>
              <a:rPr lang="en-US" sz="2800" kern="0" dirty="0" smtClean="0">
                <a:sym typeface="Symbol"/>
              </a:rPr>
              <a:t>b when </a:t>
            </a:r>
            <a:r>
              <a:rPr lang="en-US" sz="2800" kern="0" dirty="0" smtClean="0">
                <a:solidFill>
                  <a:schemeClr val="tx2"/>
                </a:solidFill>
                <a:latin typeface="Script MT Bold"/>
              </a:rPr>
              <a:t>I </a:t>
            </a:r>
            <a:r>
              <a:rPr lang="en-US" sz="2800" kern="0" dirty="0" smtClean="0">
                <a:cs typeface="Andalus" panose="02020603050405020304" pitchFamily="18" charset="-78"/>
              </a:rPr>
              <a:t>constant</a:t>
            </a:r>
            <a:endParaRPr kumimoji="0" lang="en-US" sz="2800" b="0" i="0" u="none" strike="noStrike" kern="0" cap="none" spc="0" normalizeH="0" noProof="0" dirty="0" smtClean="0">
              <a:ln>
                <a:noFill/>
              </a:ln>
              <a:effectLst/>
              <a:uLnTx/>
              <a:uFillTx/>
              <a:cs typeface="Andalus" panose="02020603050405020304" pitchFamily="18" charset="-78"/>
            </a:endParaRPr>
          </a:p>
        </p:txBody>
      </p:sp>
      <p:grpSp>
        <p:nvGrpSpPr>
          <p:cNvPr id="80" name="Groupe 79"/>
          <p:cNvGrpSpPr/>
          <p:nvPr/>
        </p:nvGrpSpPr>
        <p:grpSpPr>
          <a:xfrm>
            <a:off x="3122725" y="5452873"/>
            <a:ext cx="2898550" cy="1044832"/>
            <a:chOff x="500034" y="5616839"/>
            <a:chExt cx="2898550" cy="1044832"/>
          </a:xfrm>
        </p:grpSpPr>
        <p:sp>
          <p:nvSpPr>
            <p:cNvPr id="81" name="ZoneTexte 80"/>
            <p:cNvSpPr txBox="1"/>
            <p:nvPr/>
          </p:nvSpPr>
          <p:spPr>
            <a:xfrm>
              <a:off x="500034" y="5616839"/>
              <a:ext cx="2898550" cy="544765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lang="fr-FR" sz="2800" kern="0" noProof="0" dirty="0" smtClean="0"/>
                <a:t>x</a:t>
              </a:r>
              <a:r>
                <a:rPr lang="fr-FR" sz="1400" kern="0" noProof="0" dirty="0" smtClean="0">
                  <a:solidFill>
                    <a:schemeClr val="tx2"/>
                  </a:solidFill>
                </a:rPr>
                <a:t> </a:t>
              </a:r>
              <a:r>
                <a:rPr lang="fr-FR" sz="2800" kern="0" noProof="0" dirty="0" smtClean="0">
                  <a:sym typeface="Symbol"/>
                </a:rPr>
                <a:t></a:t>
              </a:r>
              <a:r>
                <a:rPr lang="fr-FR" sz="2800" kern="0" dirty="0" smtClean="0">
                  <a:sym typeface="Symbol"/>
                </a:rPr>
                <a:t> </a:t>
              </a:r>
              <a:r>
                <a:rPr lang="fr-FR" sz="2800" kern="0" noProof="0" dirty="0" smtClean="0">
                  <a:solidFill>
                    <a:schemeClr val="accent4"/>
                  </a:solidFill>
                </a:rPr>
                <a:t>e </a:t>
              </a:r>
              <a:r>
                <a:rPr lang="fr-FR" sz="2800" b="1" kern="0" noProof="0" dirty="0" smtClean="0">
                  <a:sym typeface="Symbol"/>
                </a:rPr>
                <a:t></a:t>
              </a:r>
              <a:r>
                <a:rPr lang="fr-FR" sz="2800" kern="0" dirty="0">
                  <a:solidFill>
                    <a:schemeClr val="tx2"/>
                  </a:solidFill>
                  <a:latin typeface="Script MT Bold"/>
                </a:rPr>
                <a:t> C</a:t>
              </a:r>
              <a:r>
                <a:rPr lang="fr-FR" sz="2800" kern="0" noProof="0" dirty="0" smtClean="0">
                  <a:solidFill>
                    <a:schemeClr val="tx2"/>
                  </a:solidFill>
                </a:rPr>
                <a:t>     </a:t>
              </a:r>
              <a:r>
                <a:rPr lang="fr-FR" sz="2800" kern="0" noProof="0" dirty="0" smtClean="0">
                  <a:solidFill>
                    <a:schemeClr val="accent4"/>
                  </a:solidFill>
                  <a:sym typeface="Symbol"/>
                </a:rPr>
                <a:t>e</a:t>
              </a:r>
              <a:r>
                <a:rPr lang="fr-FR" sz="1200" kern="0" dirty="0" smtClean="0">
                  <a:sym typeface="Symbol"/>
                </a:rPr>
                <a:t> </a:t>
              </a:r>
              <a:r>
                <a:rPr lang="fr-FR" sz="2800" kern="0" dirty="0" smtClean="0">
                  <a:sym typeface="Symbol"/>
                </a:rPr>
                <a:t></a:t>
              </a:r>
              <a:r>
                <a:rPr lang="fr-FR" sz="1200" kern="0" dirty="0" smtClean="0">
                  <a:sym typeface="Symbol"/>
                </a:rPr>
                <a:t> </a:t>
              </a:r>
              <a:r>
                <a:rPr lang="fr-FR" sz="2800" kern="0" dirty="0" smtClean="0">
                  <a:sym typeface="Symbol"/>
                </a:rPr>
                <a:t>b</a:t>
              </a:r>
              <a:endParaRPr kumimoji="0" lang="fr-FR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1492293" y="6116906"/>
              <a:ext cx="854721" cy="544765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lang="fr-FR" sz="2800" kern="0" noProof="0" dirty="0" smtClean="0">
                  <a:sym typeface="Symbol"/>
                </a:rPr>
                <a:t>x</a:t>
              </a:r>
              <a:r>
                <a:rPr lang="fr-FR" sz="1400" kern="0" noProof="0" dirty="0" smtClean="0">
                  <a:solidFill>
                    <a:schemeClr val="accent4"/>
                  </a:solidFill>
                  <a:sym typeface="Symbol"/>
                </a:rPr>
                <a:t> </a:t>
              </a:r>
              <a:r>
                <a:rPr lang="fr-FR" sz="2800" kern="0" dirty="0" smtClean="0">
                  <a:sym typeface="Symbol"/>
                </a:rPr>
                <a:t></a:t>
              </a:r>
              <a:r>
                <a:rPr lang="fr-FR" sz="1200" kern="0" dirty="0" smtClean="0">
                  <a:sym typeface="Symbol"/>
                </a:rPr>
                <a:t> </a:t>
              </a:r>
              <a:r>
                <a:rPr lang="fr-FR" sz="2800" kern="0" dirty="0" smtClean="0">
                  <a:sym typeface="Symbol"/>
                </a:rPr>
                <a:t>b</a:t>
              </a:r>
              <a:endParaRPr kumimoji="0" lang="fr-FR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84" name="Connecteur droit 83"/>
            <p:cNvCxnSpPr/>
            <p:nvPr/>
          </p:nvCxnSpPr>
          <p:spPr bwMode="auto">
            <a:xfrm>
              <a:off x="520549" y="6139255"/>
              <a:ext cx="2857520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6" name="Groupe 105"/>
          <p:cNvGrpSpPr/>
          <p:nvPr/>
        </p:nvGrpSpPr>
        <p:grpSpPr>
          <a:xfrm>
            <a:off x="946099" y="3068960"/>
            <a:ext cx="7251803" cy="1044832"/>
            <a:chOff x="285720" y="4238427"/>
            <a:chExt cx="7251803" cy="1044832"/>
          </a:xfrm>
        </p:grpSpPr>
        <p:grpSp>
          <p:nvGrpSpPr>
            <p:cNvPr id="107" name="Groupe 106"/>
            <p:cNvGrpSpPr/>
            <p:nvPr/>
          </p:nvGrpSpPr>
          <p:grpSpPr>
            <a:xfrm>
              <a:off x="285720" y="4238427"/>
              <a:ext cx="1564852" cy="1044832"/>
              <a:chOff x="571472" y="2000240"/>
              <a:chExt cx="1564852" cy="1044832"/>
            </a:xfrm>
          </p:grpSpPr>
          <p:sp>
            <p:nvSpPr>
              <p:cNvPr id="118" name="ZoneTexte 117"/>
              <p:cNvSpPr txBox="1"/>
              <p:nvPr/>
            </p:nvSpPr>
            <p:spPr>
              <a:xfrm>
                <a:off x="919324" y="2000240"/>
                <a:ext cx="869149" cy="544765"/>
              </a:xfrm>
              <a:prstGeom prst="rect">
                <a:avLst/>
              </a:prstGeom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kern="0" noProof="0" dirty="0" smtClean="0">
                    <a:solidFill>
                      <a:schemeClr val="accent4"/>
                    </a:solidFill>
                    <a:sym typeface="Symbol"/>
                  </a:rPr>
                  <a:t>e</a:t>
                </a:r>
                <a:r>
                  <a:rPr lang="fr-FR" sz="1200" kern="0" dirty="0" smtClean="0">
                    <a:sym typeface="Symbol"/>
                  </a:rPr>
                  <a:t> </a:t>
                </a:r>
                <a:r>
                  <a:rPr lang="fr-FR" sz="2800" kern="0" dirty="0" smtClean="0">
                    <a:sym typeface="Symbol"/>
                  </a:rPr>
                  <a:t></a:t>
                </a:r>
                <a:r>
                  <a:rPr lang="fr-FR" sz="1200" kern="0" dirty="0" smtClean="0">
                    <a:sym typeface="Symbol"/>
                  </a:rPr>
                  <a:t> </a:t>
                </a:r>
                <a:r>
                  <a:rPr lang="fr-FR" sz="2800" kern="0" dirty="0" smtClean="0">
                    <a:sym typeface="Symbol"/>
                  </a:rPr>
                  <a:t>0</a:t>
                </a:r>
                <a:endParaRPr kumimoji="0" lang="fr-FR" sz="2800" b="0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9" name="ZoneTexte 118"/>
              <p:cNvSpPr txBox="1"/>
              <p:nvPr/>
            </p:nvSpPr>
            <p:spPr>
              <a:xfrm>
                <a:off x="571472" y="2500307"/>
                <a:ext cx="1564852" cy="544765"/>
              </a:xfrm>
              <a:prstGeom prst="rect">
                <a:avLst/>
              </a:prstGeom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kern="0" noProof="0" dirty="0" smtClean="0">
                    <a:solidFill>
                      <a:schemeClr val="accent4"/>
                    </a:solidFill>
                    <a:sym typeface="Symbol"/>
                  </a:rPr>
                  <a:t>e </a:t>
                </a:r>
                <a:r>
                  <a:rPr lang="fr-FR" sz="2800" b="1" kern="0" dirty="0">
                    <a:sym typeface="Symbol"/>
                  </a:rPr>
                  <a:t></a:t>
                </a:r>
                <a:r>
                  <a:rPr lang="fr-FR" sz="2800" kern="0" noProof="0" dirty="0" smtClean="0">
                    <a:sym typeface="Symbol"/>
                  </a:rPr>
                  <a:t> </a:t>
                </a:r>
                <a:r>
                  <a:rPr lang="fr-FR" sz="2800" kern="0" noProof="0" dirty="0" smtClean="0">
                    <a:solidFill>
                      <a:schemeClr val="accent4"/>
                    </a:solidFill>
                    <a:sym typeface="Symbol"/>
                  </a:rPr>
                  <a:t>e’</a:t>
                </a:r>
                <a:r>
                  <a:rPr lang="fr-FR" sz="1200" kern="0" dirty="0" smtClean="0">
                    <a:sym typeface="Symbol"/>
                  </a:rPr>
                  <a:t> </a:t>
                </a:r>
                <a:r>
                  <a:rPr lang="fr-FR" sz="2800" kern="0" dirty="0" smtClean="0">
                    <a:sym typeface="Symbol"/>
                  </a:rPr>
                  <a:t></a:t>
                </a:r>
                <a:r>
                  <a:rPr lang="fr-FR" sz="1200" kern="0" dirty="0" smtClean="0">
                    <a:sym typeface="Symbol"/>
                  </a:rPr>
                  <a:t> </a:t>
                </a:r>
                <a:r>
                  <a:rPr lang="fr-FR" sz="2800" kern="0" dirty="0" smtClean="0">
                    <a:sym typeface="Symbol"/>
                  </a:rPr>
                  <a:t>0</a:t>
                </a:r>
                <a:endParaRPr kumimoji="0" lang="fr-FR" sz="2800" b="0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cxnSp>
            <p:nvCxnSpPr>
              <p:cNvPr id="120" name="Connecteur droit 119"/>
              <p:cNvCxnSpPr/>
              <p:nvPr/>
            </p:nvCxnSpPr>
            <p:spPr bwMode="auto">
              <a:xfrm>
                <a:off x="611257" y="2522656"/>
                <a:ext cx="148528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08" name="Groupe 107"/>
            <p:cNvGrpSpPr/>
            <p:nvPr/>
          </p:nvGrpSpPr>
          <p:grpSpPr>
            <a:xfrm>
              <a:off x="2893207" y="4238427"/>
              <a:ext cx="1564852" cy="1044832"/>
              <a:chOff x="3147791" y="2000240"/>
              <a:chExt cx="1564852" cy="1044832"/>
            </a:xfrm>
          </p:grpSpPr>
          <p:sp>
            <p:nvSpPr>
              <p:cNvPr id="115" name="ZoneTexte 114"/>
              <p:cNvSpPr txBox="1"/>
              <p:nvPr/>
            </p:nvSpPr>
            <p:spPr>
              <a:xfrm>
                <a:off x="3455568" y="2000240"/>
                <a:ext cx="949299" cy="544765"/>
              </a:xfrm>
              <a:prstGeom prst="rect">
                <a:avLst/>
              </a:prstGeom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kern="0" noProof="0" dirty="0" smtClean="0">
                    <a:solidFill>
                      <a:schemeClr val="accent4"/>
                    </a:solidFill>
                    <a:sym typeface="Symbol"/>
                  </a:rPr>
                  <a:t>e’</a:t>
                </a:r>
                <a:r>
                  <a:rPr lang="fr-FR" sz="1200" kern="0" dirty="0" smtClean="0">
                    <a:sym typeface="Symbol"/>
                  </a:rPr>
                  <a:t> </a:t>
                </a:r>
                <a:r>
                  <a:rPr lang="fr-FR" sz="2800" kern="0" dirty="0" smtClean="0">
                    <a:sym typeface="Symbol"/>
                  </a:rPr>
                  <a:t></a:t>
                </a:r>
                <a:r>
                  <a:rPr lang="fr-FR" sz="1200" kern="0" dirty="0" smtClean="0">
                    <a:sym typeface="Symbol"/>
                  </a:rPr>
                  <a:t> </a:t>
                </a:r>
                <a:r>
                  <a:rPr lang="fr-FR" sz="2800" kern="0" dirty="0" smtClean="0">
                    <a:sym typeface="Symbol"/>
                  </a:rPr>
                  <a:t>0</a:t>
                </a:r>
                <a:endParaRPr kumimoji="0" lang="fr-FR" sz="2800" b="0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6" name="ZoneTexte 115"/>
              <p:cNvSpPr txBox="1"/>
              <p:nvPr/>
            </p:nvSpPr>
            <p:spPr>
              <a:xfrm>
                <a:off x="3147791" y="2500307"/>
                <a:ext cx="1564852" cy="544765"/>
              </a:xfrm>
              <a:prstGeom prst="rect">
                <a:avLst/>
              </a:prstGeom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kern="0" noProof="0" dirty="0" smtClean="0">
                    <a:solidFill>
                      <a:schemeClr val="accent4"/>
                    </a:solidFill>
                    <a:sym typeface="Symbol"/>
                  </a:rPr>
                  <a:t>e </a:t>
                </a:r>
                <a:r>
                  <a:rPr lang="fr-FR" sz="2800" b="1" kern="0" dirty="0">
                    <a:sym typeface="Symbol"/>
                  </a:rPr>
                  <a:t></a:t>
                </a:r>
                <a:r>
                  <a:rPr lang="fr-FR" sz="2800" kern="0" noProof="0" dirty="0" smtClean="0">
                    <a:solidFill>
                      <a:schemeClr val="accent4"/>
                    </a:solidFill>
                    <a:sym typeface="Symbol"/>
                  </a:rPr>
                  <a:t> e’</a:t>
                </a:r>
                <a:r>
                  <a:rPr lang="fr-FR" sz="1200" kern="0" dirty="0" smtClean="0">
                    <a:sym typeface="Symbol"/>
                  </a:rPr>
                  <a:t> </a:t>
                </a:r>
                <a:r>
                  <a:rPr lang="fr-FR" sz="2800" kern="0" dirty="0" smtClean="0">
                    <a:sym typeface="Symbol"/>
                  </a:rPr>
                  <a:t></a:t>
                </a:r>
                <a:r>
                  <a:rPr lang="fr-FR" sz="1200" kern="0" dirty="0" smtClean="0">
                    <a:sym typeface="Symbol"/>
                  </a:rPr>
                  <a:t> </a:t>
                </a:r>
                <a:r>
                  <a:rPr lang="fr-FR" sz="2800" kern="0" dirty="0" smtClean="0">
                    <a:sym typeface="Symbol"/>
                  </a:rPr>
                  <a:t>0</a:t>
                </a:r>
                <a:endParaRPr kumimoji="0" lang="fr-FR" sz="2800" b="0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cxnSp>
            <p:nvCxnSpPr>
              <p:cNvPr id="117" name="Connecteur droit 116"/>
              <p:cNvCxnSpPr/>
              <p:nvPr/>
            </p:nvCxnSpPr>
            <p:spPr bwMode="auto">
              <a:xfrm>
                <a:off x="3182964" y="2522656"/>
                <a:ext cx="1494507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09" name="Groupe 108"/>
            <p:cNvGrpSpPr/>
            <p:nvPr/>
          </p:nvGrpSpPr>
          <p:grpSpPr>
            <a:xfrm>
              <a:off x="5500694" y="4238427"/>
              <a:ext cx="2036829" cy="1044832"/>
              <a:chOff x="5500694" y="4238427"/>
              <a:chExt cx="2036829" cy="1044832"/>
            </a:xfrm>
          </p:grpSpPr>
          <p:sp>
            <p:nvSpPr>
              <p:cNvPr id="110" name="ZoneTexte 109"/>
              <p:cNvSpPr txBox="1"/>
              <p:nvPr/>
            </p:nvSpPr>
            <p:spPr>
              <a:xfrm>
                <a:off x="5736682" y="4738494"/>
                <a:ext cx="1564852" cy="544765"/>
              </a:xfrm>
              <a:prstGeom prst="rect">
                <a:avLst/>
              </a:prstGeom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01168" indent="-201168" fontAlgn="base">
                  <a:lnSpc>
                    <a:spcPct val="105000"/>
                  </a:lnSpc>
                  <a:spcBef>
                    <a:spcPts val="600"/>
                  </a:spcBef>
                  <a:spcAft>
                    <a:spcPct val="0"/>
                  </a:spcAft>
                </a:pPr>
                <a:r>
                  <a:rPr lang="fr-FR" sz="2800" kern="0" noProof="0" dirty="0" smtClean="0">
                    <a:solidFill>
                      <a:schemeClr val="accent4"/>
                    </a:solidFill>
                    <a:sym typeface="Symbol"/>
                  </a:rPr>
                  <a:t>e </a:t>
                </a:r>
                <a:r>
                  <a:rPr lang="fr-FR" sz="2800" b="1" kern="0" dirty="0">
                    <a:sym typeface="Symbol"/>
                  </a:rPr>
                  <a:t></a:t>
                </a:r>
                <a:r>
                  <a:rPr lang="fr-FR" sz="2800" kern="0" noProof="0" dirty="0" smtClean="0">
                    <a:solidFill>
                      <a:schemeClr val="accent4"/>
                    </a:solidFill>
                    <a:sym typeface="Symbol"/>
                  </a:rPr>
                  <a:t> e’</a:t>
                </a:r>
                <a:r>
                  <a:rPr lang="fr-FR" sz="1200" kern="0" dirty="0" smtClean="0">
                    <a:sym typeface="Symbol"/>
                  </a:rPr>
                  <a:t> </a:t>
                </a:r>
                <a:r>
                  <a:rPr lang="fr-FR" sz="2800" kern="0" dirty="0" smtClean="0">
                    <a:sym typeface="Symbol"/>
                  </a:rPr>
                  <a:t></a:t>
                </a:r>
                <a:r>
                  <a:rPr lang="fr-FR" sz="1200" kern="0" dirty="0" smtClean="0">
                    <a:sym typeface="Symbol"/>
                  </a:rPr>
                  <a:t> </a:t>
                </a:r>
                <a:r>
                  <a:rPr lang="fr-FR" sz="2800" kern="0" dirty="0" smtClean="0">
                    <a:sym typeface="Symbol"/>
                  </a:rPr>
                  <a:t>1</a:t>
                </a:r>
                <a:endParaRPr kumimoji="0" lang="fr-FR" sz="2800" b="0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cxnSp>
            <p:nvCxnSpPr>
              <p:cNvPr id="111" name="Connecteur droit 110"/>
              <p:cNvCxnSpPr/>
              <p:nvPr/>
            </p:nvCxnSpPr>
            <p:spPr bwMode="auto">
              <a:xfrm>
                <a:off x="5508982" y="4760843"/>
                <a:ext cx="202025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12" name="Groupe 111"/>
              <p:cNvGrpSpPr/>
              <p:nvPr/>
            </p:nvGrpSpPr>
            <p:grpSpPr>
              <a:xfrm>
                <a:off x="5500694" y="4238427"/>
                <a:ext cx="2036829" cy="544765"/>
                <a:chOff x="5500694" y="4238427"/>
                <a:chExt cx="2036829" cy="544765"/>
              </a:xfrm>
            </p:grpSpPr>
            <p:sp>
              <p:nvSpPr>
                <p:cNvPr id="113" name="ZoneTexte 112"/>
                <p:cNvSpPr txBox="1"/>
                <p:nvPr/>
              </p:nvSpPr>
              <p:spPr>
                <a:xfrm>
                  <a:off x="5500694" y="4238427"/>
                  <a:ext cx="869149" cy="544765"/>
                </a:xfrm>
                <a:prstGeom prst="rect">
                  <a:avLst/>
                </a:prstGeom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marL="201168" indent="-201168" fontAlgn="base">
                    <a:lnSpc>
                      <a:spcPct val="105000"/>
                    </a:lnSpc>
                    <a:spcBef>
                      <a:spcPts val="600"/>
                    </a:spcBef>
                    <a:spcAft>
                      <a:spcPct val="0"/>
                    </a:spcAft>
                  </a:pPr>
                  <a:r>
                    <a:rPr lang="fr-FR" sz="2800" kern="0" noProof="0" dirty="0" smtClean="0">
                      <a:solidFill>
                        <a:schemeClr val="accent4"/>
                      </a:solidFill>
                      <a:sym typeface="Symbol"/>
                    </a:rPr>
                    <a:t>e</a:t>
                  </a:r>
                  <a:r>
                    <a:rPr lang="fr-FR" sz="1200" kern="0" dirty="0" smtClean="0">
                      <a:sym typeface="Symbol"/>
                    </a:rPr>
                    <a:t> </a:t>
                  </a:r>
                  <a:r>
                    <a:rPr lang="fr-FR" sz="2800" kern="0" dirty="0" smtClean="0">
                      <a:sym typeface="Symbol"/>
                    </a:rPr>
                    <a:t></a:t>
                  </a:r>
                  <a:r>
                    <a:rPr lang="fr-FR" sz="1200" kern="0" dirty="0" smtClean="0">
                      <a:sym typeface="Symbol"/>
                    </a:rPr>
                    <a:t> </a:t>
                  </a:r>
                  <a:r>
                    <a:rPr lang="fr-FR" sz="2800" kern="0" dirty="0" smtClean="0">
                      <a:sym typeface="Symbol"/>
                    </a:rPr>
                    <a:t>1</a:t>
                  </a:r>
                  <a:endParaRPr kumimoji="0" lang="fr-FR" sz="2800" b="0" i="0" u="none" strike="noStrike" kern="0" cap="none" spc="0" normalizeH="0" noProof="0" dirty="0" smtClean="0">
                    <a:ln>
                      <a:noFill/>
                    </a:ln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ZoneTexte 113"/>
                <p:cNvSpPr txBox="1"/>
                <p:nvPr/>
              </p:nvSpPr>
              <p:spPr>
                <a:xfrm>
                  <a:off x="6588224" y="4238427"/>
                  <a:ext cx="949299" cy="544765"/>
                </a:xfrm>
                <a:prstGeom prst="rect">
                  <a:avLst/>
                </a:prstGeom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marL="201168" indent="-201168" fontAlgn="base">
                    <a:lnSpc>
                      <a:spcPct val="105000"/>
                    </a:lnSpc>
                    <a:spcBef>
                      <a:spcPts val="600"/>
                    </a:spcBef>
                    <a:spcAft>
                      <a:spcPct val="0"/>
                    </a:spcAft>
                  </a:pPr>
                  <a:r>
                    <a:rPr lang="fr-FR" sz="2800" kern="0" noProof="0" dirty="0" smtClean="0">
                      <a:solidFill>
                        <a:schemeClr val="accent4"/>
                      </a:solidFill>
                      <a:sym typeface="Symbol"/>
                    </a:rPr>
                    <a:t>e’</a:t>
                  </a:r>
                  <a:r>
                    <a:rPr lang="fr-FR" sz="1200" kern="0" dirty="0" smtClean="0">
                      <a:sym typeface="Symbol"/>
                    </a:rPr>
                    <a:t> </a:t>
                  </a:r>
                  <a:r>
                    <a:rPr lang="fr-FR" sz="2800" kern="0" dirty="0" smtClean="0">
                      <a:sym typeface="Symbol"/>
                    </a:rPr>
                    <a:t></a:t>
                  </a:r>
                  <a:r>
                    <a:rPr lang="fr-FR" sz="1200" kern="0" dirty="0" smtClean="0">
                      <a:sym typeface="Symbol"/>
                    </a:rPr>
                    <a:t> </a:t>
                  </a:r>
                  <a:r>
                    <a:rPr lang="fr-FR" sz="2800" kern="0" dirty="0" smtClean="0">
                      <a:sym typeface="Symbol"/>
                    </a:rPr>
                    <a:t>1</a:t>
                  </a:r>
                  <a:endParaRPr kumimoji="0" lang="fr-FR" sz="2800" b="0" i="0" u="none" strike="noStrike" kern="0" cap="none" spc="0" normalizeH="0" noProof="0" dirty="0" smtClean="0">
                    <a:ln>
                      <a:noFill/>
                    </a:ln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24" name="Groupe 123"/>
          <p:cNvGrpSpPr/>
          <p:nvPr/>
        </p:nvGrpSpPr>
        <p:grpSpPr>
          <a:xfrm>
            <a:off x="3692598" y="1931462"/>
            <a:ext cx="1239442" cy="1044832"/>
            <a:chOff x="3027056" y="1931462"/>
            <a:chExt cx="1239442" cy="1044832"/>
          </a:xfrm>
        </p:grpSpPr>
        <p:sp>
          <p:nvSpPr>
            <p:cNvPr id="68" name="ZoneTexte 67"/>
            <p:cNvSpPr txBox="1"/>
            <p:nvPr/>
          </p:nvSpPr>
          <p:spPr>
            <a:xfrm>
              <a:off x="3212203" y="1931462"/>
              <a:ext cx="869149" cy="544765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lang="fr-FR" sz="2800" kern="0" noProof="0" dirty="0" smtClean="0">
                  <a:solidFill>
                    <a:schemeClr val="accent4"/>
                  </a:solidFill>
                  <a:sym typeface="Symbol"/>
                </a:rPr>
                <a:t>e</a:t>
              </a:r>
              <a:r>
                <a:rPr lang="fr-FR" sz="1200" kern="0" dirty="0" smtClean="0">
                  <a:sym typeface="Symbol"/>
                </a:rPr>
                <a:t> </a:t>
              </a:r>
              <a:r>
                <a:rPr lang="fr-FR" sz="2800" kern="0" dirty="0" smtClean="0">
                  <a:sym typeface="Symbol"/>
                </a:rPr>
                <a:t></a:t>
              </a:r>
              <a:r>
                <a:rPr lang="fr-FR" sz="1200" kern="0" dirty="0" smtClean="0">
                  <a:sym typeface="Symbol"/>
                </a:rPr>
                <a:t> </a:t>
              </a:r>
              <a:r>
                <a:rPr lang="fr-FR" sz="2800" kern="0" dirty="0" smtClean="0">
                  <a:sym typeface="Symbol"/>
                </a:rPr>
                <a:t>0</a:t>
              </a:r>
              <a:endParaRPr kumimoji="0" lang="fr-FR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2" name="ZoneTexte 71"/>
            <p:cNvSpPr txBox="1"/>
            <p:nvPr/>
          </p:nvSpPr>
          <p:spPr>
            <a:xfrm>
              <a:off x="3027056" y="2431529"/>
              <a:ext cx="1239442" cy="544765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lang="fr-FR" sz="2800" b="1" kern="0" noProof="0" dirty="0" smtClean="0">
                  <a:sym typeface="Symbol"/>
                </a:rPr>
                <a:t></a:t>
              </a:r>
              <a:r>
                <a:rPr lang="fr-FR" sz="1600" b="1" kern="0" noProof="0" dirty="0" smtClean="0">
                  <a:sym typeface="Symbol"/>
                </a:rPr>
                <a:t> </a:t>
              </a:r>
              <a:r>
                <a:rPr lang="fr-FR" sz="2800" kern="0" noProof="0" dirty="0" smtClean="0">
                  <a:solidFill>
                    <a:schemeClr val="accent4"/>
                  </a:solidFill>
                  <a:sym typeface="Symbol"/>
                </a:rPr>
                <a:t>e </a:t>
              </a:r>
              <a:r>
                <a:rPr lang="fr-FR" sz="2800" kern="0" dirty="0" smtClean="0">
                  <a:sym typeface="Symbol"/>
                </a:rPr>
                <a:t></a:t>
              </a:r>
              <a:r>
                <a:rPr lang="fr-FR" sz="1200" kern="0" dirty="0" smtClean="0">
                  <a:sym typeface="Symbol"/>
                </a:rPr>
                <a:t> </a:t>
              </a:r>
              <a:r>
                <a:rPr lang="fr-FR" sz="2800" kern="0" dirty="0" smtClean="0">
                  <a:sym typeface="Symbol"/>
                </a:rPr>
                <a:t>1</a:t>
              </a:r>
              <a:endParaRPr kumimoji="0" lang="fr-FR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121" name="Connecteur droit 120"/>
            <p:cNvCxnSpPr/>
            <p:nvPr/>
          </p:nvCxnSpPr>
          <p:spPr bwMode="auto">
            <a:xfrm>
              <a:off x="3059187" y="2453878"/>
              <a:ext cx="1175180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23" name="Groupe 122"/>
          <p:cNvGrpSpPr/>
          <p:nvPr/>
        </p:nvGrpSpPr>
        <p:grpSpPr>
          <a:xfrm>
            <a:off x="1077939" y="1948131"/>
            <a:ext cx="1181409" cy="1028162"/>
            <a:chOff x="338153" y="1948131"/>
            <a:chExt cx="1181409" cy="1028162"/>
          </a:xfrm>
        </p:grpSpPr>
        <p:sp>
          <p:nvSpPr>
            <p:cNvPr id="76" name="ZoneTexte 75"/>
            <p:cNvSpPr txBox="1"/>
            <p:nvPr/>
          </p:nvSpPr>
          <p:spPr>
            <a:xfrm>
              <a:off x="395536" y="2431528"/>
              <a:ext cx="1124026" cy="544765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I</a:t>
              </a:r>
              <a:r>
                <a:rPr kumimoji="0" lang="fr-FR" sz="1200" b="0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  <a:sym typeface="Symbol"/>
                </a:rPr>
                <a:t></a:t>
              </a:r>
              <a:r>
                <a:rPr kumimoji="0" lang="fr-FR" sz="1200" b="0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r>
                <a:rPr lang="fr-FR" sz="2800" kern="0" dirty="0" smtClean="0">
                  <a:solidFill>
                    <a:schemeClr val="tx2"/>
                  </a:solidFill>
                  <a:latin typeface="Script MT Bold"/>
                </a:rPr>
                <a:t>I</a:t>
              </a: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</a:rPr>
                <a:t>(</a:t>
              </a: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I</a:t>
              </a: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88" name="ZoneTexte 87"/>
            <p:cNvSpPr txBox="1"/>
            <p:nvPr/>
          </p:nvSpPr>
          <p:spPr>
            <a:xfrm>
              <a:off x="375830" y="1948131"/>
              <a:ext cx="1107996" cy="513410"/>
            </a:xfrm>
            <a:prstGeom prst="rect">
              <a:avLst/>
            </a:prstGeom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201168" indent="-201168" fontAlgn="base">
                <a:lnSpc>
                  <a:spcPct val="105000"/>
                </a:lnSpc>
                <a:spcBef>
                  <a:spcPts val="600"/>
                </a:spcBef>
                <a:spcAft>
                  <a:spcPct val="0"/>
                </a:spcAft>
              </a:pP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I</a:t>
              </a:r>
              <a:r>
                <a:rPr kumimoji="0" lang="fr-FR" sz="1200" b="0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r>
                <a:rPr kumimoji="0" lang="fr-FR" sz="2800" b="0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  <a:sym typeface="Symbol"/>
                </a:rPr>
                <a:t>input</a:t>
              </a:r>
              <a:endParaRPr kumimoji="0" lang="fr-FR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122" name="Connecteur droit 121"/>
            <p:cNvCxnSpPr/>
            <p:nvPr/>
          </p:nvCxnSpPr>
          <p:spPr bwMode="auto">
            <a:xfrm>
              <a:off x="338153" y="2446535"/>
              <a:ext cx="1175180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789441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>
          <a:xfrm>
            <a:off x="7848600" y="6572272"/>
            <a:ext cx="2133600" cy="365125"/>
          </a:xfrm>
        </p:spPr>
        <p:txBody>
          <a:bodyPr/>
          <a:lstStyle/>
          <a:p>
            <a:r>
              <a:rPr lang="fr-FR" smtClean="0"/>
              <a:t>23/04/2014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45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>
          <a:xfrm>
            <a:off x="4211960" y="6572272"/>
            <a:ext cx="3712840" cy="365125"/>
          </a:xfrm>
        </p:spPr>
        <p:txBody>
          <a:bodyPr/>
          <a:lstStyle/>
          <a:p>
            <a:r>
              <a:rPr lang="fr-FR" smtClean="0"/>
              <a:t>G. Berry, IHP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Transformation Example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022077" y="2924944"/>
            <a:ext cx="1968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400" baseline="-25000" dirty="0" smtClean="0">
                <a:solidFill>
                  <a:schemeClr val="accent3"/>
                </a:solidFill>
                <a:latin typeface="Arial Unicode MS"/>
                <a:ea typeface="Arial Unicode MS"/>
                <a:cs typeface="Arial Unicode MS"/>
                <a:sym typeface="Symbol"/>
              </a:rPr>
              <a:t>max(d1,d2)</a:t>
            </a:r>
            <a:r>
              <a:rPr lang="en-US" sz="2400" b="1" baseline="-250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dirty="0" smtClean="0"/>
              <a:t>s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s</a:t>
            </a:r>
            <a:r>
              <a:rPr lang="en-US" sz="2400" baseline="-25000" dirty="0" smtClean="0"/>
              <a:t>2</a:t>
            </a:r>
            <a:endParaRPr lang="fr-FR" sz="2400" dirty="0"/>
          </a:p>
        </p:txBody>
      </p:sp>
      <p:cxnSp>
        <p:nvCxnSpPr>
          <p:cNvPr id="7" name="Connecteur droit 6"/>
          <p:cNvCxnSpPr/>
          <p:nvPr/>
        </p:nvCxnSpPr>
        <p:spPr bwMode="auto">
          <a:xfrm>
            <a:off x="2608878" y="2954561"/>
            <a:ext cx="4896544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8" name="Groupe 7"/>
          <p:cNvGrpSpPr/>
          <p:nvPr/>
        </p:nvGrpSpPr>
        <p:grpSpPr>
          <a:xfrm>
            <a:off x="664662" y="1556792"/>
            <a:ext cx="1197572" cy="830997"/>
            <a:chOff x="395536" y="4653136"/>
            <a:chExt cx="1197572" cy="830997"/>
          </a:xfrm>
        </p:grpSpPr>
        <p:sp>
          <p:nvSpPr>
            <p:cNvPr id="9" name="ZoneTexte 8"/>
            <p:cNvSpPr txBox="1"/>
            <p:nvPr/>
          </p:nvSpPr>
          <p:spPr bwMode="auto">
            <a:xfrm>
              <a:off x="395536" y="4653136"/>
              <a:ext cx="1197572" cy="830997"/>
            </a:xfrm>
            <a:prstGeom prst="rect">
              <a:avLst/>
            </a:prstGeom>
            <a:noFill/>
            <a:ln w="19050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fr-FR" sz="2400" dirty="0" smtClean="0">
                  <a:solidFill>
                    <a:schemeClr val="tx2"/>
                  </a:solidFill>
                </a:rPr>
                <a:t>cas</a:t>
              </a:r>
              <a:r>
                <a:rPr lang="en-US" sz="2400" dirty="0" smtClean="0"/>
                <a:t> x</a:t>
              </a:r>
              <a:r>
                <a:rPr lang="en-US" sz="2400" dirty="0" smtClean="0">
                  <a:sym typeface="Symbol"/>
                </a:rPr>
                <a:t>0</a:t>
              </a:r>
            </a:p>
            <a:p>
              <a:r>
                <a:rPr lang="en-US" sz="2400" dirty="0" smtClean="0">
                  <a:solidFill>
                    <a:schemeClr val="tx2"/>
                  </a:solidFill>
                  <a:sym typeface="Symbol"/>
                </a:rPr>
                <a:t>i.e.</a:t>
              </a:r>
              <a:r>
                <a:rPr lang="en-US" sz="2400" dirty="0" smtClean="0">
                  <a:sym typeface="Symbol"/>
                </a:rPr>
                <a:t> </a:t>
              </a:r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en-US" sz="2400" b="1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0</a:t>
              </a:r>
              <a:r>
                <a:rPr lang="en-US" sz="2400" dirty="0" smtClean="0"/>
                <a:t>x</a:t>
              </a:r>
              <a:endParaRPr lang="fr-FR" sz="2400" baseline="-25000" dirty="0" smtClean="0"/>
            </a:p>
          </p:txBody>
        </p:sp>
        <p:cxnSp>
          <p:nvCxnSpPr>
            <p:cNvPr id="10" name="Connecteur droit 9"/>
            <p:cNvCxnSpPr/>
            <p:nvPr/>
          </p:nvCxnSpPr>
          <p:spPr bwMode="auto">
            <a:xfrm>
              <a:off x="1259632" y="5151677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e 10"/>
          <p:cNvGrpSpPr/>
          <p:nvPr/>
        </p:nvGrpSpPr>
        <p:grpSpPr>
          <a:xfrm>
            <a:off x="1800128" y="836712"/>
            <a:ext cx="4841198" cy="461665"/>
            <a:chOff x="1531002" y="2780928"/>
            <a:chExt cx="4841198" cy="461665"/>
          </a:xfrm>
        </p:grpSpPr>
        <p:sp>
          <p:nvSpPr>
            <p:cNvPr id="12" name="ZoneTexte 11"/>
            <p:cNvSpPr txBox="1"/>
            <p:nvPr/>
          </p:nvSpPr>
          <p:spPr bwMode="auto">
            <a:xfrm>
              <a:off x="1531002" y="2780928"/>
              <a:ext cx="4841198" cy="46166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fr-FR" sz="2400" dirty="0">
                  <a:sym typeface="Symbol"/>
                </a:rPr>
                <a:t></a:t>
              </a:r>
              <a:r>
                <a:rPr lang="en-US" sz="2400" dirty="0">
                  <a:latin typeface="Arial Unicode MS"/>
                  <a:ea typeface="Arial Unicode MS"/>
                  <a:cs typeface="Arial Unicode MS"/>
                  <a:sym typeface="Symbol"/>
                </a:rPr>
                <a:t>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C  </a:t>
              </a:r>
              <a:r>
                <a:rPr lang="en-US" sz="2400" dirty="0" smtClean="0"/>
                <a:t>s</a:t>
              </a:r>
              <a:r>
                <a:rPr lang="en-US" sz="2400" baseline="-25000" dirty="0" smtClean="0"/>
                <a:t>1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</a:t>
              </a:r>
              <a:r>
                <a:rPr lang="fr-FR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d1 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x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 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</a:t>
              </a:r>
              <a:r>
                <a:rPr lang="en-US" sz="2400" dirty="0" smtClean="0"/>
                <a:t>s</a:t>
              </a:r>
              <a:r>
                <a:rPr lang="en-US" sz="2400" baseline="-25000" dirty="0" smtClean="0"/>
                <a:t>2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 </a:t>
              </a:r>
              <a:r>
                <a:rPr lang="fr-FR" sz="2400" dirty="0">
                  <a:latin typeface="Arial Unicode MS"/>
                  <a:ea typeface="Arial Unicode MS"/>
                  <a:cs typeface="Arial Unicode MS"/>
                  <a:sym typeface="Symbol"/>
                </a:rPr>
                <a:t></a:t>
              </a:r>
              <a:r>
                <a:rPr lang="fr-FR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d2 </a:t>
              </a:r>
              <a:r>
                <a:rPr lang="fr-FR" sz="2400" dirty="0" err="1" smtClean="0">
                  <a:latin typeface="Arial Unicode MS"/>
                  <a:ea typeface="Arial Unicode MS"/>
                  <a:cs typeface="Arial Unicode MS"/>
                  <a:sym typeface="Symbol"/>
                </a:rPr>
                <a:t>x</a:t>
              </a:r>
              <a:r>
                <a:rPr lang="fr-FR" sz="2400" dirty="0" err="1" smtClean="0">
                  <a:ea typeface="Arial Unicode MS"/>
                  <a:cs typeface="Arial Unicode MS"/>
                  <a:sym typeface="Symbol"/>
                </a:rPr>
                <a:t>s</a:t>
              </a:r>
              <a:r>
                <a:rPr lang="en-US" sz="2400" baseline="-25000" dirty="0" smtClean="0"/>
                <a:t>1</a:t>
              </a:r>
              <a:r>
                <a:rPr lang="fr-FR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</a:t>
              </a:r>
              <a:r>
                <a:rPr lang="fr-FR" sz="2400" dirty="0" smtClean="0">
                  <a:ea typeface="Arial Unicode MS"/>
                  <a:cs typeface="Arial Unicode MS"/>
                  <a:sym typeface="Symbol"/>
                </a:rPr>
                <a:t>s</a:t>
              </a:r>
              <a:r>
                <a:rPr lang="en-US" sz="2400" baseline="-25000" dirty="0"/>
                <a:t>2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</a:t>
              </a:r>
              <a:endParaRPr lang="fr-FR" sz="2400" baseline="-25000" dirty="0" smtClean="0"/>
            </a:p>
          </p:txBody>
        </p:sp>
        <p:cxnSp>
          <p:nvCxnSpPr>
            <p:cNvPr id="13" name="Connecteur droit 12"/>
            <p:cNvCxnSpPr/>
            <p:nvPr/>
          </p:nvCxnSpPr>
          <p:spPr bwMode="auto">
            <a:xfrm>
              <a:off x="5178192" y="2904004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Connecteur droit 13"/>
            <p:cNvCxnSpPr/>
            <p:nvPr/>
          </p:nvCxnSpPr>
          <p:spPr bwMode="auto">
            <a:xfrm>
              <a:off x="5474608" y="2904004"/>
              <a:ext cx="249520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Connecteur droit 14"/>
            <p:cNvCxnSpPr/>
            <p:nvPr/>
          </p:nvCxnSpPr>
          <p:spPr bwMode="auto">
            <a:xfrm>
              <a:off x="3591809" y="2910984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" name="Groupe 15"/>
          <p:cNvGrpSpPr/>
          <p:nvPr/>
        </p:nvGrpSpPr>
        <p:grpSpPr>
          <a:xfrm>
            <a:off x="5721709" y="1556792"/>
            <a:ext cx="559577" cy="461665"/>
            <a:chOff x="5117275" y="3645024"/>
            <a:chExt cx="559577" cy="461665"/>
          </a:xfrm>
        </p:grpSpPr>
        <p:sp>
          <p:nvSpPr>
            <p:cNvPr id="17" name="ZoneTexte 16"/>
            <p:cNvSpPr txBox="1"/>
            <p:nvPr/>
          </p:nvSpPr>
          <p:spPr bwMode="auto">
            <a:xfrm>
              <a:off x="5117275" y="3645024"/>
              <a:ext cx="559577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en-US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0</a:t>
              </a:r>
              <a:r>
                <a:rPr lang="en-US" sz="2400" dirty="0" smtClean="0"/>
                <a:t>x</a:t>
              </a:r>
              <a:endParaRPr lang="fr-FR" sz="2400" baseline="-25000" dirty="0" smtClean="0"/>
            </a:p>
          </p:txBody>
        </p:sp>
        <p:cxnSp>
          <p:nvCxnSpPr>
            <p:cNvPr id="18" name="Connecteur droit 17"/>
            <p:cNvCxnSpPr/>
            <p:nvPr/>
          </p:nvCxnSpPr>
          <p:spPr bwMode="auto">
            <a:xfrm>
              <a:off x="5486077" y="3782059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3" name="Groupe 42"/>
          <p:cNvGrpSpPr/>
          <p:nvPr/>
        </p:nvGrpSpPr>
        <p:grpSpPr>
          <a:xfrm>
            <a:off x="3024845" y="1946449"/>
            <a:ext cx="1816281" cy="936104"/>
            <a:chOff x="2755719" y="2090465"/>
            <a:chExt cx="1816281" cy="936104"/>
          </a:xfrm>
        </p:grpSpPr>
        <p:grpSp>
          <p:nvGrpSpPr>
            <p:cNvPr id="19" name="Groupe 18"/>
            <p:cNvGrpSpPr/>
            <p:nvPr/>
          </p:nvGrpSpPr>
          <p:grpSpPr>
            <a:xfrm>
              <a:off x="2949021" y="2090465"/>
              <a:ext cx="559577" cy="461665"/>
              <a:chOff x="2949021" y="4077072"/>
              <a:chExt cx="559577" cy="461665"/>
            </a:xfrm>
          </p:grpSpPr>
          <p:sp>
            <p:nvSpPr>
              <p:cNvPr id="20" name="ZoneTexte 19"/>
              <p:cNvSpPr txBox="1"/>
              <p:nvPr/>
            </p:nvSpPr>
            <p:spPr bwMode="auto">
              <a:xfrm>
                <a:off x="2949021" y="4077072"/>
                <a:ext cx="559577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rIns="46800" rtlCol="0">
                <a:spAutoFit/>
              </a:bodyPr>
              <a:lstStyle/>
              <a:p>
                <a:r>
                  <a:rPr lang="en-US" sz="2400" b="1" dirty="0" smtClean="0">
                    <a:latin typeface="Arial Unicode MS"/>
                    <a:ea typeface="Arial Unicode MS"/>
                    <a:cs typeface="Arial Unicode MS"/>
                    <a:sym typeface="Symbol"/>
                  </a:rPr>
                  <a:t></a:t>
                </a:r>
                <a:r>
                  <a:rPr lang="en-US" sz="2400" baseline="-25000" dirty="0" smtClean="0">
                    <a:solidFill>
                      <a:schemeClr val="accent3"/>
                    </a:solidFill>
                    <a:latin typeface="Arial Unicode MS"/>
                    <a:ea typeface="Arial Unicode MS"/>
                    <a:cs typeface="Arial Unicode MS"/>
                    <a:sym typeface="Symbol"/>
                  </a:rPr>
                  <a:t>0</a:t>
                </a:r>
                <a:r>
                  <a:rPr lang="en-US" sz="2400" dirty="0" smtClean="0"/>
                  <a:t>x</a:t>
                </a:r>
                <a:endParaRPr lang="fr-FR" sz="2400" baseline="-25000" dirty="0" smtClean="0"/>
              </a:p>
            </p:txBody>
          </p:sp>
          <p:cxnSp>
            <p:nvCxnSpPr>
              <p:cNvPr id="21" name="Connecteur droit 20"/>
              <p:cNvCxnSpPr/>
              <p:nvPr/>
            </p:nvCxnSpPr>
            <p:spPr bwMode="auto">
              <a:xfrm>
                <a:off x="3331783" y="4221088"/>
                <a:ext cx="144016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2" name="Connecteur droit 21"/>
            <p:cNvCxnSpPr/>
            <p:nvPr/>
          </p:nvCxnSpPr>
          <p:spPr bwMode="auto">
            <a:xfrm>
              <a:off x="2755719" y="2609206"/>
              <a:ext cx="936104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3" name="ZoneTexte 22"/>
            <p:cNvSpPr txBox="1"/>
            <p:nvPr/>
          </p:nvSpPr>
          <p:spPr bwMode="auto">
            <a:xfrm>
              <a:off x="2827727" y="2564904"/>
              <a:ext cx="787203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en-US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d1</a:t>
              </a:r>
              <a:r>
                <a:rPr lang="en-US" sz="2400" dirty="0" smtClean="0"/>
                <a:t>s</a:t>
              </a:r>
              <a:r>
                <a:rPr lang="en-US" sz="2400" baseline="-25000" dirty="0" smtClean="0"/>
                <a:t>1</a:t>
              </a:r>
              <a:endParaRPr lang="fr-FR" sz="2400" baseline="-25000" dirty="0" smtClean="0"/>
            </a:p>
          </p:txBody>
        </p:sp>
        <p:sp>
          <p:nvSpPr>
            <p:cNvPr id="24" name="ZoneTexte 23"/>
            <p:cNvSpPr txBox="1"/>
            <p:nvPr/>
          </p:nvSpPr>
          <p:spPr bwMode="auto">
            <a:xfrm>
              <a:off x="3691823" y="2409151"/>
              <a:ext cx="880177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fr-FR" sz="2000" b="1" dirty="0" smtClean="0">
                  <a:solidFill>
                    <a:schemeClr val="tx2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en-US" sz="2000" dirty="0" smtClean="0">
                  <a:solidFill>
                    <a:schemeClr val="tx2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chain</a:t>
              </a:r>
              <a:endParaRPr lang="en-US" dirty="0" smtClean="0">
                <a:solidFill>
                  <a:schemeClr val="tx2"/>
                </a:solidFill>
              </a:endParaRPr>
            </a:p>
          </p:txBody>
        </p:sp>
      </p:grpSp>
      <p:cxnSp>
        <p:nvCxnSpPr>
          <p:cNvPr id="25" name="Connecteur droit 24"/>
          <p:cNvCxnSpPr/>
          <p:nvPr/>
        </p:nvCxnSpPr>
        <p:spPr bwMode="auto">
          <a:xfrm>
            <a:off x="5193099" y="2033142"/>
            <a:ext cx="1708803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6" name="Groupe 25"/>
          <p:cNvGrpSpPr/>
          <p:nvPr/>
        </p:nvGrpSpPr>
        <p:grpSpPr>
          <a:xfrm>
            <a:off x="5265107" y="1988840"/>
            <a:ext cx="1636795" cy="461665"/>
            <a:chOff x="4995981" y="4119463"/>
            <a:chExt cx="1636795" cy="461665"/>
          </a:xfrm>
        </p:grpSpPr>
        <p:sp>
          <p:nvSpPr>
            <p:cNvPr id="27" name="ZoneTexte 26"/>
            <p:cNvSpPr txBox="1"/>
            <p:nvPr/>
          </p:nvSpPr>
          <p:spPr bwMode="auto">
            <a:xfrm>
              <a:off x="4995981" y="4119463"/>
              <a:ext cx="1636795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46800" rtlCol="0">
              <a:spAutoFit/>
            </a:bodyPr>
            <a:lstStyle/>
            <a:p>
              <a:r>
                <a:rPr lang="en-US" sz="2400" b="1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</a:t>
              </a:r>
              <a:r>
                <a:rPr lang="en-US" sz="2400" baseline="-25000" dirty="0" smtClean="0">
                  <a:solidFill>
                    <a:schemeClr val="accent3"/>
                  </a:solidFill>
                  <a:latin typeface="Arial Unicode MS"/>
                  <a:ea typeface="Arial Unicode MS"/>
                  <a:cs typeface="Arial Unicode MS"/>
                  <a:sym typeface="Symbol"/>
                </a:rPr>
                <a:t>0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</a:t>
              </a:r>
              <a:r>
                <a:rPr lang="fr-FR" sz="2400" dirty="0" err="1" smtClean="0">
                  <a:latin typeface="Arial Unicode MS"/>
                  <a:ea typeface="Arial Unicode MS"/>
                  <a:cs typeface="Arial Unicode MS"/>
                  <a:sym typeface="Symbol"/>
                </a:rPr>
                <a:t>x</a:t>
              </a:r>
              <a:r>
                <a:rPr lang="fr-FR" sz="2400" dirty="0" err="1">
                  <a:latin typeface="Arial Unicode MS"/>
                  <a:ea typeface="Arial Unicode MS"/>
                  <a:cs typeface="Arial Unicode MS"/>
                  <a:sym typeface="Symbol"/>
                </a:rPr>
                <a:t></a:t>
              </a:r>
              <a:r>
                <a:rPr lang="fr-FR" sz="2400" dirty="0" err="1">
                  <a:ea typeface="Arial Unicode MS"/>
                  <a:cs typeface="Arial Unicode MS"/>
                  <a:sym typeface="Symbol"/>
                </a:rPr>
                <a:t>s</a:t>
              </a:r>
              <a:r>
                <a:rPr lang="en-US" sz="2400" baseline="-25000" dirty="0"/>
                <a:t>1</a:t>
              </a:r>
              <a:r>
                <a:rPr lang="fr-FR" sz="2400" dirty="0">
                  <a:latin typeface="Arial Unicode MS"/>
                  <a:ea typeface="Arial Unicode MS"/>
                  <a:cs typeface="Arial Unicode MS"/>
                  <a:sym typeface="Symbol"/>
                </a:rPr>
                <a:t></a:t>
              </a:r>
              <a:r>
                <a:rPr lang="fr-FR" sz="2400" dirty="0">
                  <a:ea typeface="Arial Unicode MS"/>
                  <a:cs typeface="Arial Unicode MS"/>
                  <a:sym typeface="Symbol"/>
                </a:rPr>
                <a:t>s</a:t>
              </a:r>
              <a:r>
                <a:rPr lang="en-US" sz="2400" baseline="-25000" dirty="0" smtClean="0"/>
                <a:t>2</a:t>
              </a:r>
              <a:r>
                <a:rPr lang="en-US" sz="2400" dirty="0" smtClean="0">
                  <a:latin typeface="Arial Unicode MS"/>
                  <a:ea typeface="Arial Unicode MS"/>
                  <a:cs typeface="Arial Unicode MS"/>
                  <a:sym typeface="Symbol"/>
                </a:rPr>
                <a:t></a:t>
              </a:r>
              <a:endParaRPr lang="fr-FR" sz="2400" baseline="-25000" dirty="0" smtClean="0"/>
            </a:p>
          </p:txBody>
        </p:sp>
        <p:cxnSp>
          <p:nvCxnSpPr>
            <p:cNvPr id="28" name="Connecteur droit 27"/>
            <p:cNvCxnSpPr/>
            <p:nvPr/>
          </p:nvCxnSpPr>
          <p:spPr bwMode="auto">
            <a:xfrm>
              <a:off x="5474523" y="4255547"/>
              <a:ext cx="14401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Connecteur droit 28"/>
            <p:cNvCxnSpPr/>
            <p:nvPr/>
          </p:nvCxnSpPr>
          <p:spPr bwMode="auto">
            <a:xfrm>
              <a:off x="5766526" y="4261364"/>
              <a:ext cx="245634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0" name="ZoneTexte 29"/>
          <p:cNvSpPr txBox="1"/>
          <p:nvPr/>
        </p:nvSpPr>
        <p:spPr bwMode="auto">
          <a:xfrm>
            <a:off x="6910325" y="1833148"/>
            <a:ext cx="75193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fr-FR" sz="2000" b="1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0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bool</a:t>
            </a:r>
            <a:endParaRPr lang="en-US" dirty="0" smtClean="0">
              <a:solidFill>
                <a:schemeClr val="tx2"/>
              </a:solidFill>
            </a:endParaRPr>
          </a:p>
        </p:txBody>
      </p:sp>
      <p:cxnSp>
        <p:nvCxnSpPr>
          <p:cNvPr id="31" name="Connecteur droit 30"/>
          <p:cNvCxnSpPr/>
          <p:nvPr/>
        </p:nvCxnSpPr>
        <p:spPr bwMode="auto">
          <a:xfrm>
            <a:off x="5201166" y="2450505"/>
            <a:ext cx="1708803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ZoneTexte 31"/>
          <p:cNvSpPr txBox="1"/>
          <p:nvPr/>
        </p:nvSpPr>
        <p:spPr bwMode="auto">
          <a:xfrm>
            <a:off x="5731575" y="2420888"/>
            <a:ext cx="7872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b="1" dirty="0" smtClean="0"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400" baseline="-25000" dirty="0" smtClean="0">
                <a:solidFill>
                  <a:schemeClr val="accent3"/>
                </a:solidFill>
                <a:latin typeface="Arial Unicode MS"/>
                <a:ea typeface="Arial Unicode MS"/>
                <a:cs typeface="Arial Unicode MS"/>
                <a:sym typeface="Symbol"/>
              </a:rPr>
              <a:t>d2</a:t>
            </a:r>
            <a:r>
              <a:rPr lang="en-US" sz="2400" dirty="0" smtClean="0"/>
              <a:t>s</a:t>
            </a:r>
            <a:r>
              <a:rPr lang="en-US" sz="2400" baseline="-25000" dirty="0" smtClean="0"/>
              <a:t>2</a:t>
            </a:r>
            <a:endParaRPr lang="fr-FR" sz="2400" baseline="-25000" dirty="0" smtClean="0"/>
          </a:p>
        </p:txBody>
      </p:sp>
      <p:sp>
        <p:nvSpPr>
          <p:cNvPr id="33" name="ZoneTexte 32"/>
          <p:cNvSpPr txBox="1"/>
          <p:nvPr/>
        </p:nvSpPr>
        <p:spPr bwMode="auto">
          <a:xfrm>
            <a:off x="6918302" y="2234481"/>
            <a:ext cx="88017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fr-FR" sz="2000" b="1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0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chain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 bwMode="auto">
          <a:xfrm>
            <a:off x="7505422" y="2754506"/>
            <a:ext cx="66697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fr-FR" sz="2000" b="1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</a:t>
            </a:r>
            <a:r>
              <a:rPr lang="en-US" sz="2000" dirty="0" smtClean="0">
                <a:solidFill>
                  <a:schemeClr val="tx2"/>
                </a:solidFill>
                <a:latin typeface="Arial Unicode MS"/>
                <a:ea typeface="Arial Unicode MS"/>
                <a:cs typeface="Arial Unicode MS"/>
                <a:sym typeface="Symbol"/>
              </a:rPr>
              <a:t>join</a:t>
            </a:r>
            <a:endParaRPr lang="en-US" dirty="0" smtClean="0">
              <a:solidFill>
                <a:schemeClr val="tx2"/>
              </a:solidFill>
            </a:endParaRPr>
          </a:p>
        </p:txBody>
      </p:sp>
      <p:cxnSp>
        <p:nvCxnSpPr>
          <p:cNvPr id="36" name="Connecteur droit 35"/>
          <p:cNvCxnSpPr/>
          <p:nvPr/>
        </p:nvCxnSpPr>
        <p:spPr bwMode="auto">
          <a:xfrm>
            <a:off x="0" y="3883012"/>
            <a:ext cx="9144000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ZoneTexte 37"/>
          <p:cNvSpPr txBox="1"/>
          <p:nvPr/>
        </p:nvSpPr>
        <p:spPr bwMode="auto">
          <a:xfrm>
            <a:off x="2339752" y="4638328"/>
            <a:ext cx="63331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fr-FR" sz="2400" dirty="0" smtClean="0">
                <a:solidFill>
                  <a:schemeClr val="accent4">
                    <a:lumMod val="75000"/>
                  </a:schemeClr>
                </a:solidFill>
                <a:ea typeface="Arial Unicode MS"/>
                <a:cs typeface="Arial Unicode MS"/>
              </a:rPr>
              <a:t>x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sym typeface="Symbol"/>
              </a:rPr>
              <a:t></a:t>
            </a:r>
            <a:r>
              <a:rPr lang="fr-FR" sz="2400" dirty="0" smtClean="0">
                <a:solidFill>
                  <a:schemeClr val="accent4">
                    <a:lumMod val="75000"/>
                  </a:schemeClr>
                </a:solidFill>
                <a:ea typeface="Arial Unicode MS"/>
                <a:cs typeface="Arial Unicode MS"/>
              </a:rPr>
              <a:t>0</a:t>
            </a:r>
            <a:endParaRPr lang="fr-FR" sz="2400" baseline="-250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1" name="ZoneTexte 40"/>
          <p:cNvSpPr txBox="1"/>
          <p:nvPr/>
        </p:nvSpPr>
        <p:spPr bwMode="auto">
          <a:xfrm>
            <a:off x="1376599" y="5070376"/>
            <a:ext cx="74712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s</a:t>
            </a:r>
            <a:r>
              <a:rPr lang="en-US" sz="2400" baseline="-25000" dirty="0" smtClean="0">
                <a:solidFill>
                  <a:schemeClr val="accent4">
                    <a:lumMod val="75000"/>
                  </a:schemeClr>
                </a:solidFill>
              </a:rPr>
              <a:t>1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sym typeface="Symbol"/>
              </a:rPr>
              <a:t></a:t>
            </a:r>
            <a:r>
              <a:rPr lang="fr-FR" sz="2400" dirty="0" smtClean="0">
                <a:solidFill>
                  <a:schemeClr val="accent4">
                    <a:lumMod val="75000"/>
                  </a:schemeClr>
                </a:solidFill>
                <a:ea typeface="Arial Unicode MS"/>
                <a:cs typeface="Arial Unicode MS"/>
              </a:rPr>
              <a:t>1</a:t>
            </a:r>
            <a:endParaRPr lang="fr-FR" sz="2400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ZoneTexte 46"/>
          <p:cNvSpPr txBox="1"/>
          <p:nvPr/>
        </p:nvSpPr>
        <p:spPr bwMode="auto">
          <a:xfrm>
            <a:off x="5883945" y="4161854"/>
            <a:ext cx="18564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fr-FR" sz="2400" kern="0" dirty="0">
                <a:solidFill>
                  <a:schemeClr val="accent4">
                    <a:lumMod val="60000"/>
                    <a:lumOff val="40000"/>
                  </a:schemeClr>
                </a:solidFill>
                <a:latin typeface="Script MT Bold"/>
              </a:rPr>
              <a:t>I</a:t>
            </a:r>
            <a:r>
              <a:rPr lang="fr-FR" sz="2400" kern="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x)</a:t>
            </a:r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sym typeface="Symbol"/>
              </a:rPr>
              <a:t>0 </a:t>
            </a:r>
            <a:r>
              <a:rPr lang="fr-FR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/>
                <a:ea typeface="Arial Unicode MS"/>
                <a:cs typeface="Arial Unicode MS"/>
              </a:rPr>
              <a:t>⊢</a:t>
            </a:r>
            <a:r>
              <a:rPr lang="fr-FR" sz="2400" b="1" dirty="0">
                <a:solidFill>
                  <a:schemeClr val="accent4">
                    <a:lumMod val="75000"/>
                  </a:schemeClr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fr-FR" sz="2400" dirty="0" smtClean="0">
                <a:solidFill>
                  <a:schemeClr val="accent4">
                    <a:lumMod val="75000"/>
                  </a:schemeClr>
                </a:solidFill>
                <a:ea typeface="Arial Unicode MS"/>
                <a:cs typeface="Arial Unicode MS"/>
              </a:rPr>
              <a:t>x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sym typeface="Symbol"/>
              </a:rPr>
              <a:t></a:t>
            </a:r>
            <a:r>
              <a:rPr lang="fr-FR" sz="2400" dirty="0" smtClean="0">
                <a:solidFill>
                  <a:schemeClr val="accent4">
                    <a:lumMod val="75000"/>
                  </a:schemeClr>
                </a:solidFill>
                <a:ea typeface="Arial Unicode MS"/>
                <a:cs typeface="Arial Unicode MS"/>
              </a:rPr>
              <a:t>0</a:t>
            </a:r>
            <a:endParaRPr lang="fr-FR" sz="2400" baseline="-250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48" name="Connecteur droit 47"/>
          <p:cNvCxnSpPr/>
          <p:nvPr/>
        </p:nvCxnSpPr>
        <p:spPr bwMode="auto">
          <a:xfrm>
            <a:off x="5868494" y="4638328"/>
            <a:ext cx="1929985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9" name="Rectangle 48"/>
          <p:cNvSpPr/>
          <p:nvPr/>
        </p:nvSpPr>
        <p:spPr>
          <a:xfrm>
            <a:off x="5785285" y="4608711"/>
            <a:ext cx="20826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accent4">
                    <a:lumMod val="75000"/>
                  </a:schemeClr>
                </a:solidFill>
                <a:latin typeface="Arial Unicode MS"/>
                <a:ea typeface="Arial Unicode MS"/>
                <a:cs typeface="Arial Unicode MS"/>
                <a:sym typeface="Symbol"/>
              </a:rPr>
              <a:t></a:t>
            </a:r>
            <a:r>
              <a:rPr lang="fr-FR" sz="2400" dirty="0">
                <a:solidFill>
                  <a:schemeClr val="accent4">
                    <a:lumMod val="75000"/>
                  </a:schemeClr>
                </a:solidFill>
                <a:ea typeface="Arial Unicode MS"/>
                <a:cs typeface="Arial Unicode MS"/>
              </a:rPr>
              <a:t>x</a:t>
            </a:r>
            <a:r>
              <a:rPr lang="fr-FR" sz="2400" b="1" dirty="0" smtClean="0">
                <a:solidFill>
                  <a:schemeClr val="accent4">
                    <a:lumMod val="75000"/>
                  </a:schemeClr>
                </a:solidFill>
                <a:latin typeface="Arial Unicode MS"/>
                <a:ea typeface="Arial Unicode MS"/>
                <a:cs typeface="Arial Unicode MS"/>
                <a:sym typeface="Symbol"/>
              </a:rPr>
              <a:t>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s</a:t>
            </a:r>
            <a:r>
              <a:rPr lang="en-US" sz="2400" baseline="-25000" dirty="0" smtClean="0">
                <a:solidFill>
                  <a:schemeClr val="accent4">
                    <a:lumMod val="75000"/>
                  </a:schemeClr>
                </a:solidFill>
              </a:rPr>
              <a:t>1</a:t>
            </a:r>
            <a:r>
              <a:rPr lang="fr-FR" sz="2400" b="1" dirty="0" smtClean="0">
                <a:solidFill>
                  <a:schemeClr val="accent4">
                    <a:lumMod val="75000"/>
                  </a:schemeClr>
                </a:solidFill>
                <a:latin typeface="Arial Unicode MS"/>
                <a:ea typeface="Arial Unicode MS"/>
                <a:cs typeface="Arial Unicode MS"/>
                <a:sym typeface="Symbol"/>
              </a:rPr>
              <a:t>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s</a:t>
            </a:r>
            <a:r>
              <a:rPr lang="en-US" sz="2400" baseline="-25000" dirty="0" smtClean="0">
                <a:solidFill>
                  <a:schemeClr val="accent4">
                    <a:lumMod val="75000"/>
                  </a:schemeClr>
                </a:solidFill>
              </a:rPr>
              <a:t>2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sym typeface="Symbol"/>
              </a:rPr>
              <a:t></a:t>
            </a:r>
            <a:r>
              <a:rPr lang="fr-FR" sz="2400" dirty="0" smtClean="0">
                <a:solidFill>
                  <a:schemeClr val="accent4">
                    <a:lumMod val="75000"/>
                  </a:schemeClr>
                </a:solidFill>
                <a:ea typeface="Arial Unicode MS"/>
                <a:cs typeface="Arial Unicode MS"/>
              </a:rPr>
              <a:t>1</a:t>
            </a:r>
            <a:endParaRPr lang="fr-FR" sz="2400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53" name="Connecteur droit 52"/>
          <p:cNvCxnSpPr/>
          <p:nvPr/>
        </p:nvCxnSpPr>
        <p:spPr bwMode="auto">
          <a:xfrm>
            <a:off x="3860935" y="5077641"/>
            <a:ext cx="3977976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Rectangle 53"/>
          <p:cNvSpPr/>
          <p:nvPr/>
        </p:nvSpPr>
        <p:spPr>
          <a:xfrm>
            <a:off x="539552" y="4638328"/>
            <a:ext cx="17764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s</a:t>
            </a:r>
            <a:r>
              <a:rPr lang="en-US" sz="2400" baseline="-25000" dirty="0" smtClean="0"/>
              <a:t>1</a:t>
            </a:r>
            <a:r>
              <a:rPr lang="en-US" sz="2400" dirty="0" smtClean="0">
                <a:sym typeface="Symbol"/>
              </a:rPr>
              <a:t></a:t>
            </a:r>
            <a:r>
              <a:rPr lang="fr-FR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x  C </a:t>
            </a:r>
            <a:endParaRPr lang="fr-FR" sz="2400" dirty="0"/>
          </a:p>
        </p:txBody>
      </p:sp>
      <p:sp>
        <p:nvSpPr>
          <p:cNvPr id="57" name="ZoneTexte 56"/>
          <p:cNvSpPr txBox="1"/>
          <p:nvPr/>
        </p:nvSpPr>
        <p:spPr bwMode="auto">
          <a:xfrm>
            <a:off x="3779912" y="4608711"/>
            <a:ext cx="197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/>
              <a:t>s</a:t>
            </a:r>
            <a:r>
              <a:rPr lang="en-US" sz="2400" baseline="-25000" dirty="0"/>
              <a:t>2</a:t>
            </a:r>
            <a:r>
              <a:rPr lang="fr-FR" sz="2400" dirty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en-US" sz="2400" dirty="0" smtClean="0">
                <a:sym typeface="Symbol"/>
              </a:rPr>
              <a:t></a:t>
            </a:r>
            <a:r>
              <a:rPr lang="fr-FR" sz="2400" dirty="0" smtClean="0">
                <a:latin typeface="Arial Unicode MS"/>
                <a:ea typeface="Arial Unicode MS"/>
                <a:cs typeface="Arial Unicode MS"/>
                <a:sym typeface="Symbol"/>
              </a:rPr>
              <a:t></a:t>
            </a:r>
            <a:r>
              <a:rPr lang="fr-FR" sz="2400" baseline="-25000" dirty="0" smtClean="0">
                <a:latin typeface="Arial Unicode MS"/>
                <a:ea typeface="Arial Unicode MS"/>
                <a:cs typeface="Arial Unicode MS"/>
                <a:sym typeface="Symbol"/>
              </a:rPr>
              <a:t> </a:t>
            </a:r>
            <a:r>
              <a:rPr lang="fr-FR" sz="2400" b="1" dirty="0">
                <a:latin typeface="Arial Unicode MS"/>
                <a:ea typeface="Arial Unicode MS"/>
                <a:cs typeface="Arial Unicode MS"/>
                <a:sym typeface="Symbol"/>
              </a:rPr>
              <a:t></a:t>
            </a:r>
            <a:r>
              <a:rPr lang="fr-FR" sz="2400" dirty="0">
                <a:ea typeface="Arial Unicode MS"/>
                <a:cs typeface="Arial Unicode MS"/>
              </a:rPr>
              <a:t>x</a:t>
            </a:r>
            <a:r>
              <a:rPr lang="fr-FR" sz="2400" b="1" dirty="0">
                <a:latin typeface="Arial Unicode MS"/>
                <a:ea typeface="Arial Unicode MS"/>
                <a:cs typeface="Arial Unicode MS"/>
                <a:sym typeface="Symbol"/>
              </a:rPr>
              <a:t></a:t>
            </a:r>
            <a:r>
              <a:rPr lang="en-US" sz="2400" dirty="0"/>
              <a:t>s</a:t>
            </a:r>
            <a:r>
              <a:rPr lang="en-US" sz="2400" baseline="-25000" dirty="0"/>
              <a:t>1</a:t>
            </a:r>
            <a:r>
              <a:rPr lang="fr-FR" sz="2400" b="1" dirty="0">
                <a:latin typeface="Arial Unicode MS"/>
                <a:ea typeface="Arial Unicode MS"/>
                <a:cs typeface="Arial Unicode MS"/>
                <a:sym typeface="Symbol"/>
              </a:rPr>
              <a:t></a:t>
            </a:r>
            <a:r>
              <a:rPr lang="en-US" sz="2400" dirty="0"/>
              <a:t>s</a:t>
            </a:r>
            <a:endParaRPr lang="fr-FR" sz="2400" dirty="0" smtClean="0"/>
          </a:p>
        </p:txBody>
      </p:sp>
      <p:sp>
        <p:nvSpPr>
          <p:cNvPr id="60" name="Rectangle 59"/>
          <p:cNvSpPr/>
          <p:nvPr/>
        </p:nvSpPr>
        <p:spPr>
          <a:xfrm>
            <a:off x="5220072" y="5070376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s</a:t>
            </a:r>
            <a:r>
              <a:rPr lang="en-US" sz="2400" baseline="-25000" dirty="0" smtClean="0">
                <a:solidFill>
                  <a:schemeClr val="accent4">
                    <a:lumMod val="75000"/>
                  </a:schemeClr>
                </a:solidFill>
              </a:rPr>
              <a:t>2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sym typeface="Symbol"/>
              </a:rPr>
              <a:t></a:t>
            </a:r>
            <a:r>
              <a:rPr lang="fr-FR" sz="2400" dirty="0" smtClean="0">
                <a:solidFill>
                  <a:schemeClr val="accent4">
                    <a:lumMod val="75000"/>
                  </a:schemeClr>
                </a:solidFill>
                <a:ea typeface="Arial Unicode MS"/>
                <a:cs typeface="Arial Unicode MS"/>
              </a:rPr>
              <a:t>1</a:t>
            </a:r>
            <a:endParaRPr lang="fr-FR" sz="2400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1" name="ZoneTexte 60"/>
          <p:cNvSpPr txBox="1"/>
          <p:nvPr/>
        </p:nvSpPr>
        <p:spPr bwMode="auto">
          <a:xfrm>
            <a:off x="35496" y="3284984"/>
            <a:ext cx="132260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smtClean="0">
                <a:solidFill>
                  <a:schemeClr val="accent3"/>
                </a:solidFill>
              </a:rPr>
              <a:t>UN-logic</a:t>
            </a:r>
            <a:endParaRPr lang="fr-FR" sz="2400" dirty="0" smtClean="0">
              <a:solidFill>
                <a:schemeClr val="accent3"/>
              </a:solidFill>
            </a:endParaRPr>
          </a:p>
        </p:txBody>
      </p:sp>
      <p:sp>
        <p:nvSpPr>
          <p:cNvPr id="62" name="ZoneTexte 61"/>
          <p:cNvSpPr txBox="1"/>
          <p:nvPr/>
        </p:nvSpPr>
        <p:spPr bwMode="auto">
          <a:xfrm>
            <a:off x="35496" y="3990256"/>
            <a:ext cx="389061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Constructive Boolean Logic</a:t>
            </a:r>
            <a:endParaRPr lang="fr-FR" sz="24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67" name="Connecteur droit 66"/>
          <p:cNvCxnSpPr/>
          <p:nvPr/>
        </p:nvCxnSpPr>
        <p:spPr bwMode="auto">
          <a:xfrm>
            <a:off x="539552" y="5574432"/>
            <a:ext cx="8280920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8" name="ZoneTexte 67"/>
          <p:cNvSpPr txBox="1"/>
          <p:nvPr/>
        </p:nvSpPr>
        <p:spPr bwMode="auto">
          <a:xfrm>
            <a:off x="3653555" y="5589240"/>
            <a:ext cx="17105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s</a:t>
            </a:r>
            <a:r>
              <a:rPr lang="en-US" sz="2400" baseline="-25000" dirty="0" smtClean="0">
                <a:solidFill>
                  <a:schemeClr val="accent4">
                    <a:lumMod val="75000"/>
                  </a:schemeClr>
                </a:solidFill>
              </a:rPr>
              <a:t>1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sym typeface="Symbol"/>
              </a:rPr>
              <a:t></a:t>
            </a:r>
            <a:r>
              <a:rPr lang="fr-FR" sz="2400" dirty="0" smtClean="0">
                <a:solidFill>
                  <a:schemeClr val="accent4">
                    <a:lumMod val="75000"/>
                  </a:schemeClr>
                </a:solidFill>
                <a:ea typeface="Arial Unicode MS"/>
                <a:cs typeface="Arial Unicode MS"/>
              </a:rPr>
              <a:t>1 </a:t>
            </a:r>
            <a:r>
              <a:rPr lang="fr-FR" sz="2400" b="1" dirty="0" smtClean="0">
                <a:solidFill>
                  <a:schemeClr val="accent4">
                    <a:lumMod val="75000"/>
                  </a:schemeClr>
                </a:solidFill>
                <a:ea typeface="Arial Unicode MS"/>
                <a:cs typeface="Arial Unicode MS"/>
                <a:sym typeface="Symbol"/>
              </a:rPr>
              <a:t>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s</a:t>
            </a:r>
            <a:r>
              <a:rPr lang="en-US" sz="2400" baseline="-25000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sym typeface="Symbol"/>
              </a:rPr>
              <a:t></a:t>
            </a:r>
            <a:r>
              <a:rPr lang="fr-FR" sz="2400" dirty="0">
                <a:solidFill>
                  <a:schemeClr val="accent4">
                    <a:lumMod val="75000"/>
                  </a:schemeClr>
                </a:solidFill>
                <a:ea typeface="Arial Unicode MS"/>
                <a:cs typeface="Arial Unicode MS"/>
              </a:rPr>
              <a:t>1</a:t>
            </a:r>
            <a:endParaRPr lang="fr-FR" sz="24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9" name="Double flèche verticale 68"/>
          <p:cNvSpPr/>
          <p:nvPr/>
        </p:nvSpPr>
        <p:spPr bwMode="auto">
          <a:xfrm>
            <a:off x="4348996" y="3672945"/>
            <a:ext cx="216024" cy="432048"/>
          </a:xfrm>
          <a:prstGeom prst="upDownArrow">
            <a:avLst>
              <a:gd name="adj1" fmla="val 30613"/>
              <a:gd name="adj2" fmla="val 50000"/>
            </a:avLst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ectangle à coins arrondis 34"/>
          <p:cNvSpPr/>
          <p:nvPr/>
        </p:nvSpPr>
        <p:spPr bwMode="auto">
          <a:xfrm>
            <a:off x="3186331" y="1988840"/>
            <a:ext cx="674604" cy="398949"/>
          </a:xfrm>
          <a:prstGeom prst="roundRect">
            <a:avLst/>
          </a:prstGeom>
          <a:noFill/>
          <a:ln w="28575" cap="flat" cmpd="sng" algn="ctr">
            <a:solidFill>
              <a:srgbClr val="AD65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2" name="Connecteur droit 41"/>
          <p:cNvCxnSpPr/>
          <p:nvPr/>
        </p:nvCxnSpPr>
        <p:spPr bwMode="auto">
          <a:xfrm flipH="1">
            <a:off x="539552" y="5099993"/>
            <a:ext cx="2485293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6" name="Rectangle à coins arrondis 55"/>
          <p:cNvSpPr/>
          <p:nvPr/>
        </p:nvSpPr>
        <p:spPr bwMode="auto">
          <a:xfrm>
            <a:off x="2973067" y="1946450"/>
            <a:ext cx="1054866" cy="949478"/>
          </a:xfrm>
          <a:prstGeom prst="roundRect">
            <a:avLst/>
          </a:prstGeom>
          <a:noFill/>
          <a:ln w="28575" cap="flat" cmpd="sng" algn="ctr">
            <a:solidFill>
              <a:srgbClr val="AD65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5" name="Connecteur droit avec flèche 44"/>
          <p:cNvCxnSpPr>
            <a:stCxn id="35" idx="2"/>
            <a:endCxn id="38" idx="0"/>
          </p:cNvCxnSpPr>
          <p:nvPr/>
        </p:nvCxnSpPr>
        <p:spPr bwMode="auto">
          <a:xfrm flipH="1">
            <a:off x="2656410" y="2387789"/>
            <a:ext cx="867223" cy="2250539"/>
          </a:xfrm>
          <a:prstGeom prst="straightConnector1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9" name="Connecteur droit avec flèche 58"/>
          <p:cNvCxnSpPr>
            <a:stCxn id="35" idx="2"/>
          </p:cNvCxnSpPr>
          <p:nvPr/>
        </p:nvCxnSpPr>
        <p:spPr bwMode="auto">
          <a:xfrm>
            <a:off x="3523633" y="2387789"/>
            <a:ext cx="3091233" cy="1851590"/>
          </a:xfrm>
          <a:prstGeom prst="straightConnector1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1" name="Connecteur droit avec flèche 50"/>
          <p:cNvCxnSpPr/>
          <p:nvPr/>
        </p:nvCxnSpPr>
        <p:spPr bwMode="auto">
          <a:xfrm flipH="1">
            <a:off x="1043608" y="1239143"/>
            <a:ext cx="2376264" cy="3486001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5" name="Connecteur droit avec flèche 54"/>
          <p:cNvCxnSpPr>
            <a:stCxn id="56" idx="2"/>
          </p:cNvCxnSpPr>
          <p:nvPr/>
        </p:nvCxnSpPr>
        <p:spPr bwMode="auto">
          <a:xfrm flipH="1">
            <a:off x="2316000" y="2895928"/>
            <a:ext cx="1184500" cy="1727591"/>
          </a:xfrm>
          <a:prstGeom prst="straightConnector1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5" name="Connecteur droit avec flèche 64"/>
          <p:cNvCxnSpPr/>
          <p:nvPr/>
        </p:nvCxnSpPr>
        <p:spPr bwMode="auto">
          <a:xfrm flipH="1">
            <a:off x="4401037" y="1239143"/>
            <a:ext cx="664494" cy="3486001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Rectangle à coins arrondis 72"/>
          <p:cNvSpPr/>
          <p:nvPr/>
        </p:nvSpPr>
        <p:spPr bwMode="auto">
          <a:xfrm>
            <a:off x="5148064" y="1501027"/>
            <a:ext cx="1908299" cy="949478"/>
          </a:xfrm>
          <a:prstGeom prst="roundRect">
            <a:avLst/>
          </a:prstGeom>
          <a:noFill/>
          <a:ln w="28575" cap="flat" cmpd="sng" algn="ctr">
            <a:solidFill>
              <a:srgbClr val="AD65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5" name="Connecteur droit avec flèche 74"/>
          <p:cNvCxnSpPr>
            <a:stCxn id="73" idx="2"/>
            <a:endCxn id="47" idx="0"/>
          </p:cNvCxnSpPr>
          <p:nvPr/>
        </p:nvCxnSpPr>
        <p:spPr bwMode="auto">
          <a:xfrm>
            <a:off x="6102214" y="2450505"/>
            <a:ext cx="709935" cy="1711349"/>
          </a:xfrm>
          <a:prstGeom prst="straightConnector1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6" name="Rectangle à coins arrondis 75"/>
          <p:cNvSpPr/>
          <p:nvPr/>
        </p:nvSpPr>
        <p:spPr bwMode="auto">
          <a:xfrm>
            <a:off x="5129354" y="2060944"/>
            <a:ext cx="1908299" cy="864000"/>
          </a:xfrm>
          <a:prstGeom prst="roundRect">
            <a:avLst/>
          </a:prstGeom>
          <a:noFill/>
          <a:ln w="28575" cap="flat" cmpd="sng" algn="ctr">
            <a:solidFill>
              <a:srgbClr val="AD65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7" name="Connecteur droit avec flèche 76"/>
          <p:cNvCxnSpPr/>
          <p:nvPr/>
        </p:nvCxnSpPr>
        <p:spPr bwMode="auto">
          <a:xfrm flipH="1">
            <a:off x="5721709" y="2926979"/>
            <a:ext cx="368802" cy="1711349"/>
          </a:xfrm>
          <a:prstGeom prst="straightConnector1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9" name="Rectangle à coins arrondis 78"/>
          <p:cNvSpPr/>
          <p:nvPr/>
        </p:nvSpPr>
        <p:spPr bwMode="auto">
          <a:xfrm>
            <a:off x="2492738" y="2808042"/>
            <a:ext cx="5751670" cy="684000"/>
          </a:xfrm>
          <a:prstGeom prst="roundRect">
            <a:avLst/>
          </a:prstGeom>
          <a:noFill/>
          <a:ln w="28575" cap="flat" cmpd="sng" algn="ctr">
            <a:solidFill>
              <a:srgbClr val="AD65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81" name="Connecteur droit avec flèche 80"/>
          <p:cNvCxnSpPr/>
          <p:nvPr/>
        </p:nvCxnSpPr>
        <p:spPr bwMode="auto">
          <a:xfrm flipH="1">
            <a:off x="4572000" y="3492042"/>
            <a:ext cx="652872" cy="2039999"/>
          </a:xfrm>
          <a:prstGeom prst="straightConnector1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582971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750"/>
                            </p:stCondLst>
                            <p:childTnLst>
                              <p:par>
                                <p:cTn id="1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1" grpId="0"/>
      <p:bldP spid="47" grpId="0"/>
      <p:bldP spid="49" grpId="0"/>
      <p:bldP spid="54" grpId="0"/>
      <p:bldP spid="57" grpId="0"/>
      <p:bldP spid="60" grpId="0"/>
      <p:bldP spid="62" grpId="0"/>
      <p:bldP spid="68" grpId="0"/>
      <p:bldP spid="69" grpId="0" animBg="1"/>
      <p:bldP spid="35" grpId="0" animBg="1"/>
      <p:bldP spid="35" grpId="1" animBg="1"/>
      <p:bldP spid="56" grpId="0" animBg="1"/>
      <p:bldP spid="56" grpId="1" animBg="1"/>
      <p:bldP spid="73" grpId="0" animBg="1"/>
      <p:bldP spid="73" grpId="1" animBg="1"/>
      <p:bldP spid="76" grpId="0" animBg="1"/>
      <p:bldP spid="76" grpId="1" animBg="1"/>
      <p:bldP spid="79" grpId="0" animBg="1"/>
      <p:bldP spid="79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251520" y="764704"/>
            <a:ext cx="8229600" cy="95410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/>
              <a:t>For given delays, UN-provability vs. </a:t>
            </a:r>
            <a:r>
              <a:rPr lang="en-US" b="1" dirty="0" smtClean="0">
                <a:latin typeface="Arial Unicode MS"/>
                <a:ea typeface="Arial Unicode MS"/>
                <a:cs typeface="Arial Unicode MS"/>
              </a:rPr>
              <a:t>⊢</a:t>
            </a:r>
            <a:r>
              <a:rPr lang="en-US" sz="2400" b="1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smtClean="0"/>
              <a:t>is a necessary and sufficient condition for UN-stabilization vs. </a:t>
            </a:r>
            <a:r>
              <a:rPr lang="en-US" b="1" dirty="0" smtClean="0">
                <a:latin typeface="Arial Unicode MS"/>
                <a:ea typeface="Arial Unicode MS"/>
                <a:cs typeface="Arial Unicode MS"/>
              </a:rPr>
              <a:t>⊨</a:t>
            </a:r>
            <a:endParaRPr lang="en-US" sz="2400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fr-FR" smtClean="0"/>
              <a:t>23/04/2014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>
          <a:xfrm>
            <a:off x="6934200" y="6572272"/>
            <a:ext cx="2133600" cy="365125"/>
          </a:xfrm>
        </p:spPr>
        <p:txBody>
          <a:bodyPr/>
          <a:lstStyle/>
          <a:p>
            <a:fld id="{BD380794-AD05-45D1-BCEF-E41591C34CDA}" type="slidenum">
              <a:rPr lang="fr-FR" smtClean="0"/>
              <a:pPr/>
              <a:t>46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>
          <a:xfrm>
            <a:off x="4644008" y="6572272"/>
            <a:ext cx="3280792" cy="365125"/>
          </a:xfrm>
        </p:spPr>
        <p:txBody>
          <a:bodyPr/>
          <a:lstStyle/>
          <a:p>
            <a:r>
              <a:rPr lang="fr-FR" smtClean="0"/>
              <a:t>G. Berry, IHP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 We Are</a:t>
            </a:r>
            <a:r>
              <a:rPr lang="en-US" sz="1800" dirty="0" smtClean="0"/>
              <a:t> 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7" name="Espace réservé du contenu 5"/>
          <p:cNvSpPr txBox="1">
            <a:spLocks/>
          </p:cNvSpPr>
          <p:nvPr/>
        </p:nvSpPr>
        <p:spPr>
          <a:xfrm>
            <a:off x="251520" y="1772816"/>
            <a:ext cx="8229600" cy="8679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01168" indent="-201168" algn="l" rtl="0" eaLnBrk="1" fontAlgn="base" hangingPunct="1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Char char="–"/>
              <a:defRPr sz="2400" baseline="0">
                <a:solidFill>
                  <a:schemeClr val="tx2"/>
                </a:solidFill>
                <a:latin typeface="+mn-lt"/>
              </a:defRPr>
            </a:lvl2pPr>
            <a:lvl3pPr marL="73152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2000" b="0">
                <a:solidFill>
                  <a:schemeClr val="tx2"/>
                </a:solidFill>
                <a:latin typeface="+mn-lt"/>
              </a:defRPr>
            </a:lvl3pPr>
            <a:lvl4pPr marL="100584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1800">
                <a:solidFill>
                  <a:schemeClr val="tx2"/>
                </a:solidFill>
                <a:latin typeface="+mn-lt"/>
              </a:defRPr>
            </a:lvl4pPr>
            <a:lvl5pPr marL="128016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1800" baseline="0">
                <a:solidFill>
                  <a:schemeClr val="tx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 smtClean="0"/>
              <a:t>But any proof with delays can be transformed into a proof without delays, and conversely</a:t>
            </a:r>
            <a:endParaRPr lang="en-US" sz="2400" kern="0" dirty="0"/>
          </a:p>
        </p:txBody>
      </p:sp>
      <p:sp>
        <p:nvSpPr>
          <p:cNvPr id="9" name="ZoneTexte 8"/>
          <p:cNvSpPr txBox="1"/>
          <p:nvPr/>
        </p:nvSpPr>
        <p:spPr bwMode="auto">
          <a:xfrm>
            <a:off x="128412" y="3212976"/>
            <a:ext cx="8887177" cy="83099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400" u="sng" dirty="0" smtClean="0"/>
              <a:t>Which means</a:t>
            </a:r>
            <a:r>
              <a:rPr lang="en-US" sz="2400" dirty="0" smtClean="0"/>
              <a:t>: </a:t>
            </a:r>
            <a:r>
              <a:rPr lang="en-US" sz="2400" dirty="0" smtClean="0">
                <a:solidFill>
                  <a:schemeClr val="tx2"/>
                </a:solidFill>
              </a:rPr>
              <a:t>Provability in Constructive Boolean Logic </a:t>
            </a:r>
            <a:r>
              <a:rPr lang="en-US" sz="2400" dirty="0">
                <a:solidFill>
                  <a:schemeClr val="tx2"/>
                </a:solidFill>
              </a:rPr>
              <a:t>exactly </a:t>
            </a:r>
            <a:endParaRPr lang="en-US" sz="2400" dirty="0" smtClean="0">
              <a:solidFill>
                <a:schemeClr val="tx2"/>
              </a:solidFill>
            </a:endParaRPr>
          </a:p>
          <a:p>
            <a:r>
              <a:rPr lang="en-US" sz="2400" u="sng" dirty="0">
                <a:solidFill>
                  <a:schemeClr val="bg1"/>
                </a:solidFill>
              </a:rPr>
              <a:t>Which means</a:t>
            </a:r>
            <a:r>
              <a:rPr lang="en-US" sz="2400" dirty="0">
                <a:solidFill>
                  <a:schemeClr val="bg1"/>
                </a:solidFill>
              </a:rPr>
              <a:t>: </a:t>
            </a:r>
            <a:r>
              <a:rPr lang="en-US" sz="2400" dirty="0" smtClean="0">
                <a:solidFill>
                  <a:schemeClr val="tx2"/>
                </a:solidFill>
              </a:rPr>
              <a:t>reflects  electrical constructivity for all delays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 bwMode="auto">
          <a:xfrm>
            <a:off x="359626" y="4413011"/>
            <a:ext cx="8424748" cy="830997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Bonus: given the delays, proof-construction based simulation</a:t>
            </a:r>
          </a:p>
          <a:p>
            <a:pPr algn="ctr"/>
            <a:r>
              <a:rPr lang="en-US" sz="2400" dirty="0" smtClean="0"/>
              <a:t>computes  the maximal reaction time w.r.t. each input</a:t>
            </a:r>
          </a:p>
        </p:txBody>
      </p:sp>
    </p:spTree>
    <p:extLst>
      <p:ext uri="{BB962C8B-B14F-4D97-AF65-F5344CB8AC3E}">
        <p14:creationId xmlns:p14="http://schemas.microsoft.com/office/powerpoint/2010/main" val="840664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068" y="3511295"/>
            <a:ext cx="1512168" cy="1645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e 10"/>
          <p:cNvGrpSpPr/>
          <p:nvPr/>
        </p:nvGrpSpPr>
        <p:grpSpPr>
          <a:xfrm>
            <a:off x="2123728" y="3486373"/>
            <a:ext cx="1301300" cy="1454795"/>
            <a:chOff x="2254102" y="3398457"/>
            <a:chExt cx="1301300" cy="1454795"/>
          </a:xfrm>
        </p:grpSpPr>
        <p:pic>
          <p:nvPicPr>
            <p:cNvPr id="10" name="Picture 2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4102" y="3594980"/>
              <a:ext cx="1214883" cy="1258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 bwMode="auto">
            <a:xfrm>
              <a:off x="3195362" y="3398457"/>
              <a:ext cx="360040" cy="318575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79512" y="931817"/>
            <a:ext cx="8229600" cy="1772793"/>
          </a:xfrm>
        </p:spPr>
        <p:txBody>
          <a:bodyPr/>
          <a:lstStyle/>
          <a:p>
            <a:r>
              <a:rPr lang="fr-FR" sz="2400" dirty="0" smtClean="0"/>
              <a:t>Etude complète de la stabilisation des circuits cycliques dans le modèle de délais UN, </a:t>
            </a:r>
            <a:r>
              <a:rPr lang="fr-FR" sz="2400" dirty="0" smtClean="0">
                <a:solidFill>
                  <a:schemeClr val="tx2"/>
                </a:solidFill>
              </a:rPr>
              <a:t>en reliant modèle </a:t>
            </a:r>
            <a:r>
              <a:rPr lang="fr-FR" b="1" dirty="0">
                <a:latin typeface="Arial Unicode MS"/>
                <a:ea typeface="Arial Unicode MS"/>
                <a:cs typeface="Arial Unicode MS"/>
              </a:rPr>
              <a:t>⊨</a:t>
            </a:r>
            <a:r>
              <a:rPr lang="fr-FR" sz="2400" dirty="0" smtClean="0">
                <a:solidFill>
                  <a:schemeClr val="tx2"/>
                </a:solidFill>
              </a:rPr>
              <a:t> et déduction syntaxique </a:t>
            </a:r>
            <a:r>
              <a:rPr lang="fr-FR" b="1" dirty="0" smtClean="0">
                <a:latin typeface="Arial Unicode MS"/>
                <a:ea typeface="Arial Unicode MS"/>
                <a:cs typeface="Arial Unicode MS"/>
              </a:rPr>
              <a:t>⊢</a:t>
            </a:r>
            <a:r>
              <a:rPr lang="fr-FR" sz="2400" dirty="0" smtClean="0">
                <a:latin typeface="Arial Unicode MS"/>
                <a:ea typeface="Arial Unicode MS"/>
                <a:cs typeface="Arial Unicode MS"/>
              </a:rPr>
              <a:t>, et en ignorant transitoires, oscillations, métastabilité etc. (qu’on peut aussi étudier)</a:t>
            </a:r>
            <a:endParaRPr lang="fr-FR" sz="2400" dirty="0">
              <a:solidFill>
                <a:schemeClr val="tx2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D380794-AD05-45D1-BCEF-E41591C34CDA}" type="slidenum">
              <a:rPr lang="fr-FR" smtClean="0"/>
              <a:pPr/>
              <a:t>47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8" name="Espace réservé du contenu 5"/>
          <p:cNvSpPr txBox="1">
            <a:spLocks/>
          </p:cNvSpPr>
          <p:nvPr/>
        </p:nvSpPr>
        <p:spPr>
          <a:xfrm>
            <a:off x="181039" y="2777094"/>
            <a:ext cx="8676456" cy="8679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01168" indent="-201168" algn="l" rtl="0" eaLnBrk="1" fontAlgn="base" hangingPunct="1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Char char="–"/>
              <a:defRPr sz="2400" baseline="0">
                <a:solidFill>
                  <a:schemeClr val="tx2"/>
                </a:solidFill>
                <a:latin typeface="+mn-lt"/>
              </a:defRPr>
            </a:lvl2pPr>
            <a:lvl3pPr marL="73152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2000" b="0">
                <a:solidFill>
                  <a:schemeClr val="tx2"/>
                </a:solidFill>
                <a:latin typeface="+mn-lt"/>
              </a:defRPr>
            </a:lvl3pPr>
            <a:lvl4pPr marL="100584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1800">
                <a:solidFill>
                  <a:schemeClr val="tx2"/>
                </a:solidFill>
                <a:latin typeface="+mn-lt"/>
              </a:defRPr>
            </a:lvl4pPr>
            <a:lvl5pPr marL="128016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1800" baseline="0">
                <a:solidFill>
                  <a:schemeClr val="tx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fr-FR" sz="2400" kern="0" dirty="0" smtClean="0">
                <a:solidFill>
                  <a:schemeClr val="accent3"/>
                </a:solidFill>
                <a:sym typeface="Symbol"/>
              </a:rPr>
              <a:t>stabilisation électrique </a:t>
            </a:r>
            <a:r>
              <a:rPr lang="fr-FR" sz="2400" kern="0" dirty="0" smtClean="0">
                <a:sym typeface="Symbol"/>
              </a:rPr>
              <a:t> </a:t>
            </a:r>
            <a:r>
              <a:rPr lang="fr-FR" sz="2400" kern="0" dirty="0" smtClean="0">
                <a:solidFill>
                  <a:schemeClr val="accent4"/>
                </a:solidFill>
              </a:rPr>
              <a:t>prouvabilité constructive booléenne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400" kern="0" dirty="0">
                <a:solidFill>
                  <a:schemeClr val="accent4"/>
                </a:solidFill>
              </a:rPr>
              <a:t> </a:t>
            </a:r>
            <a:r>
              <a:rPr lang="fr-FR" sz="2400" kern="0" dirty="0" smtClean="0">
                <a:solidFill>
                  <a:schemeClr val="accent4"/>
                </a:solidFill>
              </a:rPr>
              <a:t>                </a:t>
            </a:r>
            <a:r>
              <a:rPr lang="fr-FR" sz="2400" kern="0" dirty="0" smtClean="0">
                <a:solidFill>
                  <a:schemeClr val="accent3"/>
                </a:solidFill>
              </a:rPr>
              <a:t>(avec délais)</a:t>
            </a:r>
            <a:r>
              <a:rPr lang="fr-FR" sz="2400" kern="0" dirty="0" smtClean="0">
                <a:solidFill>
                  <a:schemeClr val="accent4"/>
                </a:solidFill>
              </a:rPr>
              <a:t>      des </a:t>
            </a:r>
            <a:r>
              <a:rPr lang="fr-FR" sz="2400" kern="0" dirty="0">
                <a:solidFill>
                  <a:schemeClr val="accent4"/>
                </a:solidFill>
              </a:rPr>
              <a:t>sorties </a:t>
            </a:r>
            <a:r>
              <a:rPr lang="fr-FR" sz="2400" kern="0" dirty="0" smtClean="0">
                <a:solidFill>
                  <a:schemeClr val="accent4"/>
                </a:solidFill>
              </a:rPr>
              <a:t>(sans délais)                </a:t>
            </a:r>
            <a:r>
              <a:rPr lang="fr-FR" sz="2400" kern="0" dirty="0" smtClean="0">
                <a:solidFill>
                  <a:schemeClr val="accent3"/>
                </a:solidFill>
              </a:rPr>
              <a:t> </a:t>
            </a:r>
            <a:endParaRPr lang="fr-FR" sz="2400" kern="0" dirty="0">
              <a:solidFill>
                <a:schemeClr val="accent3"/>
              </a:solidFill>
            </a:endParaRPr>
          </a:p>
        </p:txBody>
      </p:sp>
      <p:sp>
        <p:nvSpPr>
          <p:cNvPr id="9" name="Espace réservé du contenu 5"/>
          <p:cNvSpPr txBox="1">
            <a:spLocks/>
          </p:cNvSpPr>
          <p:nvPr/>
        </p:nvSpPr>
        <p:spPr>
          <a:xfrm>
            <a:off x="181039" y="4881817"/>
            <a:ext cx="8676456" cy="164352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01168" indent="-201168" algn="l" rtl="0" eaLnBrk="1" fontAlgn="base" hangingPunct="1">
              <a:lnSpc>
                <a:spcPct val="1050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Char char="–"/>
              <a:defRPr sz="2400" baseline="0">
                <a:solidFill>
                  <a:schemeClr val="tx2"/>
                </a:solidFill>
                <a:latin typeface="+mn-lt"/>
              </a:defRPr>
            </a:lvl2pPr>
            <a:lvl3pPr marL="73152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2000" b="0">
                <a:solidFill>
                  <a:schemeClr val="tx2"/>
                </a:solidFill>
                <a:latin typeface="+mn-lt"/>
              </a:defRPr>
            </a:lvl3pPr>
            <a:lvl4pPr marL="100584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1800">
                <a:solidFill>
                  <a:schemeClr val="tx2"/>
                </a:solidFill>
                <a:latin typeface="+mn-lt"/>
              </a:defRPr>
            </a:lvl4pPr>
            <a:lvl5pPr marL="1280160" indent="-201168" algn="l" rtl="0" eaLnBrk="1" fontAlgn="base" hangingPunct="1">
              <a:lnSpc>
                <a:spcPct val="1050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–"/>
              <a:defRPr sz="1800" baseline="0">
                <a:solidFill>
                  <a:schemeClr val="tx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fr-FR" sz="2400" kern="0" dirty="0" smtClean="0"/>
              <a:t>A suivre au prochain cours : </a:t>
            </a:r>
          </a:p>
          <a:p>
            <a:pPr lvl="1"/>
            <a:r>
              <a:rPr lang="fr-FR" kern="0" dirty="0" smtClean="0"/>
              <a:t> constructivité pour toutes entrées</a:t>
            </a:r>
          </a:p>
          <a:p>
            <a:pPr lvl="1"/>
            <a:r>
              <a:rPr lang="fr-FR" kern="0" dirty="0"/>
              <a:t> </a:t>
            </a:r>
            <a:r>
              <a:rPr lang="fr-FR" kern="0" dirty="0" smtClean="0"/>
              <a:t>constructivité des circuits séquentiels (avec registres)</a:t>
            </a:r>
          </a:p>
          <a:p>
            <a:pPr lvl="1"/>
            <a:r>
              <a:rPr lang="fr-FR" kern="0" dirty="0" smtClean="0"/>
              <a:t> algorithmes efficaces de calcul de la constructivité</a:t>
            </a:r>
            <a:endParaRPr lang="fr-FR" kern="0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6156176" y="3511295"/>
            <a:ext cx="216024" cy="1645897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444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x-none" smtClean="0"/>
              <a:t>25/06/2015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fr-FR" smtClean="0"/>
              <a:t> </a:t>
            </a:r>
            <a:fld id="{BD380794-AD05-45D1-BCEF-E41591C34CDA}" type="slidenum">
              <a:rPr lang="fr-FR" smtClean="0"/>
              <a:pPr/>
              <a:t>48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smtClean="0"/>
              <a:t>G. Berry, Colloque Abadi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References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 bwMode="auto">
          <a:xfrm>
            <a:off x="86164" y="1045185"/>
            <a:ext cx="916635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000" i="1" dirty="0">
                <a:hlinkClick r:id="rId2"/>
              </a:rPr>
              <a:t>Constructive Boolean Circuits and the Exactness of Timed Ternary Simulation</a:t>
            </a:r>
            <a:r>
              <a:rPr lang="en-US" sz="2000" dirty="0"/>
              <a:t> </a:t>
            </a:r>
          </a:p>
          <a:p>
            <a:r>
              <a:rPr lang="en-US" sz="2000" dirty="0"/>
              <a:t>M. Mendler, T. </a:t>
            </a:r>
            <a:r>
              <a:rPr lang="en-US" sz="2000" dirty="0" err="1"/>
              <a:t>Shiple</a:t>
            </a:r>
            <a:r>
              <a:rPr lang="en-US" sz="2000" dirty="0"/>
              <a:t> </a:t>
            </a:r>
            <a:r>
              <a:rPr lang="en-US" sz="2000" dirty="0" smtClean="0"/>
              <a:t>et </a:t>
            </a:r>
            <a:r>
              <a:rPr lang="en-US" sz="2000" dirty="0"/>
              <a:t>G. Berry.  </a:t>
            </a:r>
            <a:endParaRPr lang="en-US" sz="2000" dirty="0" smtClean="0"/>
          </a:p>
          <a:p>
            <a:r>
              <a:rPr lang="en-US" sz="2000" i="1" dirty="0" smtClean="0"/>
              <a:t>Formal </a:t>
            </a:r>
            <a:r>
              <a:rPr lang="en-US" sz="2000" i="1" dirty="0"/>
              <a:t>Methods in System Design</a:t>
            </a:r>
            <a:r>
              <a:rPr lang="en-US" sz="2000" dirty="0"/>
              <a:t>, Vol.40, No.3, pp. 283-329, Springer (2012). </a:t>
            </a:r>
            <a:endParaRPr lang="en-US" sz="2000" dirty="0" smtClean="0"/>
          </a:p>
        </p:txBody>
      </p:sp>
      <p:sp>
        <p:nvSpPr>
          <p:cNvPr id="7" name="ZoneTexte 6"/>
          <p:cNvSpPr txBox="1"/>
          <p:nvPr/>
        </p:nvSpPr>
        <p:spPr bwMode="auto">
          <a:xfrm>
            <a:off x="107504" y="2420888"/>
            <a:ext cx="852541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000" i="1" dirty="0">
                <a:hlinkClick r:id="rId3"/>
              </a:rPr>
              <a:t>Constructive Analysis of Cyclic Circuits</a:t>
            </a:r>
            <a:endParaRPr lang="en-US" sz="2000" dirty="0"/>
          </a:p>
          <a:p>
            <a:r>
              <a:rPr lang="en-US" sz="2000" dirty="0"/>
              <a:t>T. </a:t>
            </a:r>
            <a:r>
              <a:rPr lang="en-US" sz="2000" dirty="0" err="1"/>
              <a:t>Shiple</a:t>
            </a:r>
            <a:r>
              <a:rPr lang="en-US" sz="2000" dirty="0"/>
              <a:t>, G. </a:t>
            </a:r>
            <a:r>
              <a:rPr lang="en-US" sz="2000" dirty="0" smtClean="0"/>
              <a:t>Berry et </a:t>
            </a:r>
            <a:r>
              <a:rPr lang="en-US" sz="2000" dirty="0"/>
              <a:t>H. </a:t>
            </a:r>
            <a:r>
              <a:rPr lang="en-US" sz="2000" dirty="0" err="1"/>
              <a:t>Touati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smtClean="0"/>
              <a:t>Proc</a:t>
            </a:r>
            <a:r>
              <a:rPr lang="en-US" sz="2000" dirty="0"/>
              <a:t>. </a:t>
            </a:r>
            <a:r>
              <a:rPr lang="en-US" sz="2000" i="1" dirty="0" smtClean="0"/>
              <a:t>Int. </a:t>
            </a:r>
            <a:r>
              <a:rPr lang="en-US" sz="2000" i="1" dirty="0"/>
              <a:t>Design and Testing Confere</a:t>
            </a:r>
            <a:r>
              <a:rPr lang="en-US" sz="2000" dirty="0"/>
              <a:t>nce IDTC'96, Paris, France (1996).</a:t>
            </a:r>
          </a:p>
          <a:p>
            <a:endParaRPr lang="fr-FR" sz="2000" dirty="0" smtClean="0"/>
          </a:p>
        </p:txBody>
      </p:sp>
      <p:sp>
        <p:nvSpPr>
          <p:cNvPr id="8" name="ZoneTexte 7"/>
          <p:cNvSpPr txBox="1"/>
          <p:nvPr/>
        </p:nvSpPr>
        <p:spPr bwMode="auto">
          <a:xfrm>
            <a:off x="107504" y="3545721"/>
            <a:ext cx="334264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46800" rtlCol="0">
            <a:spAutoFit/>
          </a:bodyPr>
          <a:lstStyle/>
          <a:p>
            <a:r>
              <a:rPr lang="en-US" sz="2000" i="1" dirty="0" smtClean="0"/>
              <a:t>Asynchronous Circuits</a:t>
            </a:r>
            <a:endParaRPr lang="en-US" sz="2000" dirty="0"/>
          </a:p>
          <a:p>
            <a:r>
              <a:rPr lang="en-US" sz="2000" dirty="0" smtClean="0"/>
              <a:t>J. </a:t>
            </a:r>
            <a:r>
              <a:rPr lang="en-US" sz="2000" dirty="0" err="1" smtClean="0"/>
              <a:t>Brzozowski</a:t>
            </a:r>
            <a:r>
              <a:rPr lang="en-US" sz="2000" dirty="0" smtClean="0"/>
              <a:t> et C-J. </a:t>
            </a:r>
            <a:r>
              <a:rPr lang="en-US" sz="2000" dirty="0" err="1" smtClean="0"/>
              <a:t>Seger</a:t>
            </a:r>
            <a:r>
              <a:rPr lang="en-US" sz="2000" smtClean="0"/>
              <a:t>.</a:t>
            </a:r>
          </a:p>
          <a:p>
            <a:r>
              <a:rPr lang="en-US" sz="2000" smtClean="0"/>
              <a:t>Springer-</a:t>
            </a:r>
            <a:r>
              <a:rPr lang="en-US" sz="2000" dirty="0" err="1" smtClean="0"/>
              <a:t>Verlag</a:t>
            </a:r>
            <a:r>
              <a:rPr lang="en-US" sz="2000" dirty="0" smtClean="0"/>
              <a:t> (1995).</a:t>
            </a:r>
          </a:p>
          <a:p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4201172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BERRY@XB94KIMFUVWXY5K9" val="3082"/>
  <p:tag name="DEFAULTDISPLAYSOURCE" val="\documentclass{article}\pagestyle{empty}&#10;\begin{document}&#10;&#10;\end{document}&#10;"/>
  <p:tag name="EMBEDFONTS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5|0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5|0.9|0.8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4|0.3|0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0.1|0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heme/theme1.xml><?xml version="1.0" encoding="utf-8"?>
<a:theme xmlns:a="http://schemas.openxmlformats.org/drawingml/2006/main" name="BerryColl09-2">
  <a:themeElements>
    <a:clrScheme name="Personnalisé 5">
      <a:dk1>
        <a:srgbClr val="000000"/>
      </a:dk1>
      <a:lt1>
        <a:srgbClr val="FFFFFF"/>
      </a:lt1>
      <a:dk2>
        <a:srgbClr val="0000FF"/>
      </a:dk2>
      <a:lt2>
        <a:srgbClr val="FFFF65"/>
      </a:lt2>
      <a:accent1>
        <a:srgbClr val="FF0000"/>
      </a:accent1>
      <a:accent2>
        <a:srgbClr val="009A00"/>
      </a:accent2>
      <a:accent3>
        <a:srgbClr val="CC3399"/>
      </a:accent3>
      <a:accent4>
        <a:srgbClr val="B85800"/>
      </a:accent4>
      <a:accent5>
        <a:srgbClr val="FF99C1"/>
      </a:accent5>
      <a:accent6>
        <a:srgbClr val="BFBFBF"/>
      </a:accent6>
      <a:hlink>
        <a:srgbClr val="0000BF"/>
      </a:hlink>
      <a:folHlink>
        <a:srgbClr val="3F3F3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noFill/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lg"/>
        </a:ln>
        <a:effectLst/>
      </a:spPr>
      <a:bodyPr/>
      <a:lstStyle/>
    </a:lnDef>
    <a:txDef>
      <a:spPr>
        <a:ln w="19050">
          <a:noFill/>
        </a:ln>
      </a:spPr>
      <a:bodyPr wrap="none" rtlCol="0">
        <a:spAutoFit/>
      </a:bodyPr>
      <a:lstStyle>
        <a:defPPr marL="201168" indent="-201168" fontAlgn="base">
          <a:lnSpc>
            <a:spcPct val="105000"/>
          </a:lnSpc>
          <a:spcBef>
            <a:spcPts val="600"/>
          </a:spcBef>
          <a:spcAft>
            <a:spcPct val="0"/>
          </a:spcAft>
          <a:defRPr kumimoji="0" sz="2800" b="0" i="0" u="none" strike="noStrike" kern="0" cap="none" spc="0" normalizeH="0" noProof="0" dirty="0" smtClean="0">
            <a:ln>
              <a:noFill/>
            </a:ln>
            <a:solidFill>
              <a:schemeClr val="accent3"/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8248</TotalTime>
  <Words>4053</Words>
  <Application>Microsoft Macintosh PowerPoint</Application>
  <PresentationFormat>Présentation à l'écran (4:3)</PresentationFormat>
  <Paragraphs>834</Paragraphs>
  <Slides>48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49" baseType="lpstr">
      <vt:lpstr>BerryColl09-2</vt:lpstr>
      <vt:lpstr>Determinism,Electricity, and Intuitionism</vt:lpstr>
      <vt:lpstr>Recognizing Automata</vt:lpstr>
      <vt:lpstr>Derivatives of Regular Languages</vt:lpstr>
      <vt:lpstr>Derivatives of Regular Expressions</vt:lpstr>
      <vt:lpstr>Convergent Iterative Process</vt:lpstr>
      <vt:lpstr>Constructing the Deterministic Automaton</vt:lpstr>
      <vt:lpstr>Linear Expression</vt:lpstr>
      <vt:lpstr>Non-Deterministic Automaton</vt:lpstr>
      <vt:lpstr>Implementation by Boolean Circuits</vt:lpstr>
      <vt:lpstr>The Deterministic Case : 1-hot encoding</vt:lpstr>
      <vt:lpstr>The Non-Deterministic Case</vt:lpstr>
      <vt:lpstr>On-The-Fly Subset Construction</vt:lpstr>
      <vt:lpstr>On-The-Fly Subset Construction</vt:lpstr>
      <vt:lpstr>On-The-Fly Subset Construction</vt:lpstr>
      <vt:lpstr>On-The-Fly Subset Construction</vt:lpstr>
      <vt:lpstr>On-The-Fly Subset Construction</vt:lpstr>
      <vt:lpstr>On-The-Fly Subset Construction</vt:lpstr>
      <vt:lpstr>On-The-Fly Subset Construction</vt:lpstr>
      <vt:lpstr>On-The-Fly Subset Construction</vt:lpstr>
      <vt:lpstr>Fundamental Practical Result</vt:lpstr>
      <vt:lpstr>Alternative: Dense Encoding ?</vt:lpstr>
      <vt:lpstr>Saving One More Exponential : ABRO</vt:lpstr>
      <vt:lpstr>Présentation PowerPoint</vt:lpstr>
      <vt:lpstr>Présentation PowerPoint</vt:lpstr>
      <vt:lpstr>Présentation PowerPoint</vt:lpstr>
      <vt:lpstr>Conclusion 1</vt:lpstr>
      <vt:lpstr>Resource Sharing  Combinational Cycles</vt:lpstr>
      <vt:lpstr>Resource Sharing  Combinational Cycles</vt:lpstr>
      <vt:lpstr>Resource Sharing  Combinational Cycles</vt:lpstr>
      <vt:lpstr>Resource Sharing  Combinational Cycles</vt:lpstr>
      <vt:lpstr>ILD  Instruction Length Decoder</vt:lpstr>
      <vt:lpstr>The Three Kinds of Cyclic Circuits</vt:lpstr>
      <vt:lpstr>Circuits With Delays</vt:lpstr>
      <vt:lpstr>UN-Delay and Stability</vt:lpstr>
      <vt:lpstr>Intuitionistic Negation</vt:lpstr>
      <vt:lpstr>Summary of UN-Logic Definition</vt:lpstr>
      <vt:lpstr>Deductive Calculus Formulae : ⊢ vs. ⊨ </vt:lpstr>
      <vt:lpstr>Computation  Deduction (Curry-Howard)</vt:lpstr>
      <vt:lpstr>Deduction Rules</vt:lpstr>
      <vt:lpstr>Présentation PowerPoint</vt:lpstr>
      <vt:lpstr>Présentation PowerPoint</vt:lpstr>
      <vt:lpstr>The Key Theorems</vt:lpstr>
      <vt:lpstr>The Central Result</vt:lpstr>
      <vt:lpstr>Constructive Boolean Circuit Logic</vt:lpstr>
      <vt:lpstr>Proof Transformation Example</vt:lpstr>
      <vt:lpstr>There We Are !</vt:lpstr>
      <vt:lpstr>Conclusion</vt:lpstr>
      <vt:lpstr>References</vt:lpstr>
    </vt:vector>
  </TitlesOfParts>
  <Company>SEMIR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Syntaxe, sémantique, calculabilité</dc:title>
  <dc:creator>berry</dc:creator>
  <cp:lastModifiedBy>Gérard Berry</cp:lastModifiedBy>
  <cp:revision>337</cp:revision>
  <dcterms:created xsi:type="dcterms:W3CDTF">2009-11-05T17:32:46Z</dcterms:created>
  <dcterms:modified xsi:type="dcterms:W3CDTF">2015-06-25T09:16:26Z</dcterms:modified>
</cp:coreProperties>
</file>